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1"/>
  </p:sldMasterIdLst>
  <p:notesMasterIdLst>
    <p:notesMasterId r:id="rId25"/>
  </p:notesMasterIdLst>
  <p:sldIdLst>
    <p:sldId id="319" r:id="rId2"/>
    <p:sldId id="337" r:id="rId3"/>
    <p:sldId id="261" r:id="rId4"/>
    <p:sldId id="381" r:id="rId5"/>
    <p:sldId id="382" r:id="rId6"/>
    <p:sldId id="380" r:id="rId7"/>
    <p:sldId id="348" r:id="rId8"/>
    <p:sldId id="322" r:id="rId9"/>
    <p:sldId id="334" r:id="rId10"/>
    <p:sldId id="329" r:id="rId11"/>
    <p:sldId id="324" r:id="rId12"/>
    <p:sldId id="327" r:id="rId13"/>
    <p:sldId id="320" r:id="rId14"/>
    <p:sldId id="325" r:id="rId15"/>
    <p:sldId id="346" r:id="rId16"/>
    <p:sldId id="345" r:id="rId17"/>
    <p:sldId id="383" r:id="rId18"/>
    <p:sldId id="326" r:id="rId19"/>
    <p:sldId id="349" r:id="rId20"/>
    <p:sldId id="379" r:id="rId21"/>
    <p:sldId id="347" r:id="rId22"/>
    <p:sldId id="296" r:id="rId23"/>
    <p:sldId id="377" r:id="rId24"/>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37" autoAdjust="0"/>
    <p:restoredTop sz="64477" autoAdjust="0"/>
  </p:normalViewPr>
  <p:slideViewPr>
    <p:cSldViewPr>
      <p:cViewPr varScale="1">
        <p:scale>
          <a:sx n="73" d="100"/>
          <a:sy n="73" d="100"/>
        </p:scale>
        <p:origin x="3000" y="7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notesViewPr>
    <p:cSldViewPr>
      <p:cViewPr varScale="1">
        <p:scale>
          <a:sx n="41" d="100"/>
          <a:sy n="41" d="100"/>
        </p:scale>
        <p:origin x="1944" y="4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消費生活相談件数の推移</c:v>
                </c:pt>
              </c:strCache>
            </c:strRef>
          </c:tx>
          <c:spPr>
            <a:pattFill prst="dkUpDiag">
              <a:fgClr>
                <a:schemeClr val="accent1"/>
              </a:fgClr>
              <a:bgClr>
                <a:schemeClr val="accent1">
                  <a:lumMod val="40000"/>
                  <a:lumOff val="60000"/>
                </a:schemeClr>
              </a:bgClr>
            </a:pattFill>
            <a:ln>
              <a:noFill/>
            </a:ln>
            <a:effectLst/>
          </c:spPr>
          <c:invertIfNegative val="0"/>
          <c:dLbls>
            <c:delete val="1"/>
          </c:dLbls>
          <c:cat>
            <c:numRef>
              <c:f>Sheet1!$A$2:$A$37</c:f>
              <c:numCache>
                <c:formatCode>General</c:formatCode>
                <c:ptCount val="36"/>
                <c:pt idx="0">
                  <c:v>1984</c:v>
                </c:pt>
                <c:pt idx="1">
                  <c:v>1985</c:v>
                </c:pt>
                <c:pt idx="2">
                  <c:v>1986</c:v>
                </c:pt>
                <c:pt idx="3">
                  <c:v>1987</c:v>
                </c:pt>
                <c:pt idx="4">
                  <c:v>1988</c:v>
                </c:pt>
                <c:pt idx="5">
                  <c:v>1989</c:v>
                </c:pt>
                <c:pt idx="6">
                  <c:v>1990</c:v>
                </c:pt>
                <c:pt idx="7">
                  <c:v>1991</c:v>
                </c:pt>
                <c:pt idx="8">
                  <c:v>1992</c:v>
                </c:pt>
                <c:pt idx="9">
                  <c:v>1993</c:v>
                </c:pt>
                <c:pt idx="10">
                  <c:v>1994</c:v>
                </c:pt>
                <c:pt idx="11">
                  <c:v>1995</c:v>
                </c:pt>
                <c:pt idx="12">
                  <c:v>1996</c:v>
                </c:pt>
                <c:pt idx="13">
                  <c:v>1997</c:v>
                </c:pt>
                <c:pt idx="14">
                  <c:v>1998</c:v>
                </c:pt>
                <c:pt idx="15">
                  <c:v>1999</c:v>
                </c:pt>
                <c:pt idx="16">
                  <c:v>2000</c:v>
                </c:pt>
                <c:pt idx="17">
                  <c:v>2001</c:v>
                </c:pt>
                <c:pt idx="18">
                  <c:v>2002</c:v>
                </c:pt>
                <c:pt idx="19">
                  <c:v>2003</c:v>
                </c:pt>
                <c:pt idx="20">
                  <c:v>2004</c:v>
                </c:pt>
                <c:pt idx="21">
                  <c:v>2005</c:v>
                </c:pt>
                <c:pt idx="22">
                  <c:v>2006</c:v>
                </c:pt>
                <c:pt idx="23">
                  <c:v>2007</c:v>
                </c:pt>
                <c:pt idx="24">
                  <c:v>2008</c:v>
                </c:pt>
                <c:pt idx="25">
                  <c:v>2009</c:v>
                </c:pt>
                <c:pt idx="26">
                  <c:v>2010</c:v>
                </c:pt>
                <c:pt idx="27">
                  <c:v>2011</c:v>
                </c:pt>
                <c:pt idx="28">
                  <c:v>2012</c:v>
                </c:pt>
                <c:pt idx="29">
                  <c:v>2013</c:v>
                </c:pt>
                <c:pt idx="30">
                  <c:v>2014</c:v>
                </c:pt>
                <c:pt idx="31">
                  <c:v>2015</c:v>
                </c:pt>
                <c:pt idx="32">
                  <c:v>2016</c:v>
                </c:pt>
                <c:pt idx="33">
                  <c:v>2017</c:v>
                </c:pt>
                <c:pt idx="34">
                  <c:v>2018</c:v>
                </c:pt>
                <c:pt idx="35">
                  <c:v>2019</c:v>
                </c:pt>
              </c:numCache>
            </c:numRef>
          </c:cat>
          <c:val>
            <c:numRef>
              <c:f>Sheet1!$B$2:$B$37</c:f>
              <c:numCache>
                <c:formatCode>General</c:formatCode>
                <c:ptCount val="36"/>
                <c:pt idx="0">
                  <c:v>4.9000000000000004</c:v>
                </c:pt>
                <c:pt idx="1">
                  <c:v>8.9</c:v>
                </c:pt>
                <c:pt idx="2">
                  <c:v>13.3</c:v>
                </c:pt>
                <c:pt idx="3">
                  <c:v>15.2</c:v>
                </c:pt>
                <c:pt idx="4">
                  <c:v>15.2</c:v>
                </c:pt>
                <c:pt idx="5">
                  <c:v>16.600000000000001</c:v>
                </c:pt>
                <c:pt idx="6">
                  <c:v>16.5</c:v>
                </c:pt>
                <c:pt idx="7">
                  <c:v>17.100000000000001</c:v>
                </c:pt>
                <c:pt idx="8">
                  <c:v>19.100000000000001</c:v>
                </c:pt>
                <c:pt idx="9">
                  <c:v>21.8</c:v>
                </c:pt>
                <c:pt idx="10">
                  <c:v>23.4</c:v>
                </c:pt>
                <c:pt idx="11">
                  <c:v>27.4</c:v>
                </c:pt>
                <c:pt idx="12">
                  <c:v>35.1</c:v>
                </c:pt>
                <c:pt idx="13">
                  <c:v>40.1</c:v>
                </c:pt>
                <c:pt idx="14">
                  <c:v>41.5</c:v>
                </c:pt>
                <c:pt idx="15">
                  <c:v>46.7</c:v>
                </c:pt>
                <c:pt idx="16">
                  <c:v>54.7</c:v>
                </c:pt>
                <c:pt idx="17">
                  <c:v>65.599999999999994</c:v>
                </c:pt>
                <c:pt idx="18">
                  <c:v>87.4</c:v>
                </c:pt>
                <c:pt idx="19">
                  <c:v>151</c:v>
                </c:pt>
                <c:pt idx="20">
                  <c:v>192</c:v>
                </c:pt>
                <c:pt idx="21">
                  <c:v>130.4</c:v>
                </c:pt>
                <c:pt idx="22">
                  <c:v>111.3</c:v>
                </c:pt>
                <c:pt idx="23">
                  <c:v>103.5</c:v>
                </c:pt>
                <c:pt idx="24">
                  <c:v>95.8</c:v>
                </c:pt>
                <c:pt idx="25">
                  <c:v>89.4</c:v>
                </c:pt>
                <c:pt idx="26">
                  <c:v>87.9</c:v>
                </c:pt>
                <c:pt idx="27">
                  <c:v>88.8</c:v>
                </c:pt>
                <c:pt idx="28">
                  <c:v>84.4</c:v>
                </c:pt>
                <c:pt idx="29">
                  <c:v>91.6</c:v>
                </c:pt>
                <c:pt idx="30">
                  <c:v>94</c:v>
                </c:pt>
                <c:pt idx="31">
                  <c:v>93.5</c:v>
                </c:pt>
                <c:pt idx="32">
                  <c:v>89.1</c:v>
                </c:pt>
                <c:pt idx="33">
                  <c:v>91.1</c:v>
                </c:pt>
                <c:pt idx="34">
                  <c:v>101.8</c:v>
                </c:pt>
                <c:pt idx="35">
                  <c:v>93.3</c:v>
                </c:pt>
              </c:numCache>
            </c:numRef>
          </c:val>
          <c:extLst>
            <c:ext xmlns:c16="http://schemas.microsoft.com/office/drawing/2014/chart" uri="{C3380CC4-5D6E-409C-BE32-E72D297353CC}">
              <c16:uniqueId val="{00000000-9274-A84C-9DFE-0C29B6274F08}"/>
            </c:ext>
          </c:extLst>
        </c:ser>
        <c:dLbls>
          <c:showLegendKey val="0"/>
          <c:showVal val="1"/>
          <c:showCatName val="0"/>
          <c:showSerName val="0"/>
          <c:showPercent val="0"/>
          <c:showBubbleSize val="0"/>
        </c:dLbls>
        <c:gapWidth val="150"/>
        <c:overlap val="100"/>
        <c:axId val="75764096"/>
        <c:axId val="75766400"/>
      </c:barChart>
      <c:catAx>
        <c:axId val="75764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ea"/>
                <a:ea typeface="+mn-ea"/>
                <a:cs typeface="+mn-cs"/>
              </a:defRPr>
            </a:pPr>
            <a:endParaRPr lang="ja-JP"/>
          </a:p>
        </c:txPr>
        <c:crossAx val="75766400"/>
        <c:crosses val="autoZero"/>
        <c:auto val="1"/>
        <c:lblAlgn val="ctr"/>
        <c:lblOffset val="100"/>
        <c:noMultiLvlLbl val="0"/>
      </c:catAx>
      <c:valAx>
        <c:axId val="75766400"/>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ea"/>
                <a:ea typeface="+mn-ea"/>
                <a:cs typeface="+mn-cs"/>
              </a:defRPr>
            </a:pPr>
            <a:endParaRPr lang="ja-JP"/>
          </a:p>
        </c:txPr>
        <c:crossAx val="75764096"/>
        <c:crosses val="autoZero"/>
        <c:crossBetween val="between"/>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882070803065071E-2"/>
          <c:y val="6.1420403856024125E-2"/>
          <c:w val="0.87138592625428646"/>
          <c:h val="0.63885792057583113"/>
        </c:manualLayout>
      </c:layout>
      <c:lineChart>
        <c:grouping val="standard"/>
        <c:varyColors val="0"/>
        <c:ser>
          <c:idx val="0"/>
          <c:order val="0"/>
          <c:tx>
            <c:strRef>
              <c:f>Sheet1!$B$1</c:f>
              <c:strCache>
                <c:ptCount val="1"/>
                <c:pt idx="0">
                  <c:v>男性</c:v>
                </c:pt>
              </c:strCache>
            </c:strRef>
          </c:tx>
          <c:spPr>
            <a:ln w="28575" cap="rnd">
              <a:solidFill>
                <a:schemeClr val="tx2"/>
              </a:solidFill>
              <a:round/>
            </a:ln>
            <a:effectLst/>
          </c:spPr>
          <c:marker>
            <c:symbol val="circle"/>
            <c:size val="5"/>
            <c:spPr>
              <a:solidFill>
                <a:schemeClr val="tx2"/>
              </a:solidFill>
              <a:ln w="9525">
                <a:noFill/>
              </a:ln>
              <a:effectLst/>
            </c:spPr>
          </c:marker>
          <c:cat>
            <c:strRef>
              <c:f>Sheet1!$A$2:$A$8</c:f>
              <c:strCache>
                <c:ptCount val="7"/>
                <c:pt idx="0">
                  <c:v>15-19歳</c:v>
                </c:pt>
                <c:pt idx="1">
                  <c:v>20歳代</c:v>
                </c:pt>
                <c:pt idx="2">
                  <c:v>30歳代</c:v>
                </c:pt>
                <c:pt idx="3">
                  <c:v>40歳代 </c:v>
                </c:pt>
                <c:pt idx="4">
                  <c:v>50歳代</c:v>
                </c:pt>
                <c:pt idx="5">
                  <c:v>60歳代</c:v>
                </c:pt>
                <c:pt idx="6">
                  <c:v>70歳以上</c:v>
                </c:pt>
              </c:strCache>
            </c:strRef>
          </c:cat>
          <c:val>
            <c:numRef>
              <c:f>Sheet1!$B$2:$B$8</c:f>
              <c:numCache>
                <c:formatCode>General</c:formatCode>
                <c:ptCount val="7"/>
                <c:pt idx="0">
                  <c:v>18.8</c:v>
                </c:pt>
                <c:pt idx="1">
                  <c:v>21.9</c:v>
                </c:pt>
                <c:pt idx="2">
                  <c:v>11.3</c:v>
                </c:pt>
                <c:pt idx="3">
                  <c:v>6.5</c:v>
                </c:pt>
                <c:pt idx="4">
                  <c:v>13.4</c:v>
                </c:pt>
                <c:pt idx="5">
                  <c:v>13.3</c:v>
                </c:pt>
                <c:pt idx="6">
                  <c:v>14.4</c:v>
                </c:pt>
              </c:numCache>
            </c:numRef>
          </c:val>
          <c:smooth val="0"/>
          <c:extLst>
            <c:ext xmlns:c16="http://schemas.microsoft.com/office/drawing/2014/chart" uri="{C3380CC4-5D6E-409C-BE32-E72D297353CC}">
              <c16:uniqueId val="{00000000-56C4-B740-8A17-487BA3283309}"/>
            </c:ext>
          </c:extLst>
        </c:ser>
        <c:ser>
          <c:idx val="1"/>
          <c:order val="1"/>
          <c:tx>
            <c:strRef>
              <c:f>Sheet1!$C$1</c:f>
              <c:strCache>
                <c:ptCount val="1"/>
                <c:pt idx="0">
                  <c:v>女性</c:v>
                </c:pt>
              </c:strCache>
            </c:strRef>
          </c:tx>
          <c:spPr>
            <a:ln w="28575" cap="rnd">
              <a:solidFill>
                <a:schemeClr val="accent2"/>
              </a:solidFill>
              <a:round/>
            </a:ln>
            <a:effectLst/>
          </c:spPr>
          <c:marker>
            <c:symbol val="diamond"/>
            <c:size val="7"/>
            <c:spPr>
              <a:solidFill>
                <a:schemeClr val="accent2"/>
              </a:solidFill>
              <a:ln w="9525">
                <a:solidFill>
                  <a:schemeClr val="accent2"/>
                </a:solidFill>
              </a:ln>
              <a:effectLst/>
            </c:spPr>
          </c:marker>
          <c:cat>
            <c:strRef>
              <c:f>Sheet1!$A$2:$A$8</c:f>
              <c:strCache>
                <c:ptCount val="7"/>
                <c:pt idx="0">
                  <c:v>15-19歳</c:v>
                </c:pt>
                <c:pt idx="1">
                  <c:v>20歳代</c:v>
                </c:pt>
                <c:pt idx="2">
                  <c:v>30歳代</c:v>
                </c:pt>
                <c:pt idx="3">
                  <c:v>40歳代 </c:v>
                </c:pt>
                <c:pt idx="4">
                  <c:v>50歳代</c:v>
                </c:pt>
                <c:pt idx="5">
                  <c:v>60歳代</c:v>
                </c:pt>
                <c:pt idx="6">
                  <c:v>70歳以上</c:v>
                </c:pt>
              </c:strCache>
            </c:strRef>
          </c:cat>
          <c:val>
            <c:numRef>
              <c:f>Sheet1!$C$2:$C$8</c:f>
              <c:numCache>
                <c:formatCode>General</c:formatCode>
                <c:ptCount val="7"/>
                <c:pt idx="0">
                  <c:v>30.4</c:v>
                </c:pt>
                <c:pt idx="1">
                  <c:v>25.7</c:v>
                </c:pt>
                <c:pt idx="2">
                  <c:v>22.5</c:v>
                </c:pt>
                <c:pt idx="3">
                  <c:v>19.3</c:v>
                </c:pt>
                <c:pt idx="4">
                  <c:v>20.7</c:v>
                </c:pt>
                <c:pt idx="5">
                  <c:v>21.4</c:v>
                </c:pt>
                <c:pt idx="6">
                  <c:v>23.5</c:v>
                </c:pt>
              </c:numCache>
            </c:numRef>
          </c:val>
          <c:smooth val="0"/>
          <c:extLst>
            <c:ext xmlns:c16="http://schemas.microsoft.com/office/drawing/2014/chart" uri="{C3380CC4-5D6E-409C-BE32-E72D297353CC}">
              <c16:uniqueId val="{00000001-56C4-B740-8A17-487BA3283309}"/>
            </c:ext>
          </c:extLst>
        </c:ser>
        <c:ser>
          <c:idx val="2"/>
          <c:order val="2"/>
          <c:tx>
            <c:strRef>
              <c:f>Sheet1!$D$1</c:f>
              <c:strCache>
                <c:ptCount val="1"/>
                <c:pt idx="0">
                  <c:v>全体</c:v>
                </c:pt>
              </c:strCache>
            </c:strRef>
          </c:tx>
          <c:spPr>
            <a:ln w="28575" cap="rnd">
              <a:solidFill>
                <a:schemeClr val="accent3"/>
              </a:solidFill>
              <a:round/>
            </a:ln>
            <a:effectLst/>
          </c:spPr>
          <c:marker>
            <c:symbol val="square"/>
            <c:size val="5"/>
            <c:spPr>
              <a:solidFill>
                <a:schemeClr val="accent3"/>
              </a:solidFill>
              <a:ln w="9525">
                <a:solidFill>
                  <a:schemeClr val="accent3"/>
                </a:solidFill>
              </a:ln>
              <a:effectLst/>
            </c:spPr>
          </c:marker>
          <c:cat>
            <c:strRef>
              <c:f>Sheet1!$A$2:$A$8</c:f>
              <c:strCache>
                <c:ptCount val="7"/>
                <c:pt idx="0">
                  <c:v>15-19歳</c:v>
                </c:pt>
                <c:pt idx="1">
                  <c:v>20歳代</c:v>
                </c:pt>
                <c:pt idx="2">
                  <c:v>30歳代</c:v>
                </c:pt>
                <c:pt idx="3">
                  <c:v>40歳代 </c:v>
                </c:pt>
                <c:pt idx="4">
                  <c:v>50歳代</c:v>
                </c:pt>
                <c:pt idx="5">
                  <c:v>60歳代</c:v>
                </c:pt>
                <c:pt idx="6">
                  <c:v>70歳以上</c:v>
                </c:pt>
              </c:strCache>
            </c:strRef>
          </c:cat>
          <c:val>
            <c:numRef>
              <c:f>Sheet1!$D$2:$D$8</c:f>
              <c:numCache>
                <c:formatCode>General</c:formatCode>
                <c:ptCount val="7"/>
                <c:pt idx="0">
                  <c:v>25.2</c:v>
                </c:pt>
                <c:pt idx="1">
                  <c:v>23.9</c:v>
                </c:pt>
                <c:pt idx="2">
                  <c:v>17.5</c:v>
                </c:pt>
                <c:pt idx="3">
                  <c:v>13.8</c:v>
                </c:pt>
                <c:pt idx="4">
                  <c:v>17.2</c:v>
                </c:pt>
                <c:pt idx="5">
                  <c:v>17.600000000000001</c:v>
                </c:pt>
                <c:pt idx="6">
                  <c:v>19.3</c:v>
                </c:pt>
              </c:numCache>
            </c:numRef>
          </c:val>
          <c:smooth val="0"/>
          <c:extLst>
            <c:ext xmlns:c16="http://schemas.microsoft.com/office/drawing/2014/chart" uri="{C3380CC4-5D6E-409C-BE32-E72D297353CC}">
              <c16:uniqueId val="{00000002-56C4-B740-8A17-487BA3283309}"/>
            </c:ext>
          </c:extLst>
        </c:ser>
        <c:dLbls>
          <c:showLegendKey val="0"/>
          <c:showVal val="0"/>
          <c:showCatName val="0"/>
          <c:showSerName val="0"/>
          <c:showPercent val="0"/>
          <c:showBubbleSize val="0"/>
        </c:dLbls>
        <c:marker val="1"/>
        <c:smooth val="0"/>
        <c:axId val="1992152976"/>
        <c:axId val="2008377072"/>
      </c:lineChart>
      <c:catAx>
        <c:axId val="199215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2008377072"/>
        <c:crosses val="autoZero"/>
        <c:auto val="0"/>
        <c:lblAlgn val="ctr"/>
        <c:lblOffset val="100"/>
        <c:noMultiLvlLbl val="0"/>
      </c:catAx>
      <c:valAx>
        <c:axId val="2008377072"/>
        <c:scaling>
          <c:orientation val="minMax"/>
        </c:scaling>
        <c:delete val="0"/>
        <c:axPos val="l"/>
        <c:majorGridlines>
          <c:spPr>
            <a:ln w="19050" cap="flat" cmpd="sng" algn="ctr">
              <a:solidFill>
                <a:schemeClr val="bg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crossAx val="1992152976"/>
        <c:crosses val="autoZero"/>
        <c:crossBetween val="between"/>
      </c:valAx>
      <c:spPr>
        <a:solidFill>
          <a:schemeClr val="accent1">
            <a:lumMod val="20000"/>
            <a:lumOff val="80000"/>
          </a:schemeClr>
        </a:solidFill>
        <a:ln w="12700">
          <a:solidFill>
            <a:schemeClr val="bg1"/>
          </a:solidFill>
        </a:ln>
        <a:effectLst/>
      </c:spPr>
    </c:plotArea>
    <c:legend>
      <c:legendPos val="b"/>
      <c:layout>
        <c:manualLayout>
          <c:xMode val="edge"/>
          <c:yMode val="edge"/>
          <c:x val="0.42645653763449948"/>
          <c:y val="7.9062959345236938E-2"/>
          <c:w val="0.54492598254648483"/>
          <c:h val="0.1084869079730878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eiryo" panose="020B0604030504040204" pitchFamily="34" charset="-128"/>
              <a:ea typeface="Meiryo" panose="020B0604030504040204" pitchFamily="34"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099" cy="496967"/>
          </a:xfrm>
          <a:prstGeom prst="rect">
            <a:avLst/>
          </a:prstGeom>
        </p:spPr>
        <p:txBody>
          <a:bodyPr vert="horz" lIns="91440" tIns="45720" rIns="91440" bIns="45720" rtlCol="0"/>
          <a:lstStyle>
            <a:lvl1pPr algn="l">
              <a:defRPr sz="1200" b="0" i="0">
                <a:latin typeface="Meiryo" panose="020B0604030504040204" pitchFamily="34" charset="-128"/>
              </a:defRPr>
            </a:lvl1pPr>
          </a:lstStyle>
          <a:p>
            <a:endParaRPr lang="ja-JP" altLang="en-US"/>
          </a:p>
        </p:txBody>
      </p:sp>
      <p:sp>
        <p:nvSpPr>
          <p:cNvPr id="3" name="日付プレースホルダー 2"/>
          <p:cNvSpPr>
            <a:spLocks noGrp="1"/>
          </p:cNvSpPr>
          <p:nvPr>
            <p:ph type="dt" idx="1"/>
          </p:nvPr>
        </p:nvSpPr>
        <p:spPr>
          <a:xfrm>
            <a:off x="3854940" y="1"/>
            <a:ext cx="2949099" cy="496967"/>
          </a:xfrm>
          <a:prstGeom prst="rect">
            <a:avLst/>
          </a:prstGeom>
        </p:spPr>
        <p:txBody>
          <a:bodyPr vert="horz" lIns="91440" tIns="45720" rIns="91440" bIns="45720" rtlCol="0"/>
          <a:lstStyle>
            <a:lvl1pPr algn="r">
              <a:defRPr sz="1200" b="0" i="0">
                <a:latin typeface="Meiryo" panose="020B0604030504040204" pitchFamily="34" charset="-128"/>
              </a:defRPr>
            </a:lvl1pPr>
          </a:lstStyle>
          <a:p>
            <a:fld id="{0660DBE5-A3EF-454B-861D-1510D10C4697}" type="datetimeFigureOut">
              <a:rPr lang="ja-JP" altLang="en-US" smtClean="0"/>
              <a:pPr/>
              <a:t>2021/3/17</a:t>
            </a:fld>
            <a:endParaRPr lang="ja-JP" altLang="en-US"/>
          </a:p>
        </p:txBody>
      </p:sp>
      <p:sp>
        <p:nvSpPr>
          <p:cNvPr id="4" name="スライド イメージ プレースホルダー 3"/>
          <p:cNvSpPr>
            <a:spLocks noGrp="1" noRot="1" noChangeAspect="1"/>
          </p:cNvSpPr>
          <p:nvPr>
            <p:ph type="sldImg" idx="2"/>
          </p:nvPr>
        </p:nvSpPr>
        <p:spPr>
          <a:xfrm>
            <a:off x="919163" y="504825"/>
            <a:ext cx="4967287"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523478" y="4480234"/>
            <a:ext cx="5758657" cy="4860000"/>
          </a:xfrm>
          <a:prstGeom prst="rect">
            <a:avLst/>
          </a:prstGeom>
        </p:spPr>
        <p:txBody>
          <a:bodyPr vert="horz" lIns="91440" tIns="45720" rIns="91440" bIns="45720"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1" y="9440647"/>
            <a:ext cx="2949099" cy="496967"/>
          </a:xfrm>
          <a:prstGeom prst="rect">
            <a:avLst/>
          </a:prstGeom>
        </p:spPr>
        <p:txBody>
          <a:bodyPr vert="horz" lIns="91440" tIns="45720" rIns="91440" bIns="45720" rtlCol="0" anchor="b"/>
          <a:lstStyle>
            <a:lvl1pPr algn="l">
              <a:defRPr sz="1200" b="0" i="0">
                <a:latin typeface="Meiryo" panose="020B0604030504040204" pitchFamily="34" charset="-128"/>
              </a:defRPr>
            </a:lvl1pPr>
          </a:lstStyle>
          <a:p>
            <a:endParaRPr lang="ja-JP" altLang="en-US"/>
          </a:p>
        </p:txBody>
      </p:sp>
      <p:sp>
        <p:nvSpPr>
          <p:cNvPr id="7" name="スライド番号プレースホルダー 6"/>
          <p:cNvSpPr>
            <a:spLocks noGrp="1"/>
          </p:cNvSpPr>
          <p:nvPr>
            <p:ph type="sldNum" sz="quarter" idx="5"/>
          </p:nvPr>
        </p:nvSpPr>
        <p:spPr>
          <a:xfrm>
            <a:off x="3762763" y="9290150"/>
            <a:ext cx="2949099" cy="496967"/>
          </a:xfrm>
          <a:prstGeom prst="rect">
            <a:avLst/>
          </a:prstGeom>
        </p:spPr>
        <p:txBody>
          <a:bodyPr vert="horz" lIns="91440" tIns="45720" rIns="91440" bIns="45720" rtlCol="0" anchor="b"/>
          <a:lstStyle>
            <a:lvl1pPr algn="r">
              <a:defRPr sz="900" b="0" i="0">
                <a:latin typeface="Meiryo" panose="020B0604030504040204" pitchFamily="34" charset="-128"/>
              </a:defRPr>
            </a:lvl1pPr>
          </a:lstStyle>
          <a:p>
            <a:fld id="{26E4E2FB-2C53-460C-9497-D2F75DEF5EC4}" type="slidenum">
              <a:rPr lang="ja-JP" altLang="en-US" smtClean="0"/>
              <a:pPr/>
              <a:t>‹#›</a:t>
            </a:fld>
            <a:endParaRPr lang="ja-JP" altLang="en-US"/>
          </a:p>
        </p:txBody>
      </p:sp>
    </p:spTree>
    <p:extLst>
      <p:ext uri="{BB962C8B-B14F-4D97-AF65-F5344CB8AC3E}">
        <p14:creationId xmlns:p14="http://schemas.microsoft.com/office/powerpoint/2010/main" val="3973705318"/>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30000"/>
      </a:lnSpc>
      <a:defRPr kumimoji="1" sz="1000" b="0" i="0" kern="1200">
        <a:solidFill>
          <a:schemeClr val="tx1"/>
        </a:solidFill>
        <a:latin typeface="+mn-ea"/>
        <a:ea typeface="+mn-ea"/>
        <a:cs typeface="+mn-cs"/>
      </a:defRPr>
    </a:lvl1pPr>
    <a:lvl2pPr marL="457200" algn="l" defTabSz="914400" rtl="0" eaLnBrk="1" latinLnBrk="0" hangingPunct="1">
      <a:lnSpc>
        <a:spcPct val="130000"/>
      </a:lnSpc>
      <a:defRPr kumimoji="1" sz="1000" b="0" i="0" kern="1200">
        <a:solidFill>
          <a:schemeClr val="tx1"/>
        </a:solidFill>
        <a:latin typeface="+mn-ea"/>
        <a:ea typeface="+mn-ea"/>
        <a:cs typeface="+mn-cs"/>
      </a:defRPr>
    </a:lvl2pPr>
    <a:lvl3pPr marL="914400" algn="l" defTabSz="914400" rtl="0" eaLnBrk="1" latinLnBrk="0" hangingPunct="1">
      <a:lnSpc>
        <a:spcPct val="130000"/>
      </a:lnSpc>
      <a:defRPr kumimoji="1" sz="1000" b="0" i="0" kern="1200">
        <a:solidFill>
          <a:schemeClr val="tx1"/>
        </a:solidFill>
        <a:latin typeface="+mn-ea"/>
        <a:ea typeface="+mn-ea"/>
        <a:cs typeface="+mn-cs"/>
      </a:defRPr>
    </a:lvl3pPr>
    <a:lvl4pPr marL="1371600" algn="l" defTabSz="914400" rtl="0" eaLnBrk="1" latinLnBrk="0" hangingPunct="1">
      <a:lnSpc>
        <a:spcPct val="130000"/>
      </a:lnSpc>
      <a:defRPr kumimoji="1" sz="1000" b="0" i="0" kern="1200">
        <a:solidFill>
          <a:schemeClr val="tx1"/>
        </a:solidFill>
        <a:latin typeface="+mn-ea"/>
        <a:ea typeface="+mn-ea"/>
        <a:cs typeface="+mn-cs"/>
      </a:defRPr>
    </a:lvl4pPr>
    <a:lvl5pPr marL="1828800" algn="l" defTabSz="914400" rtl="0" eaLnBrk="1" latinLnBrk="0" hangingPunct="1">
      <a:lnSpc>
        <a:spcPct val="130000"/>
      </a:lnSpc>
      <a:defRPr kumimoji="1" sz="1000" b="0" i="0" kern="1200">
        <a:solidFill>
          <a:schemeClr val="tx1"/>
        </a:solidFill>
        <a:latin typeface="+mn-ea"/>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kern="1200" dirty="0">
                <a:solidFill>
                  <a:schemeClr val="tx1"/>
                </a:solidFill>
                <a:effectLst/>
                <a:latin typeface="+mj-ea"/>
                <a:ea typeface="+mn-ea"/>
                <a:cs typeface="+mn-cs"/>
              </a:rPr>
              <a:t>この時間は、さまざまな消費者トラブルについて学んでいきたいと思います。</a:t>
            </a:r>
            <a:endParaRPr kumimoji="1" lang="en-US" altLang="ja-JP" b="0" i="0" kern="1200" dirty="0">
              <a:solidFill>
                <a:schemeClr val="tx1"/>
              </a:solidFill>
              <a:effectLst/>
              <a:latin typeface="+mj-ea"/>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3766AB83-497B-5A4B-918F-43ACF43B89D7}" type="slidenum">
              <a:rPr kumimoji="1" lang="ja-JP" altLang="en-US" smtClean="0"/>
              <a:t>0</a:t>
            </a:fld>
            <a:endParaRPr kumimoji="1" lang="ja-JP" altLang="en-US"/>
          </a:p>
        </p:txBody>
      </p:sp>
    </p:spTree>
    <p:extLst>
      <p:ext uri="{BB962C8B-B14F-4D97-AF65-F5344CB8AC3E}">
        <p14:creationId xmlns:p14="http://schemas.microsoft.com/office/powerpoint/2010/main" val="1647227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次の事例です。</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一人暮らしで築</a:t>
            </a:r>
            <a:r>
              <a:rPr kumimoji="1" lang="en-US" altLang="ja-JP" b="0" i="0" kern="1200" dirty="0">
                <a:solidFill>
                  <a:schemeClr val="tx1"/>
                </a:solidFill>
                <a:effectLst/>
                <a:latin typeface="+mj-ea"/>
                <a:ea typeface="+mj-ea"/>
                <a:cs typeface="+mn-cs"/>
              </a:rPr>
              <a:t>40</a:t>
            </a:r>
            <a:r>
              <a:rPr kumimoji="1" lang="ja-JP" altLang="en-US" b="0" i="0" kern="1200" dirty="0">
                <a:solidFill>
                  <a:schemeClr val="tx1"/>
                </a:solidFill>
                <a:effectLst/>
                <a:latin typeface="+mj-ea"/>
                <a:ea typeface="+mj-ea"/>
                <a:cs typeface="+mn-cs"/>
              </a:rPr>
              <a:t>年の一軒家に住んでいた</a:t>
            </a:r>
            <a:r>
              <a:rPr kumimoji="1" lang="en-US" altLang="ja-JP" b="0" i="0" kern="1200" dirty="0">
                <a:solidFill>
                  <a:schemeClr val="tx1"/>
                </a:solidFill>
                <a:effectLst/>
                <a:latin typeface="+mj-ea"/>
                <a:ea typeface="+mj-ea"/>
                <a:cs typeface="+mn-cs"/>
              </a:rPr>
              <a:t>C</a:t>
            </a:r>
            <a:r>
              <a:rPr kumimoji="1" lang="ja-JP" altLang="en-US" b="0" i="0" kern="1200" dirty="0">
                <a:solidFill>
                  <a:schemeClr val="tx1"/>
                </a:solidFill>
                <a:effectLst/>
                <a:latin typeface="+mj-ea"/>
                <a:ea typeface="+mj-ea"/>
                <a:cs typeface="+mn-cs"/>
              </a:rPr>
              <a:t>さん。</a:t>
            </a:r>
            <a:endParaRPr kumimoji="1" lang="en-US" altLang="ja-JP" b="0" i="0" kern="1200" dirty="0">
              <a:solidFill>
                <a:schemeClr val="tx1"/>
              </a:solidFill>
              <a:effectLst/>
              <a:latin typeface="+mj-ea"/>
              <a:ea typeface="+mj-ea"/>
              <a:cs typeface="+mn-cs"/>
            </a:endParaRPr>
          </a:p>
          <a:p>
            <a:endParaRPr kumimoji="1" lang="ja-JP"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★ある日、</a:t>
            </a:r>
            <a:r>
              <a:rPr kumimoji="1" lang="ja-JP" altLang="ja-JP" b="0" i="0" kern="1200" dirty="0">
                <a:solidFill>
                  <a:schemeClr val="tx1"/>
                </a:solidFill>
                <a:effectLst/>
                <a:latin typeface="+mj-ea"/>
                <a:ea typeface="+mj-ea"/>
                <a:cs typeface="+mn-cs"/>
              </a:rPr>
              <a:t>作業着風の男性が訪れ、</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「近所で工事をしているので、挨拶に来た。工事車両が通行したりして迷惑をかけるので、無料で屋根を点検してあげる。」と言</a:t>
            </a:r>
            <a:r>
              <a:rPr kumimoji="1" lang="ja-JP" altLang="en-US" b="0" i="0" kern="1200" dirty="0">
                <a:solidFill>
                  <a:schemeClr val="tx1"/>
                </a:solidFill>
                <a:effectLst/>
                <a:latin typeface="+mj-ea"/>
                <a:ea typeface="+mj-ea"/>
                <a:cs typeface="+mn-cs"/>
              </a:rPr>
              <a:t>いました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点検後、「屋根の漆喰が剥がれている。瓦もずれているので、このままだと雨漏りするようになる。今なら、費用も安くできる。」と言って、屋根の漆喰や瓦の補修工事を勧め</a:t>
            </a:r>
            <a:r>
              <a:rPr kumimoji="1" lang="ja-JP" altLang="en-US" b="0" i="0" kern="1200" dirty="0">
                <a:solidFill>
                  <a:schemeClr val="tx1"/>
                </a:solidFill>
                <a:effectLst/>
                <a:latin typeface="+mj-ea"/>
                <a:ea typeface="+mj-ea"/>
                <a:cs typeface="+mn-cs"/>
              </a:rPr>
              <a:t>られました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契約を急がされ、</a:t>
            </a:r>
            <a:r>
              <a:rPr kumimoji="1" lang="ja-JP" altLang="en-US" b="0" i="0" kern="1200" dirty="0">
                <a:solidFill>
                  <a:schemeClr val="tx1"/>
                </a:solidFill>
                <a:effectLst/>
                <a:latin typeface="+mj-ea"/>
                <a:ea typeface="+mj-ea"/>
                <a:cs typeface="+mn-cs"/>
              </a:rPr>
              <a:t>その場で</a:t>
            </a:r>
            <a:r>
              <a:rPr kumimoji="1" lang="ja-JP" altLang="ja-JP" b="0" i="0" kern="1200" dirty="0">
                <a:solidFill>
                  <a:schemeClr val="tx1"/>
                </a:solidFill>
                <a:effectLst/>
                <a:latin typeface="+mj-ea"/>
                <a:ea typeface="+mj-ea"/>
                <a:cs typeface="+mn-cs"/>
              </a:rPr>
              <a:t>契約</a:t>
            </a:r>
            <a:r>
              <a:rPr kumimoji="1" lang="ja-JP" altLang="en-US" b="0" i="0" kern="1200" dirty="0">
                <a:solidFill>
                  <a:schemeClr val="tx1"/>
                </a:solidFill>
                <a:effectLst/>
                <a:latin typeface="+mj-ea"/>
                <a:ea typeface="+mj-ea"/>
                <a:cs typeface="+mn-cs"/>
              </a:rPr>
              <a:t>書にサインしてしまいました</a:t>
            </a:r>
            <a:r>
              <a:rPr kumimoji="1" lang="ja-JP" altLang="ja-JP" b="0" i="0" kern="1200" dirty="0">
                <a:solidFill>
                  <a:schemeClr val="tx1"/>
                </a:solidFill>
                <a:effectLst/>
                <a:latin typeface="+mj-ea"/>
                <a:ea typeface="+mj-ea"/>
                <a:cs typeface="+mn-cs"/>
              </a:rPr>
              <a:t>。</a:t>
            </a:r>
            <a:r>
              <a:rPr kumimoji="1" lang="ja-JP" altLang="en-US" b="0" i="0" kern="1200" dirty="0">
                <a:solidFill>
                  <a:schemeClr val="tx1"/>
                </a:solidFill>
                <a:effectLst/>
                <a:latin typeface="+mj-ea"/>
                <a:ea typeface="+mj-ea"/>
                <a:cs typeface="+mn-cs"/>
              </a:rPr>
              <a:t>工事日程は別途連絡があることになりました。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契約してしまったのですが、</a:t>
            </a:r>
            <a:r>
              <a:rPr kumimoji="1" lang="ja-JP" altLang="ja-JP" b="0" i="0" kern="1200" dirty="0">
                <a:solidFill>
                  <a:schemeClr val="tx1"/>
                </a:solidFill>
                <a:effectLst/>
                <a:latin typeface="+mj-ea"/>
                <a:ea typeface="+mj-ea"/>
                <a:cs typeface="+mn-cs"/>
              </a:rPr>
              <a:t>よく考えると高額</a:t>
            </a:r>
            <a:r>
              <a:rPr kumimoji="1" lang="ja-JP" altLang="en-US" b="0" i="0" kern="1200" dirty="0">
                <a:solidFill>
                  <a:schemeClr val="tx1"/>
                </a:solidFill>
                <a:effectLst/>
                <a:latin typeface="+mj-ea"/>
                <a:ea typeface="+mj-ea"/>
                <a:cs typeface="+mn-cs"/>
              </a:rPr>
              <a:t>すぎる工事のように思います。</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住宅を訪問して「無料で点検しますよ」などと言い、実際には必要のない高額な工事や商品を強引に押しつけてくる悪質商法を点検商法といいます。</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点検結果自体が嘘であることが多く、中には点検と称してわざとこわす業者もいるそうです。</a:t>
            </a:r>
            <a:endParaRPr kumimoji="1" lang="en-US" altLang="ja-JP"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9</a:t>
            </a:fld>
            <a:endParaRPr lang="ja-JP" altLang="en-US"/>
          </a:p>
        </p:txBody>
      </p:sp>
    </p:spTree>
    <p:extLst>
      <p:ext uri="{BB962C8B-B14F-4D97-AF65-F5344CB8AC3E}">
        <p14:creationId xmlns:p14="http://schemas.microsoft.com/office/powerpoint/2010/main" val="2185576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「キャッチセールス」は、</a:t>
            </a:r>
            <a:r>
              <a:rPr kumimoji="1" lang="ja-JP" altLang="ja-JP" b="0" i="0" kern="1200" dirty="0">
                <a:solidFill>
                  <a:schemeClr val="tx1"/>
                </a:solidFill>
                <a:effectLst/>
                <a:latin typeface="+mj-ea"/>
                <a:ea typeface="+mj-ea"/>
                <a:cs typeface="+mn-cs"/>
              </a:rPr>
              <a:t>繁華街で販売目的を隠して、アンケートに協力してなどと言葉巧みに営業所やエステサロンに連れて行き、商品やサービスの契約をさせ</a:t>
            </a:r>
            <a:r>
              <a:rPr kumimoji="1" lang="ja-JP" altLang="en-US" b="0" i="0" kern="1200" dirty="0">
                <a:solidFill>
                  <a:schemeClr val="tx1"/>
                </a:solidFill>
                <a:effectLst/>
                <a:latin typeface="+mj-ea"/>
                <a:ea typeface="+mj-ea"/>
                <a:cs typeface="+mn-cs"/>
              </a:rPr>
              <a:t>ようとす</a:t>
            </a:r>
            <a:r>
              <a:rPr kumimoji="1" lang="ja-JP" altLang="ja-JP" b="0" i="0" kern="1200" dirty="0">
                <a:solidFill>
                  <a:schemeClr val="tx1"/>
                </a:solidFill>
                <a:effectLst/>
                <a:latin typeface="+mj-ea"/>
                <a:ea typeface="+mj-ea"/>
                <a:cs typeface="+mn-cs"/>
              </a:rPr>
              <a:t>る販売方法</a:t>
            </a:r>
            <a:r>
              <a:rPr kumimoji="1" lang="ja-JP" altLang="en-US" b="0" i="0" kern="1200" dirty="0">
                <a:solidFill>
                  <a:schemeClr val="tx1"/>
                </a:solidFill>
                <a:effectLst/>
                <a:latin typeface="+mj-ea"/>
                <a:ea typeface="+mj-ea"/>
                <a:cs typeface="+mn-cs"/>
              </a:rPr>
              <a:t>です</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一旦店に行くと、営業員に長時間にわたり囲まれて、</a:t>
            </a:r>
            <a:r>
              <a:rPr kumimoji="1" lang="ja-JP" altLang="en-US" b="0" i="0" kern="1200" dirty="0">
                <a:solidFill>
                  <a:schemeClr val="tx1"/>
                </a:solidFill>
                <a:effectLst/>
                <a:latin typeface="+mj-ea"/>
                <a:ea typeface="+mj-ea"/>
                <a:cs typeface="+mn-cs"/>
              </a:rPr>
              <a:t>あの手この手で</a:t>
            </a:r>
            <a:r>
              <a:rPr kumimoji="1" lang="ja-JP" altLang="ja-JP" b="0" i="0" kern="1200" dirty="0">
                <a:solidFill>
                  <a:schemeClr val="tx1"/>
                </a:solidFill>
                <a:effectLst/>
                <a:latin typeface="+mj-ea"/>
                <a:ea typeface="+mj-ea"/>
                <a:cs typeface="+mn-cs"/>
              </a:rPr>
              <a:t>契約</a:t>
            </a:r>
            <a:r>
              <a:rPr kumimoji="1" lang="ja-JP" altLang="en-US" b="0" i="0" kern="1200" dirty="0">
                <a:solidFill>
                  <a:schemeClr val="tx1"/>
                </a:solidFill>
                <a:effectLst/>
                <a:latin typeface="+mj-ea"/>
                <a:ea typeface="+mj-ea"/>
                <a:cs typeface="+mn-cs"/>
              </a:rPr>
              <a:t>を迫られることになります。</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イケメンの男性や可愛い女性が、</a:t>
            </a:r>
            <a:r>
              <a:rPr kumimoji="1" lang="ja-JP" altLang="ja-JP" sz="1000" b="0" i="0" kern="1200" dirty="0">
                <a:solidFill>
                  <a:schemeClr val="tx1"/>
                </a:solidFill>
                <a:effectLst/>
                <a:latin typeface="+mj-ea"/>
                <a:ea typeface="+mn-ea"/>
                <a:cs typeface="+mn-cs"/>
              </a:rPr>
              <a:t>デートを装って勧誘するのが「デート商法」です。</a:t>
            </a:r>
            <a:endParaRPr kumimoji="1" lang="en-US" altLang="ja-JP" sz="1000" b="0" i="0" kern="1200" dirty="0">
              <a:solidFill>
                <a:schemeClr val="tx1"/>
              </a:solidFill>
              <a:effectLst/>
              <a:latin typeface="+mj-ea"/>
              <a:ea typeface="+mn-ea"/>
              <a:cs typeface="+mn-cs"/>
            </a:endParaRPr>
          </a:p>
          <a:p>
            <a:r>
              <a:rPr kumimoji="1" lang="ja-JP" altLang="en-US" sz="1000" b="0" i="0" kern="1200" dirty="0">
                <a:solidFill>
                  <a:schemeClr val="tx1"/>
                </a:solidFill>
                <a:effectLst/>
                <a:latin typeface="+mj-ea"/>
                <a:ea typeface="+mn-ea"/>
                <a:cs typeface="+mn-cs"/>
              </a:rPr>
              <a:t>恋愛感情を装って、販売目的であることを隠して、店舗に連れていくのが典型的な手口で、この場合アポイントメントセールスの一種にあたります。</a:t>
            </a:r>
            <a:endParaRPr kumimoji="1" lang="en-US" altLang="ja-JP" sz="1000" b="0" i="0" kern="1200" dirty="0">
              <a:solidFill>
                <a:schemeClr val="tx1"/>
              </a:solidFill>
              <a:effectLst/>
              <a:latin typeface="+mj-ea"/>
              <a:ea typeface="+mn-ea"/>
              <a:cs typeface="+mn-cs"/>
            </a:endParaRPr>
          </a:p>
          <a:p>
            <a:r>
              <a:rPr kumimoji="1" lang="en-US" altLang="ja-JP" sz="1000" b="0" i="0" kern="1200" dirty="0">
                <a:solidFill>
                  <a:schemeClr val="tx1"/>
                </a:solidFill>
                <a:effectLst/>
                <a:latin typeface="+mj-ea"/>
                <a:ea typeface="+mn-ea"/>
                <a:cs typeface="+mn-cs"/>
              </a:rPr>
              <a:t>20</a:t>
            </a:r>
            <a:r>
              <a:rPr kumimoji="1" lang="ja-JP" altLang="en-US" sz="1000" b="0" i="0" kern="1200" dirty="0">
                <a:solidFill>
                  <a:schemeClr val="tx1"/>
                </a:solidFill>
                <a:effectLst/>
                <a:latin typeface="+mj-ea"/>
                <a:ea typeface="+mn-ea"/>
                <a:cs typeface="+mn-cs"/>
              </a:rPr>
              <a:t>歳</a:t>
            </a:r>
            <a:r>
              <a:rPr kumimoji="1" lang="ja-JP" altLang="ja-JP" sz="1000" b="0" i="0" kern="1200" dirty="0">
                <a:solidFill>
                  <a:schemeClr val="tx1"/>
                </a:solidFill>
                <a:effectLst/>
                <a:latin typeface="+mj-ea"/>
                <a:ea typeface="+mn-ea"/>
                <a:cs typeface="+mn-cs"/>
              </a:rPr>
              <a:t>代の若者が狙われて、高額な宝石や絵画を契約させられる例が見受けられます。</a:t>
            </a:r>
          </a:p>
          <a:p>
            <a:r>
              <a:rPr kumimoji="1" lang="ja-JP" altLang="ja-JP" sz="1000" b="0" i="0" kern="1200" dirty="0">
                <a:solidFill>
                  <a:schemeClr val="tx1"/>
                </a:solidFill>
                <a:effectLst/>
                <a:latin typeface="+mj-ea"/>
                <a:ea typeface="+mn-ea"/>
                <a:cs typeface="+mn-cs"/>
              </a:rPr>
              <a:t>契約させた後に、</a:t>
            </a:r>
            <a:r>
              <a:rPr kumimoji="1" lang="ja-JP" altLang="en-US" sz="1000" b="0" i="0" kern="1200" dirty="0">
                <a:solidFill>
                  <a:schemeClr val="tx1"/>
                </a:solidFill>
                <a:effectLst/>
                <a:latin typeface="+mj-ea"/>
                <a:ea typeface="+mn-ea"/>
                <a:cs typeface="+mn-cs"/>
              </a:rPr>
              <a:t>突然、相手が姿を消してしまうことや、</a:t>
            </a:r>
            <a:r>
              <a:rPr kumimoji="1" lang="ja-JP" altLang="ja-JP" sz="1000" b="0" i="0" kern="1200" dirty="0">
                <a:solidFill>
                  <a:schemeClr val="tx1"/>
                </a:solidFill>
                <a:effectLst/>
                <a:latin typeface="+mj-ea"/>
                <a:ea typeface="+mn-ea"/>
                <a:cs typeface="+mn-cs"/>
              </a:rPr>
              <a:t>連絡が途絶え</a:t>
            </a:r>
            <a:r>
              <a:rPr kumimoji="1" lang="ja-JP" altLang="en-US" sz="1000" b="0" i="0" kern="1200" dirty="0">
                <a:solidFill>
                  <a:schemeClr val="tx1"/>
                </a:solidFill>
                <a:effectLst/>
                <a:latin typeface="+mj-ea"/>
                <a:ea typeface="+mn-ea"/>
                <a:cs typeface="+mn-cs"/>
              </a:rPr>
              <a:t>たことで、発覚することが多いようですが、逆に</a:t>
            </a:r>
            <a:r>
              <a:rPr kumimoji="1" lang="ja-JP" altLang="ja-JP" sz="1000" b="0" i="0" kern="1200" dirty="0">
                <a:solidFill>
                  <a:schemeClr val="tx1"/>
                </a:solidFill>
                <a:effectLst/>
                <a:latin typeface="+mj-ea"/>
                <a:ea typeface="+mn-ea"/>
                <a:cs typeface="+mn-cs"/>
              </a:rPr>
              <a:t>契約後もメール交換したりデートに誘ったりして、次にまた契約させようと狙う業者もいます。</a:t>
            </a:r>
          </a:p>
          <a:p>
            <a:endParaRPr kumimoji="1" lang="en-US" altLang="ja-JP" b="0" i="0"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10</a:t>
            </a:fld>
            <a:endParaRPr lang="ja-JP" altLang="en-US"/>
          </a:p>
        </p:txBody>
      </p:sp>
    </p:spTree>
    <p:extLst>
      <p:ext uri="{BB962C8B-B14F-4D97-AF65-F5344CB8AC3E}">
        <p14:creationId xmlns:p14="http://schemas.microsoft.com/office/powerpoint/2010/main" val="1877426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友だちや知り合いが関係するトラブルです。</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a:t>
            </a:r>
            <a:r>
              <a:rPr kumimoji="1" lang="en-US" altLang="ja-JP" b="0" i="0" kern="1200" dirty="0">
                <a:solidFill>
                  <a:schemeClr val="tx1"/>
                </a:solidFill>
                <a:effectLst/>
                <a:latin typeface="+mj-ea"/>
                <a:ea typeface="+mj-ea"/>
                <a:cs typeface="+mn-cs"/>
              </a:rPr>
              <a:t>D</a:t>
            </a:r>
            <a:r>
              <a:rPr kumimoji="1" lang="ja-JP" altLang="en-US" b="0" i="0" kern="1200" dirty="0">
                <a:solidFill>
                  <a:schemeClr val="tx1"/>
                </a:solidFill>
                <a:effectLst/>
                <a:latin typeface="+mj-ea"/>
                <a:ea typeface="+mj-ea"/>
                <a:cs typeface="+mn-cs"/>
              </a:rPr>
              <a:t>さんのスマホに</a:t>
            </a:r>
            <a:r>
              <a:rPr kumimoji="1" lang="ja-JP" altLang="ja-JP" b="0" i="0" kern="1200" dirty="0">
                <a:solidFill>
                  <a:schemeClr val="tx1"/>
                </a:solidFill>
                <a:effectLst/>
                <a:latin typeface="+mj-ea"/>
                <a:ea typeface="+mj-ea"/>
                <a:cs typeface="+mn-cs"/>
              </a:rPr>
              <a:t>、高校時代の友人から電話があり、久々にファミリーレストランで会</a:t>
            </a:r>
            <a:r>
              <a:rPr kumimoji="1" lang="ja-JP" altLang="en-US" b="0" i="0" kern="1200" dirty="0">
                <a:solidFill>
                  <a:schemeClr val="tx1"/>
                </a:solidFill>
                <a:effectLst/>
                <a:latin typeface="+mj-ea"/>
                <a:ea typeface="+mj-ea"/>
                <a:cs typeface="+mn-cs"/>
              </a:rPr>
              <a:t>うことになりました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en-US" b="0" i="0" kern="1200" dirty="0">
                <a:solidFill>
                  <a:schemeClr val="tx1"/>
                </a:solidFill>
                <a:effectLst/>
                <a:latin typeface="+mj-ea"/>
                <a:ea typeface="+mj-ea"/>
                <a:cs typeface="+mn-cs"/>
              </a:rPr>
              <a:t>会ってみると</a:t>
            </a:r>
            <a:r>
              <a:rPr kumimoji="1" lang="ja-JP" altLang="ja-JP" b="0" i="0" kern="1200" dirty="0">
                <a:solidFill>
                  <a:schemeClr val="tx1"/>
                </a:solidFill>
                <a:effectLst/>
                <a:latin typeface="+mj-ea"/>
                <a:ea typeface="+mj-ea"/>
                <a:cs typeface="+mn-cs"/>
              </a:rPr>
              <a:t>「化粧品とビタミン剤を買って、友人を紹介するだけで収入になる。月</a:t>
            </a:r>
            <a:r>
              <a:rPr kumimoji="1" lang="en-US" altLang="ja-JP" b="0" i="0" kern="1200" dirty="0">
                <a:solidFill>
                  <a:schemeClr val="tx1"/>
                </a:solidFill>
                <a:effectLst/>
                <a:latin typeface="+mj-ea"/>
                <a:ea typeface="+mj-ea"/>
                <a:cs typeface="+mn-cs"/>
              </a:rPr>
              <a:t>20</a:t>
            </a:r>
            <a:r>
              <a:rPr kumimoji="1" lang="ja-JP" altLang="ja-JP" b="0" i="0" kern="1200" dirty="0">
                <a:solidFill>
                  <a:schemeClr val="tx1"/>
                </a:solidFill>
                <a:effectLst/>
                <a:latin typeface="+mj-ea"/>
                <a:ea typeface="+mj-ea"/>
                <a:cs typeface="+mn-cs"/>
              </a:rPr>
              <a:t>万円稼いでいる人もいる。商品代金</a:t>
            </a:r>
            <a:r>
              <a:rPr kumimoji="1" lang="ja-JP" altLang="en-US" b="0" i="0" kern="1200" dirty="0">
                <a:solidFill>
                  <a:schemeClr val="tx1"/>
                </a:solidFill>
                <a:effectLst/>
                <a:latin typeface="+mj-ea"/>
                <a:ea typeface="+mj-ea"/>
                <a:cs typeface="+mn-cs"/>
              </a:rPr>
              <a:t>も分割払いにすれば</a:t>
            </a:r>
            <a:r>
              <a:rPr kumimoji="1" lang="ja-JP" altLang="ja-JP" b="0" i="0" kern="1200" dirty="0">
                <a:solidFill>
                  <a:schemeClr val="tx1"/>
                </a:solidFill>
                <a:effectLst/>
                <a:latin typeface="+mj-ea"/>
                <a:ea typeface="+mj-ea"/>
                <a:cs typeface="+mn-cs"/>
              </a:rPr>
              <a:t>余裕で払える。｣と熱心に勧誘され</a:t>
            </a:r>
            <a:r>
              <a:rPr kumimoji="1" lang="ja-JP" altLang="en-US" b="0" i="0" kern="1200" dirty="0">
                <a:solidFill>
                  <a:schemeClr val="tx1"/>
                </a:solidFill>
                <a:effectLst/>
                <a:latin typeface="+mj-ea"/>
                <a:ea typeface="+mj-ea"/>
                <a:cs typeface="+mn-cs"/>
              </a:rPr>
              <a:t>ました。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断るのも悪いし、話を聞いていると簡単そうだし、家計の足しになるかもと考えて</a:t>
            </a:r>
            <a:r>
              <a:rPr kumimoji="1" lang="ja-JP" altLang="ja-JP" b="0" i="0" kern="1200" dirty="0">
                <a:solidFill>
                  <a:schemeClr val="tx1"/>
                </a:solidFill>
                <a:effectLst/>
                <a:latin typeface="+mj-ea"/>
                <a:ea typeface="+mj-ea"/>
                <a:cs typeface="+mn-cs"/>
              </a:rPr>
              <a:t>、会員登録をして、化粧品</a:t>
            </a:r>
            <a:r>
              <a:rPr kumimoji="1" lang="en-US" altLang="ja-JP" b="0" i="0" kern="1200" dirty="0">
                <a:solidFill>
                  <a:schemeClr val="tx1"/>
                </a:solidFill>
                <a:effectLst/>
                <a:latin typeface="+mj-ea"/>
                <a:ea typeface="+mj-ea"/>
                <a:cs typeface="+mn-cs"/>
              </a:rPr>
              <a:t>30</a:t>
            </a:r>
            <a:r>
              <a:rPr kumimoji="1" lang="ja-JP" altLang="ja-JP" b="0" i="0" kern="1200" dirty="0">
                <a:solidFill>
                  <a:schemeClr val="tx1"/>
                </a:solidFill>
                <a:effectLst/>
                <a:latin typeface="+mj-ea"/>
                <a:ea typeface="+mj-ea"/>
                <a:cs typeface="+mn-cs"/>
              </a:rPr>
              <a:t>万円</a:t>
            </a:r>
            <a:r>
              <a:rPr kumimoji="1" lang="ja-JP" altLang="en-US" b="0" i="0" kern="1200" dirty="0">
                <a:solidFill>
                  <a:schemeClr val="tx1"/>
                </a:solidFill>
                <a:effectLst/>
                <a:latin typeface="+mj-ea"/>
                <a:ea typeface="+mj-ea"/>
                <a:cs typeface="+mn-cs"/>
              </a:rPr>
              <a:t>の</a:t>
            </a:r>
            <a:r>
              <a:rPr kumimoji="1" lang="ja-JP" altLang="ja-JP" b="0" i="0" kern="1200" dirty="0">
                <a:solidFill>
                  <a:schemeClr val="tx1"/>
                </a:solidFill>
                <a:effectLst/>
                <a:latin typeface="+mj-ea"/>
                <a:ea typeface="+mj-ea"/>
                <a:cs typeface="+mn-cs"/>
              </a:rPr>
              <a:t>契約</a:t>
            </a:r>
            <a:r>
              <a:rPr kumimoji="1" lang="ja-JP" altLang="en-US" b="0" i="0" kern="1200" dirty="0">
                <a:solidFill>
                  <a:schemeClr val="tx1"/>
                </a:solidFill>
                <a:effectLst/>
                <a:latin typeface="+mj-ea"/>
                <a:ea typeface="+mj-ea"/>
                <a:cs typeface="+mn-cs"/>
              </a:rPr>
              <a:t>を</a:t>
            </a:r>
            <a:r>
              <a:rPr kumimoji="1" lang="ja-JP" altLang="ja-JP" b="0" i="0" kern="1200" dirty="0">
                <a:solidFill>
                  <a:schemeClr val="tx1"/>
                </a:solidFill>
                <a:effectLst/>
                <a:latin typeface="+mj-ea"/>
                <a:ea typeface="+mj-ea"/>
                <a:cs typeface="+mn-cs"/>
              </a:rPr>
              <a:t>し</a:t>
            </a:r>
            <a:r>
              <a:rPr kumimoji="1" lang="ja-JP" altLang="en-US" b="0" i="0" kern="1200" dirty="0">
                <a:solidFill>
                  <a:schemeClr val="tx1"/>
                </a:solidFill>
                <a:effectLst/>
                <a:latin typeface="+mj-ea"/>
                <a:ea typeface="+mj-ea"/>
                <a:cs typeface="+mn-cs"/>
              </a:rPr>
              <a:t>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すると</a:t>
            </a:r>
            <a:r>
              <a:rPr kumimoji="1" lang="ja-JP" altLang="ja-JP" b="0" i="0" kern="1200" dirty="0">
                <a:solidFill>
                  <a:schemeClr val="tx1"/>
                </a:solidFill>
                <a:effectLst/>
                <a:latin typeface="+mj-ea"/>
                <a:ea typeface="+mj-ea"/>
                <a:cs typeface="+mn-cs"/>
              </a:rPr>
              <a:t>２日後、商品と会員証、勧誘に使うパンフレットなどが届</a:t>
            </a:r>
            <a:r>
              <a:rPr kumimoji="1" lang="ja-JP" altLang="en-US" b="0" i="0" kern="1200" dirty="0">
                <a:solidFill>
                  <a:schemeClr val="tx1"/>
                </a:solidFill>
                <a:effectLst/>
                <a:latin typeface="+mj-ea"/>
                <a:ea typeface="+mj-ea"/>
                <a:cs typeface="+mn-cs"/>
              </a:rPr>
              <a:t>きました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u="none" kern="1200" dirty="0">
                <a:solidFill>
                  <a:schemeClr val="tx1"/>
                </a:solidFill>
                <a:effectLst/>
                <a:latin typeface="+mj-ea"/>
                <a:ea typeface="+mn-ea"/>
                <a:cs typeface="+mn-cs"/>
              </a:rPr>
              <a:t>★</a:t>
            </a:r>
            <a:r>
              <a:rPr kumimoji="1" lang="ja-JP" altLang="ja-JP" b="0" i="0" u="none" kern="1200" dirty="0">
                <a:solidFill>
                  <a:schemeClr val="tx1"/>
                </a:solidFill>
                <a:effectLst/>
                <a:latin typeface="+mj-ea"/>
                <a:ea typeface="+mj-ea"/>
                <a:cs typeface="+mn-cs"/>
              </a:rPr>
              <a:t>早速、何人か</a:t>
            </a:r>
            <a:r>
              <a:rPr kumimoji="1" lang="ja-JP" altLang="en-US" b="0" i="0" u="none" kern="1200" dirty="0">
                <a:solidFill>
                  <a:schemeClr val="tx1"/>
                </a:solidFill>
                <a:effectLst/>
                <a:latin typeface="+mj-ea"/>
                <a:ea typeface="+mj-ea"/>
                <a:cs typeface="+mn-cs"/>
              </a:rPr>
              <a:t>に連絡し、入会を</a:t>
            </a:r>
            <a:r>
              <a:rPr kumimoji="1" lang="ja-JP" altLang="ja-JP" b="0" i="0" u="none" kern="1200" dirty="0">
                <a:solidFill>
                  <a:schemeClr val="tx1"/>
                </a:solidFill>
                <a:effectLst/>
                <a:latin typeface="+mj-ea"/>
                <a:ea typeface="+mj-ea"/>
                <a:cs typeface="+mn-cs"/>
              </a:rPr>
              <a:t>誘ってみ</a:t>
            </a:r>
            <a:r>
              <a:rPr kumimoji="1" lang="ja-JP" altLang="en-US" b="0" i="0" u="none" kern="1200" dirty="0">
                <a:solidFill>
                  <a:schemeClr val="tx1"/>
                </a:solidFill>
                <a:effectLst/>
                <a:latin typeface="+mj-ea"/>
                <a:ea typeface="+mj-ea"/>
                <a:cs typeface="+mn-cs"/>
              </a:rPr>
              <a:t>まし</a:t>
            </a:r>
            <a:r>
              <a:rPr kumimoji="1" lang="ja-JP" altLang="ja-JP" b="0" i="0" u="none" kern="1200" dirty="0">
                <a:solidFill>
                  <a:schemeClr val="tx1"/>
                </a:solidFill>
                <a:effectLst/>
                <a:latin typeface="+mj-ea"/>
                <a:ea typeface="+mj-ea"/>
                <a:cs typeface="+mn-cs"/>
              </a:rPr>
              <a:t>たが、全く入会してもらえ</a:t>
            </a:r>
            <a:r>
              <a:rPr kumimoji="1" lang="ja-JP" altLang="en-US" b="0" i="0" u="none" kern="1200" dirty="0">
                <a:solidFill>
                  <a:schemeClr val="tx1"/>
                </a:solidFill>
                <a:effectLst/>
                <a:latin typeface="+mj-ea"/>
                <a:ea typeface="+mj-ea"/>
                <a:cs typeface="+mn-cs"/>
              </a:rPr>
              <a:t>ません</a:t>
            </a:r>
            <a:r>
              <a:rPr kumimoji="1" lang="ja-JP" altLang="ja-JP" b="0" i="0" u="none" kern="1200" dirty="0">
                <a:solidFill>
                  <a:schemeClr val="tx1"/>
                </a:solidFill>
                <a:effectLst/>
                <a:latin typeface="+mj-ea"/>
                <a:ea typeface="+mj-ea"/>
                <a:cs typeface="+mn-cs"/>
              </a:rPr>
              <a:t>。</a:t>
            </a:r>
            <a:r>
              <a:rPr kumimoji="1" lang="ja-JP" altLang="en-US" b="0" i="0" u="none" kern="1200" dirty="0">
                <a:solidFill>
                  <a:schemeClr val="tx1"/>
                </a:solidFill>
                <a:effectLst/>
                <a:latin typeface="+mj-ea"/>
                <a:ea typeface="+mj-ea"/>
                <a:cs typeface="+mn-cs"/>
              </a:rPr>
              <a:t>友人には嫌がられ、いらない商品とその支払いだけが残ってしまいました。</a:t>
            </a:r>
            <a:endParaRPr kumimoji="1" lang="en-US" altLang="ja-JP" b="0" i="0" u="none" kern="1200" dirty="0">
              <a:solidFill>
                <a:schemeClr val="tx1"/>
              </a:solidFill>
              <a:effectLst/>
              <a:latin typeface="+mj-ea"/>
              <a:ea typeface="+mj-ea"/>
              <a:cs typeface="+mn-cs"/>
            </a:endParaRPr>
          </a:p>
          <a:p>
            <a:endParaRPr kumimoji="1" lang="en-US" altLang="ja-JP" sz="1000" b="0" i="0" u="none" kern="1200" dirty="0">
              <a:solidFill>
                <a:schemeClr val="tx1"/>
              </a:solidFill>
              <a:effectLst/>
              <a:highlight>
                <a:srgbClr val="FFFF00"/>
              </a:highlight>
              <a:latin typeface="+mj-ea"/>
              <a:ea typeface="+mj-ea"/>
              <a:cs typeface="+mn-cs"/>
            </a:endParaRPr>
          </a:p>
          <a:p>
            <a:r>
              <a:rPr kumimoji="1" lang="ja-JP" altLang="en-US" sz="1000" b="0" i="0" u="none" kern="1200" dirty="0">
                <a:solidFill>
                  <a:schemeClr val="tx1"/>
                </a:solidFill>
                <a:effectLst/>
                <a:highlight>
                  <a:srgbClr val="FFFF00"/>
                </a:highlight>
                <a:latin typeface="+mn-ea"/>
                <a:ea typeface="+mn-ea"/>
                <a:cs typeface="+mn-cs"/>
              </a:rPr>
              <a:t>いわゆるマルチ商法ですね。マルチ商法は人間関係を利用した断りにくい勧誘方法などが問題になることが多く、悪質商法とされています。</a:t>
            </a:r>
            <a:endParaRPr kumimoji="1" lang="en-US" altLang="ja-JP" b="0" i="0" u="none" kern="1200" dirty="0">
              <a:solidFill>
                <a:schemeClr val="tx1"/>
              </a:solidFill>
              <a:effectLst/>
              <a:highlight>
                <a:srgbClr val="FFFF00"/>
              </a:highligh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11</a:t>
            </a:fld>
            <a:endParaRPr lang="ja-JP" altLang="en-US"/>
          </a:p>
        </p:txBody>
      </p:sp>
    </p:spTree>
    <p:extLst>
      <p:ext uri="{BB962C8B-B14F-4D97-AF65-F5344CB8AC3E}">
        <p14:creationId xmlns:p14="http://schemas.microsoft.com/office/powerpoint/2010/main" val="2520510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a:t>
            </a:r>
            <a:r>
              <a:rPr kumimoji="1" lang="en-US" altLang="ja-JP" b="0" i="0" kern="1200" dirty="0">
                <a:solidFill>
                  <a:schemeClr val="tx1"/>
                </a:solidFill>
                <a:effectLst/>
                <a:latin typeface="+mj-ea"/>
                <a:ea typeface="+mj-ea"/>
                <a:cs typeface="+mn-cs"/>
              </a:rPr>
              <a:t>E</a:t>
            </a:r>
            <a:r>
              <a:rPr kumimoji="1" lang="ja-JP" altLang="en-US" b="0" i="0" kern="1200" dirty="0">
                <a:solidFill>
                  <a:schemeClr val="tx1"/>
                </a:solidFill>
                <a:effectLst/>
                <a:latin typeface="+mj-ea"/>
                <a:ea typeface="+mj-ea"/>
                <a:cs typeface="+mn-cs"/>
              </a:rPr>
              <a:t>さんは、</a:t>
            </a:r>
            <a:r>
              <a:rPr kumimoji="1" lang="ja-JP" altLang="ja-JP" b="0" i="0" kern="1200" dirty="0">
                <a:solidFill>
                  <a:schemeClr val="tx1"/>
                </a:solidFill>
                <a:effectLst/>
                <a:latin typeface="+mj-ea"/>
                <a:ea typeface="+mj-ea"/>
                <a:cs typeface="+mn-cs"/>
              </a:rPr>
              <a:t>ネットで見つけた美顔エステの無料体験に出かけ</a:t>
            </a:r>
            <a:r>
              <a:rPr kumimoji="1" lang="ja-JP" altLang="en-US" b="0" i="0" kern="1200" dirty="0">
                <a:solidFill>
                  <a:schemeClr val="tx1"/>
                </a:solidFill>
                <a:effectLst/>
                <a:latin typeface="+mj-ea"/>
                <a:ea typeface="+mj-ea"/>
                <a:cs typeface="+mn-cs"/>
              </a:rPr>
              <a:t>ました</a:t>
            </a:r>
            <a:r>
              <a:rPr kumimoji="1" lang="ja-JP" altLang="ja-JP" b="0" i="0" kern="1200" dirty="0">
                <a:solidFill>
                  <a:schemeClr val="tx1"/>
                </a:solidFill>
                <a:effectLst/>
                <a:latin typeface="+mj-ea"/>
                <a:ea typeface="+mj-ea"/>
                <a:cs typeface="+mn-cs"/>
              </a:rPr>
              <a:t>。</a:t>
            </a:r>
          </a:p>
          <a:p>
            <a:r>
              <a:rPr kumimoji="1" lang="ja-JP" altLang="ja-JP" b="0" i="0" kern="1200" dirty="0">
                <a:solidFill>
                  <a:schemeClr val="tx1"/>
                </a:solidFill>
                <a:effectLst/>
                <a:latin typeface="+mj-ea"/>
                <a:ea typeface="+mj-ea"/>
                <a:cs typeface="+mn-cs"/>
              </a:rPr>
              <a:t>体験後、｢</a:t>
            </a:r>
            <a:r>
              <a:rPr kumimoji="1" lang="ja-JP" altLang="en-US" b="0" i="0" kern="1200" dirty="0">
                <a:solidFill>
                  <a:schemeClr val="tx1"/>
                </a:solidFill>
                <a:effectLst/>
                <a:latin typeface="+mj-ea"/>
                <a:ea typeface="+mj-ea"/>
                <a:cs typeface="+mn-cs"/>
              </a:rPr>
              <a:t>結果が悪いので、すぐに対応した方がいい。</a:t>
            </a:r>
            <a:r>
              <a:rPr kumimoji="1" lang="ja-JP" altLang="ja-JP" b="0" i="0" kern="1200" dirty="0">
                <a:solidFill>
                  <a:schemeClr val="tx1"/>
                </a:solidFill>
                <a:effectLst/>
                <a:latin typeface="+mj-ea"/>
                <a:ea typeface="+mj-ea"/>
                <a:cs typeface="+mn-cs"/>
              </a:rPr>
              <a:t>今ならキャンペーンで</a:t>
            </a:r>
            <a:r>
              <a:rPr kumimoji="1" lang="ja-JP" altLang="en-US" b="0" i="0" kern="1200" dirty="0">
                <a:solidFill>
                  <a:schemeClr val="tx1"/>
                </a:solidFill>
                <a:effectLst/>
                <a:latin typeface="+mj-ea"/>
                <a:ea typeface="+mj-ea"/>
                <a:cs typeface="+mn-cs"/>
              </a:rPr>
              <a:t>、ヤング美白コース</a:t>
            </a:r>
            <a:r>
              <a:rPr kumimoji="1" lang="en-US" altLang="ja-JP" b="0" i="0" kern="1200" dirty="0">
                <a:solidFill>
                  <a:schemeClr val="tx1"/>
                </a:solidFill>
                <a:effectLst/>
                <a:latin typeface="+mj-ea"/>
                <a:ea typeface="+mj-ea"/>
                <a:cs typeface="+mn-cs"/>
              </a:rPr>
              <a:t>50</a:t>
            </a:r>
            <a:r>
              <a:rPr kumimoji="1" lang="ja-JP" altLang="ja-JP" b="0" i="0" kern="1200" dirty="0">
                <a:solidFill>
                  <a:schemeClr val="tx1"/>
                </a:solidFill>
                <a:effectLst/>
                <a:latin typeface="+mj-ea"/>
                <a:ea typeface="+mj-ea"/>
                <a:cs typeface="+mn-cs"/>
              </a:rPr>
              <a:t>万円のところ</a:t>
            </a:r>
            <a:r>
              <a:rPr kumimoji="1" lang="en-US" altLang="ja-JP" b="0" i="0" kern="1200" dirty="0">
                <a:solidFill>
                  <a:schemeClr val="tx1"/>
                </a:solidFill>
                <a:effectLst/>
                <a:latin typeface="+mj-ea"/>
                <a:ea typeface="+mj-ea"/>
                <a:cs typeface="+mn-cs"/>
              </a:rPr>
              <a:t>30</a:t>
            </a:r>
            <a:r>
              <a:rPr kumimoji="1" lang="ja-JP" altLang="ja-JP" b="0" i="0" kern="1200" dirty="0">
                <a:solidFill>
                  <a:schemeClr val="tx1"/>
                </a:solidFill>
                <a:effectLst/>
                <a:latin typeface="+mj-ea"/>
                <a:ea typeface="+mj-ea"/>
                <a:cs typeface="+mn-cs"/>
              </a:rPr>
              <a:t>万円に</a:t>
            </a:r>
            <a:r>
              <a:rPr kumimoji="1" lang="ja-JP" altLang="en-US" b="0" i="0" kern="1200" dirty="0">
                <a:solidFill>
                  <a:schemeClr val="tx1"/>
                </a:solidFill>
                <a:effectLst/>
                <a:latin typeface="+mj-ea"/>
                <a:ea typeface="+mj-ea"/>
                <a:cs typeface="+mn-cs"/>
              </a:rPr>
              <a:t>してあげます。</a:t>
            </a:r>
            <a:r>
              <a:rPr kumimoji="1" lang="ja-JP" altLang="ja-JP" b="0" i="0" kern="1200" dirty="0">
                <a:solidFill>
                  <a:schemeClr val="tx1"/>
                </a:solidFill>
                <a:effectLst/>
                <a:latin typeface="+mj-ea"/>
                <a:ea typeface="+mj-ea"/>
                <a:cs typeface="+mn-cs"/>
              </a:rPr>
              <a:t>｣と言われたので</a:t>
            </a:r>
            <a:r>
              <a:rPr kumimoji="1" lang="ja-JP" altLang="en-US" b="0" i="0" kern="1200" dirty="0">
                <a:solidFill>
                  <a:schemeClr val="tx1"/>
                </a:solidFill>
                <a:effectLst/>
                <a:latin typeface="+mj-ea"/>
                <a:ea typeface="+mj-ea"/>
                <a:cs typeface="+mn-cs"/>
              </a:rPr>
              <a:t>、ちょっと無理して</a:t>
            </a:r>
            <a:r>
              <a:rPr kumimoji="1" lang="ja-JP" altLang="ja-JP" b="0" i="0" kern="1200" dirty="0">
                <a:solidFill>
                  <a:schemeClr val="tx1"/>
                </a:solidFill>
                <a:effectLst/>
                <a:latin typeface="+mj-ea"/>
                <a:ea typeface="+mj-ea"/>
                <a:cs typeface="+mn-cs"/>
              </a:rPr>
              <a:t>、</a:t>
            </a:r>
            <a:r>
              <a:rPr kumimoji="1" lang="ja-JP" altLang="en-US" b="0" i="0" kern="1200" dirty="0">
                <a:solidFill>
                  <a:schemeClr val="tx1"/>
                </a:solidFill>
                <a:effectLst/>
                <a:latin typeface="+mj-ea"/>
                <a:ea typeface="+mj-ea"/>
                <a:cs typeface="+mn-cs"/>
              </a:rPr>
              <a:t>３</a:t>
            </a:r>
            <a:r>
              <a:rPr kumimoji="1" lang="en-US" altLang="ja-JP" b="0" i="0" kern="1200" dirty="0">
                <a:solidFill>
                  <a:schemeClr val="tx1"/>
                </a:solidFill>
                <a:effectLst/>
                <a:latin typeface="+mj-ea"/>
                <a:ea typeface="+mj-ea"/>
                <a:cs typeface="+mn-cs"/>
              </a:rPr>
              <a:t>0</a:t>
            </a:r>
            <a:r>
              <a:rPr kumimoji="1" lang="ja-JP" altLang="ja-JP" b="0" i="0" kern="1200" dirty="0">
                <a:solidFill>
                  <a:schemeClr val="tx1"/>
                </a:solidFill>
                <a:effectLst/>
                <a:latin typeface="+mj-ea"/>
                <a:ea typeface="+mj-ea"/>
                <a:cs typeface="+mn-cs"/>
              </a:rPr>
              <a:t>万円の</a:t>
            </a:r>
            <a:r>
              <a:rPr kumimoji="1" lang="ja-JP" altLang="en-US" b="0" i="0" kern="1200" dirty="0">
                <a:solidFill>
                  <a:schemeClr val="tx1"/>
                </a:solidFill>
                <a:effectLst/>
                <a:latin typeface="+mj-ea"/>
                <a:ea typeface="+mj-ea"/>
                <a:cs typeface="+mn-cs"/>
              </a:rPr>
              <a:t>分割払いの</a:t>
            </a:r>
            <a:r>
              <a:rPr kumimoji="1" lang="ja-JP" altLang="ja-JP" b="0" i="0" kern="1200" dirty="0">
                <a:solidFill>
                  <a:schemeClr val="tx1"/>
                </a:solidFill>
                <a:effectLst/>
                <a:latin typeface="+mj-ea"/>
                <a:ea typeface="+mj-ea"/>
                <a:cs typeface="+mn-cs"/>
              </a:rPr>
              <a:t>契約をし</a:t>
            </a:r>
            <a:r>
              <a:rPr kumimoji="1" lang="ja-JP" altLang="en-US" b="0" i="0" kern="1200" dirty="0">
                <a:solidFill>
                  <a:schemeClr val="tx1"/>
                </a:solidFill>
                <a:effectLst/>
                <a:latin typeface="+mj-ea"/>
                <a:ea typeface="+mj-ea"/>
                <a:cs typeface="+mn-cs"/>
              </a:rPr>
              <a:t>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その後もエステに行くたびに脱毛、痩身</a:t>
            </a:r>
            <a:r>
              <a:rPr kumimoji="1" lang="ja-JP" altLang="en-US" b="0" i="0" kern="1200" dirty="0">
                <a:solidFill>
                  <a:schemeClr val="tx1"/>
                </a:solidFill>
                <a:effectLst/>
                <a:latin typeface="+mj-ea"/>
                <a:ea typeface="+mj-ea"/>
                <a:cs typeface="+mn-cs"/>
              </a:rPr>
              <a:t>など、何か</a:t>
            </a:r>
            <a:r>
              <a:rPr kumimoji="1" lang="ja-JP" altLang="ja-JP" b="0" i="0" kern="1200" dirty="0">
                <a:solidFill>
                  <a:schemeClr val="tx1"/>
                </a:solidFill>
                <a:effectLst/>
                <a:latin typeface="+mj-ea"/>
                <a:ea typeface="+mj-ea"/>
                <a:cs typeface="+mn-cs"/>
              </a:rPr>
              <a:t>を勧められ</a:t>
            </a:r>
            <a:r>
              <a:rPr kumimoji="1" lang="ja-JP" altLang="en-US" b="0" i="0" kern="1200" dirty="0">
                <a:solidFill>
                  <a:schemeClr val="tx1"/>
                </a:solidFill>
                <a:effectLst/>
                <a:latin typeface="+mj-ea"/>
                <a:ea typeface="+mj-ea"/>
                <a:cs typeface="+mn-cs"/>
              </a:rPr>
              <a:t>ます</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施術の度に言われるので、断れ</a:t>
            </a:r>
            <a:r>
              <a:rPr kumimoji="1" lang="ja-JP" altLang="en-US" b="0" i="0" kern="1200" dirty="0">
                <a:solidFill>
                  <a:schemeClr val="tx1"/>
                </a:solidFill>
                <a:effectLst/>
                <a:latin typeface="+mj-ea"/>
                <a:ea typeface="+mj-ea"/>
                <a:cs typeface="+mn-cs"/>
              </a:rPr>
              <a:t>ずつい追加で契約してしまいました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en-US" b="0" i="0" kern="1200" dirty="0">
                <a:solidFill>
                  <a:schemeClr val="tx1"/>
                </a:solidFill>
                <a:effectLst/>
                <a:latin typeface="+mj-ea"/>
                <a:ea typeface="+mj-ea"/>
                <a:cs typeface="+mn-cs"/>
              </a:rPr>
              <a:t>気がつけば、</a:t>
            </a:r>
            <a:r>
              <a:rPr kumimoji="1" lang="ja-JP" altLang="ja-JP" b="0" i="0" kern="1200" dirty="0">
                <a:solidFill>
                  <a:schemeClr val="tx1"/>
                </a:solidFill>
                <a:effectLst/>
                <a:latin typeface="+mj-ea"/>
                <a:ea typeface="+mj-ea"/>
                <a:cs typeface="+mn-cs"/>
              </a:rPr>
              <a:t>総額で</a:t>
            </a:r>
            <a:r>
              <a:rPr kumimoji="1" lang="en-US" altLang="ja-JP" b="0" i="0" kern="1200" dirty="0">
                <a:solidFill>
                  <a:schemeClr val="tx1"/>
                </a:solidFill>
                <a:effectLst/>
                <a:latin typeface="+mj-ea"/>
                <a:ea typeface="+mj-ea"/>
                <a:cs typeface="+mn-cs"/>
              </a:rPr>
              <a:t>100</a:t>
            </a:r>
            <a:r>
              <a:rPr kumimoji="1" lang="ja-JP" altLang="ja-JP" b="0" i="0" kern="1200" dirty="0">
                <a:solidFill>
                  <a:schemeClr val="tx1"/>
                </a:solidFill>
                <a:effectLst/>
                <a:latin typeface="+mj-ea"/>
                <a:ea typeface="+mj-ea"/>
                <a:cs typeface="+mn-cs"/>
              </a:rPr>
              <a:t>万円にな</a:t>
            </a:r>
            <a:r>
              <a:rPr kumimoji="1" lang="ja-JP" altLang="en-US" b="0" i="0" kern="1200" dirty="0">
                <a:solidFill>
                  <a:schemeClr val="tx1"/>
                </a:solidFill>
                <a:effectLst/>
                <a:latin typeface="+mj-ea"/>
                <a:ea typeface="+mj-ea"/>
                <a:cs typeface="+mn-cs"/>
              </a:rPr>
              <a:t>っていました。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そんなつもりじゃなかったのに</a:t>
            </a:r>
            <a:r>
              <a:rPr kumimoji="1" lang="en-US" altLang="ja-JP" b="0" i="0" kern="1200" dirty="0">
                <a:solidFill>
                  <a:schemeClr val="tx1"/>
                </a:solidFill>
                <a:effectLst/>
                <a:latin typeface="+mj-ea"/>
                <a:ea typeface="+mj-ea"/>
                <a:cs typeface="+mn-cs"/>
              </a:rPr>
              <a:t>…</a:t>
            </a:r>
            <a:r>
              <a:rPr kumimoji="1" lang="ja-JP" altLang="en-US" b="0" i="0" kern="1200" dirty="0" err="1">
                <a:solidFill>
                  <a:schemeClr val="tx1"/>
                </a:solidFill>
                <a:effectLst/>
                <a:latin typeface="+mj-ea"/>
                <a:ea typeface="+mj-ea"/>
                <a:cs typeface="+mn-cs"/>
              </a:rPr>
              <a:t>。</a:t>
            </a:r>
            <a:r>
              <a:rPr kumimoji="1" lang="ja-JP" altLang="en-US" b="0" i="0" kern="1200" dirty="0">
                <a:solidFill>
                  <a:schemeClr val="tx1"/>
                </a:solidFill>
                <a:effectLst/>
                <a:latin typeface="+mj-ea"/>
                <a:ea typeface="+mj-ea"/>
                <a:cs typeface="+mn-cs"/>
              </a:rPr>
              <a:t>まだ、施術は残っていますが、もう、通いたくありません。</a:t>
            </a:r>
            <a:endParaRPr kumimoji="1" lang="en-US" altLang="ja-JP" b="0" i="0"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12</a:t>
            </a:fld>
            <a:endParaRPr lang="ja-JP" altLang="en-US"/>
          </a:p>
        </p:txBody>
      </p:sp>
    </p:spTree>
    <p:extLst>
      <p:ext uri="{BB962C8B-B14F-4D97-AF65-F5344CB8AC3E}">
        <p14:creationId xmlns:p14="http://schemas.microsoft.com/office/powerpoint/2010/main" val="38819903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a:t>
            </a:r>
            <a:r>
              <a:rPr kumimoji="1" lang="en-US" altLang="ja-JP" b="0" i="0" kern="1200" dirty="0">
                <a:solidFill>
                  <a:schemeClr val="tx1"/>
                </a:solidFill>
                <a:effectLst/>
                <a:latin typeface="+mj-ea"/>
                <a:ea typeface="+mj-ea"/>
                <a:cs typeface="+mn-cs"/>
              </a:rPr>
              <a:t>F</a:t>
            </a:r>
            <a:r>
              <a:rPr kumimoji="1" lang="ja-JP" altLang="en-US" b="0" i="0" kern="1200" dirty="0" err="1">
                <a:solidFill>
                  <a:schemeClr val="tx1"/>
                </a:solidFill>
                <a:effectLst/>
                <a:latin typeface="+mj-ea"/>
                <a:ea typeface="+mj-ea"/>
                <a:cs typeface="+mn-cs"/>
              </a:rPr>
              <a:t>さんの</a:t>
            </a:r>
            <a:r>
              <a:rPr kumimoji="1" lang="ja-JP" altLang="en-US" b="0" i="0" kern="1200" dirty="0">
                <a:solidFill>
                  <a:schemeClr val="tx1"/>
                </a:solidFill>
                <a:effectLst/>
                <a:latin typeface="+mj-ea"/>
                <a:ea typeface="+mj-ea"/>
                <a:cs typeface="+mn-cs"/>
              </a:rPr>
              <a:t>家に</a:t>
            </a:r>
            <a:r>
              <a:rPr kumimoji="1" lang="ja-JP" altLang="ja-JP" b="0" i="0" kern="1200" dirty="0">
                <a:solidFill>
                  <a:schemeClr val="tx1"/>
                </a:solidFill>
                <a:effectLst/>
                <a:latin typeface="+mj-ea"/>
                <a:ea typeface="+mj-ea"/>
                <a:cs typeface="+mn-cs"/>
              </a:rPr>
              <a:t>「家庭教師の無料体験をしてみないか。」と電話があ</a:t>
            </a:r>
            <a:r>
              <a:rPr kumimoji="1" lang="ja-JP" altLang="en-US" b="0" i="0" kern="1200" dirty="0">
                <a:solidFill>
                  <a:schemeClr val="tx1"/>
                </a:solidFill>
                <a:effectLst/>
                <a:latin typeface="+mj-ea"/>
                <a:ea typeface="+mj-ea"/>
                <a:cs typeface="+mn-cs"/>
              </a:rPr>
              <a:t>りました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親に相談したところ、</a:t>
            </a:r>
            <a:r>
              <a:rPr kumimoji="1" lang="ja-JP" altLang="ja-JP" b="0" i="0" kern="1200" dirty="0">
                <a:solidFill>
                  <a:schemeClr val="tx1"/>
                </a:solidFill>
                <a:effectLst/>
                <a:latin typeface="+mj-ea"/>
                <a:ea typeface="+mj-ea"/>
                <a:cs typeface="+mn-cs"/>
              </a:rPr>
              <a:t>無料なら試してもよい</a:t>
            </a:r>
            <a:r>
              <a:rPr kumimoji="1" lang="ja-JP" altLang="en-US" b="0" i="0" kern="1200" dirty="0">
                <a:solidFill>
                  <a:schemeClr val="tx1"/>
                </a:solidFill>
                <a:effectLst/>
                <a:latin typeface="+mj-ea"/>
                <a:ea typeface="+mj-ea"/>
                <a:cs typeface="+mn-cs"/>
              </a:rPr>
              <a:t>だろうし、</a:t>
            </a:r>
            <a:r>
              <a:rPr kumimoji="1" lang="ja-JP" altLang="ja-JP" sz="1000" b="0" i="0" kern="1200" dirty="0">
                <a:solidFill>
                  <a:schemeClr val="tx1"/>
                </a:solidFill>
                <a:effectLst/>
                <a:latin typeface="+mj-ea"/>
                <a:ea typeface="+mn-ea"/>
                <a:cs typeface="+mn-cs"/>
              </a:rPr>
              <a:t>入会金は２万円で、経費は１年分で１万円、週</a:t>
            </a:r>
            <a:r>
              <a:rPr kumimoji="1" lang="en-US" altLang="ja-JP" sz="1000" b="0" i="0" kern="1200" dirty="0">
                <a:solidFill>
                  <a:schemeClr val="tx1"/>
                </a:solidFill>
                <a:effectLst/>
                <a:latin typeface="+mj-ea"/>
                <a:ea typeface="+mn-ea"/>
                <a:cs typeface="+mn-cs"/>
              </a:rPr>
              <a:t>1</a:t>
            </a:r>
            <a:r>
              <a:rPr kumimoji="1" lang="ja-JP" altLang="ja-JP" sz="1000" b="0" i="0" kern="1200" dirty="0">
                <a:solidFill>
                  <a:schemeClr val="tx1"/>
                </a:solidFill>
                <a:effectLst/>
                <a:latin typeface="+mj-ea"/>
                <a:ea typeface="+mn-ea"/>
                <a:cs typeface="+mn-cs"/>
              </a:rPr>
              <a:t>回２時間の授業料は</a:t>
            </a:r>
            <a:r>
              <a:rPr kumimoji="1" lang="en-US" altLang="ja-JP" sz="1000" b="0" i="0" kern="1200" dirty="0">
                <a:solidFill>
                  <a:schemeClr val="tx1"/>
                </a:solidFill>
                <a:effectLst/>
                <a:latin typeface="+mj-ea"/>
                <a:ea typeface="+mn-ea"/>
                <a:cs typeface="+mn-cs"/>
              </a:rPr>
              <a:t>3,500</a:t>
            </a:r>
            <a:r>
              <a:rPr kumimoji="1" lang="ja-JP" altLang="ja-JP" sz="1000" b="0" i="0" kern="1200" dirty="0">
                <a:solidFill>
                  <a:schemeClr val="tx1"/>
                </a:solidFill>
                <a:effectLst/>
                <a:latin typeface="+mj-ea"/>
                <a:ea typeface="+mn-ea"/>
                <a:cs typeface="+mn-cs"/>
              </a:rPr>
              <a:t>円</a:t>
            </a:r>
            <a:r>
              <a:rPr kumimoji="1" lang="ja-JP" altLang="en-US" sz="1000" b="0" i="0" kern="1200" dirty="0">
                <a:solidFill>
                  <a:schemeClr val="tx1"/>
                </a:solidFill>
                <a:effectLst/>
                <a:latin typeface="+mj-ea"/>
                <a:ea typeface="+mn-ea"/>
                <a:cs typeface="+mn-cs"/>
              </a:rPr>
              <a:t>なら、気に入ったら続けてもよい、ということになりました。</a:t>
            </a:r>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無料体験を受けた後、「</a:t>
            </a:r>
            <a:r>
              <a:rPr kumimoji="1" lang="ja-JP" altLang="en-US" b="0" i="0" kern="1200" dirty="0">
                <a:solidFill>
                  <a:schemeClr val="tx1"/>
                </a:solidFill>
                <a:effectLst/>
                <a:latin typeface="+mj-ea"/>
                <a:ea typeface="+mj-ea"/>
                <a:cs typeface="+mn-cs"/>
              </a:rPr>
              <a:t>すごく</a:t>
            </a:r>
            <a:r>
              <a:rPr kumimoji="1" lang="ja-JP" altLang="ja-JP" b="0" i="0" kern="1200" dirty="0">
                <a:solidFill>
                  <a:schemeClr val="tx1"/>
                </a:solidFill>
                <a:effectLst/>
                <a:latin typeface="+mj-ea"/>
                <a:ea typeface="+mj-ea"/>
                <a:cs typeface="+mn-cs"/>
              </a:rPr>
              <a:t>いい」と</a:t>
            </a:r>
            <a:r>
              <a:rPr kumimoji="1" lang="ja-JP" altLang="en-US" b="0" i="0" kern="1200" dirty="0">
                <a:solidFill>
                  <a:schemeClr val="tx1"/>
                </a:solidFill>
                <a:effectLst/>
                <a:latin typeface="+mj-ea"/>
                <a:ea typeface="+mj-ea"/>
                <a:cs typeface="+mn-cs"/>
              </a:rPr>
              <a:t>感じました。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いざ、契約となったところで、入会金・授業料のほかに、教材費が必要だといわれました。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教材費は</a:t>
            </a:r>
            <a:r>
              <a:rPr kumimoji="1" lang="en-US" altLang="ja-JP" b="0" i="0" kern="1200" dirty="0">
                <a:solidFill>
                  <a:schemeClr val="tx1"/>
                </a:solidFill>
                <a:effectLst/>
                <a:latin typeface="+mj-ea"/>
                <a:ea typeface="+mj-ea"/>
                <a:cs typeface="+mn-cs"/>
              </a:rPr>
              <a:t>1</a:t>
            </a:r>
            <a:r>
              <a:rPr kumimoji="1" lang="ja-JP" altLang="en-US" b="0" i="0" kern="1200" dirty="0">
                <a:solidFill>
                  <a:schemeClr val="tx1"/>
                </a:solidFill>
                <a:effectLst/>
                <a:latin typeface="+mj-ea"/>
                <a:ea typeface="+mj-ea"/>
                <a:cs typeface="+mn-cs"/>
              </a:rPr>
              <a:t>年分だと１５万円だけれど、</a:t>
            </a:r>
            <a:r>
              <a:rPr kumimoji="1" lang="en-US" altLang="ja-JP" b="0" i="0" kern="1200" dirty="0">
                <a:solidFill>
                  <a:schemeClr val="tx1"/>
                </a:solidFill>
                <a:effectLst/>
                <a:latin typeface="+mj-ea"/>
                <a:ea typeface="+mj-ea"/>
                <a:cs typeface="+mn-cs"/>
              </a:rPr>
              <a:t>3</a:t>
            </a:r>
            <a:r>
              <a:rPr kumimoji="1" lang="ja-JP" altLang="en-US" b="0" i="0" kern="1200" dirty="0">
                <a:solidFill>
                  <a:schemeClr val="tx1"/>
                </a:solidFill>
                <a:effectLst/>
                <a:latin typeface="+mj-ea"/>
                <a:ea typeface="+mj-ea"/>
                <a:cs typeface="+mn-cs"/>
              </a:rPr>
              <a:t>年分セットで買えば３０万円で、みんな</a:t>
            </a:r>
            <a:r>
              <a:rPr kumimoji="1" lang="en-US" altLang="ja-JP" b="0" i="0" kern="1200" dirty="0">
                <a:solidFill>
                  <a:schemeClr val="tx1"/>
                </a:solidFill>
                <a:effectLst/>
                <a:latin typeface="+mj-ea"/>
                <a:ea typeface="+mj-ea"/>
                <a:cs typeface="+mn-cs"/>
              </a:rPr>
              <a:t>3</a:t>
            </a:r>
            <a:r>
              <a:rPr kumimoji="1" lang="ja-JP" altLang="en-US" b="0" i="0" kern="1200" dirty="0">
                <a:solidFill>
                  <a:schemeClr val="tx1"/>
                </a:solidFill>
                <a:effectLst/>
                <a:latin typeface="+mj-ea"/>
                <a:ea typeface="+mj-ea"/>
                <a:cs typeface="+mn-cs"/>
              </a:rPr>
              <a:t>年分買っているとのことでした。</a:t>
            </a:r>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高いなあ、と思いましたが、効果があるなら、と、契約することになりました。</a:t>
            </a:r>
            <a:endParaRPr kumimoji="1" lang="en-US" altLang="ja-JP" b="0" i="0" kern="1200" dirty="0">
              <a:solidFill>
                <a:schemeClr val="tx1"/>
              </a:solidFill>
              <a:effectLst/>
              <a:latin typeface="+mj-ea"/>
              <a:ea typeface="+mj-ea"/>
              <a:cs typeface="+mn-cs"/>
            </a:endParaRPr>
          </a:p>
          <a:p>
            <a:endParaRPr kumimoji="1" lang="ja-JP"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後日、大量の教材が自宅に届き、家庭教師の指導も始まった</a:t>
            </a:r>
            <a:r>
              <a:rPr kumimoji="1" lang="ja-JP" altLang="en-US" b="0" i="0" kern="1200" dirty="0">
                <a:solidFill>
                  <a:schemeClr val="tx1"/>
                </a:solidFill>
                <a:effectLst/>
                <a:latin typeface="+mj-ea"/>
                <a:ea typeface="+mj-ea"/>
                <a:cs typeface="+mn-cs"/>
              </a:rPr>
              <a:t>のですが、</a:t>
            </a:r>
            <a:r>
              <a:rPr kumimoji="1" lang="ja-JP" altLang="ja-JP" b="0" i="0" kern="1200" dirty="0">
                <a:solidFill>
                  <a:schemeClr val="tx1"/>
                </a:solidFill>
                <a:effectLst/>
                <a:latin typeface="+mj-ea"/>
                <a:ea typeface="+mj-ea"/>
                <a:cs typeface="+mn-cs"/>
              </a:rPr>
              <a:t>３か月指導を受け</a:t>
            </a:r>
            <a:r>
              <a:rPr kumimoji="1" lang="ja-JP" altLang="en-US" b="0" i="0" kern="1200" dirty="0">
                <a:solidFill>
                  <a:schemeClr val="tx1"/>
                </a:solidFill>
                <a:effectLst/>
                <a:latin typeface="+mj-ea"/>
                <a:ea typeface="+mj-ea"/>
                <a:cs typeface="+mn-cs"/>
              </a:rPr>
              <a:t>てみて</a:t>
            </a:r>
            <a:r>
              <a:rPr kumimoji="1" lang="ja-JP" altLang="ja-JP" b="0" i="0" kern="1200" dirty="0">
                <a:solidFill>
                  <a:schemeClr val="tx1"/>
                </a:solidFill>
                <a:effectLst/>
                <a:latin typeface="+mj-ea"/>
                <a:ea typeface="+mj-ea"/>
                <a:cs typeface="+mn-cs"/>
              </a:rPr>
              <a:t>、指導も教材もわかりにくいのでやめたい</a:t>
            </a:r>
            <a:r>
              <a:rPr kumimoji="1" lang="ja-JP" altLang="en-US" b="0" i="0" kern="1200" dirty="0">
                <a:solidFill>
                  <a:schemeClr val="tx1"/>
                </a:solidFill>
                <a:effectLst/>
                <a:latin typeface="+mj-ea"/>
                <a:ea typeface="+mj-ea"/>
                <a:cs typeface="+mn-cs"/>
              </a:rPr>
              <a:t>。使っていない教材がたくさん家にある状態です。</a:t>
            </a:r>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13</a:t>
            </a:fld>
            <a:endParaRPr lang="ja-JP" altLang="en-US"/>
          </a:p>
        </p:txBody>
      </p:sp>
    </p:spTree>
    <p:extLst>
      <p:ext uri="{BB962C8B-B14F-4D97-AF65-F5344CB8AC3E}">
        <p14:creationId xmlns:p14="http://schemas.microsoft.com/office/powerpoint/2010/main" val="1391373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latin typeface="+mj-ea"/>
                <a:ea typeface="+mn-ea"/>
                <a:cs typeface="+mn-cs"/>
              </a:rPr>
              <a:t>先ほど学んだように「契約」は一度成立すると原則として取り消すことはできません。</a:t>
            </a:r>
            <a:endParaRPr lang="en-US" altLang="ja-JP" dirty="0">
              <a:latin typeface="+mj-ea"/>
              <a:ea typeface="+mj-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latin typeface="+mj-ea"/>
                <a:ea typeface="+mn-ea"/>
                <a:cs typeface="+mn-cs"/>
              </a:rPr>
              <a:t>そこで、消費者トラブルの発生しやすい取引から消費者を保護するため</a:t>
            </a:r>
            <a:r>
              <a:rPr lang="ja-JP" altLang="en-US" dirty="0">
                <a:latin typeface="+mj-ea"/>
                <a:ea typeface="+mj-ea"/>
              </a:rPr>
              <a:t>「</a:t>
            </a:r>
            <a:r>
              <a:rPr kumimoji="1" lang="ja-JP" altLang="en-US" sz="1000" b="0" i="0" kern="1200" dirty="0">
                <a:solidFill>
                  <a:schemeClr val="tx1"/>
                </a:solidFill>
                <a:latin typeface="+mj-ea"/>
                <a:ea typeface="+mn-ea"/>
                <a:cs typeface="+mn-cs"/>
              </a:rPr>
              <a:t>特定商取引法」が定められ、取引の類型に応じ、クーリング・オフや中途解約などの措置が認められています。</a:t>
            </a:r>
            <a:endParaRPr kumimoji="1" lang="en-US" altLang="ja-JP" sz="1000" b="0" i="0" kern="1200" dirty="0">
              <a:solidFill>
                <a:schemeClr val="tx1"/>
              </a:solidFill>
              <a:latin typeface="+mj-ea"/>
              <a:ea typeface="+mn-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latin typeface="+mj-ea"/>
                <a:ea typeface="+mn-ea"/>
                <a:cs typeface="+mn-cs"/>
              </a:rPr>
              <a:t>ここまで紹介した手口は、いずれも特定商取引法の対象となる取引です。</a:t>
            </a:r>
            <a:endParaRPr kumimoji="1" lang="en-US" altLang="ja-JP" dirty="0"/>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14</a:t>
            </a:fld>
            <a:endParaRPr kumimoji="1" lang="ja-JP" altLang="en-US"/>
          </a:p>
        </p:txBody>
      </p:sp>
    </p:spTree>
    <p:extLst>
      <p:ext uri="{BB962C8B-B14F-4D97-AF65-F5344CB8AC3E}">
        <p14:creationId xmlns:p14="http://schemas.microsoft.com/office/powerpoint/2010/main" val="3401978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先ほどあげた</a:t>
            </a:r>
            <a:r>
              <a:rPr lang="ja-JP" altLang="en-US" dirty="0">
                <a:latin typeface="+mj-ea"/>
                <a:ea typeface="+mj-ea"/>
              </a:rPr>
              <a:t>クーリング・オフ制度について、少し詳しく説明しましょう。</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a:t>
            </a:r>
            <a:r>
              <a:rPr kumimoji="1" lang="ja-JP" altLang="ja-JP" b="0" i="0" kern="1200" dirty="0">
                <a:solidFill>
                  <a:schemeClr val="tx1"/>
                </a:solidFill>
                <a:effectLst/>
                <a:latin typeface="+mj-ea"/>
                <a:ea typeface="+mj-ea"/>
                <a:cs typeface="+mn-cs"/>
              </a:rPr>
              <a:t>契約後</a:t>
            </a:r>
            <a:r>
              <a:rPr kumimoji="1" lang="ja-JP" altLang="en-US" b="0" i="0" kern="1200" dirty="0">
                <a:solidFill>
                  <a:schemeClr val="tx1"/>
                </a:solidFill>
                <a:effectLst/>
                <a:latin typeface="+mj-ea"/>
                <a:ea typeface="+mj-ea"/>
                <a:cs typeface="+mn-cs"/>
              </a:rPr>
              <a:t>の</a:t>
            </a:r>
            <a:r>
              <a:rPr kumimoji="1" lang="ja-JP" altLang="ja-JP" b="0" i="0" kern="1200" dirty="0">
                <a:solidFill>
                  <a:schemeClr val="tx1"/>
                </a:solidFill>
                <a:effectLst/>
                <a:latin typeface="+mj-ea"/>
                <a:ea typeface="+mj-ea"/>
                <a:cs typeface="+mn-cs"/>
              </a:rPr>
              <a:t>一定期間、消費者に頭を冷やして考え直せる機会を</a:t>
            </a:r>
            <a:r>
              <a:rPr kumimoji="1" lang="ja-JP" altLang="en-US" b="0" i="0" kern="1200" dirty="0">
                <a:solidFill>
                  <a:schemeClr val="tx1"/>
                </a:solidFill>
                <a:effectLst/>
                <a:latin typeface="+mj-ea"/>
                <a:ea typeface="+mj-ea"/>
                <a:cs typeface="+mn-cs"/>
              </a:rPr>
              <a:t>設けているのが</a:t>
            </a:r>
            <a:r>
              <a:rPr kumimoji="1" lang="ja-JP" altLang="ja-JP" b="0" i="0" kern="1200" dirty="0">
                <a:solidFill>
                  <a:schemeClr val="tx1"/>
                </a:solidFill>
                <a:effectLst/>
                <a:latin typeface="+mj-ea"/>
                <a:ea typeface="+mj-ea"/>
                <a:cs typeface="+mn-cs"/>
              </a:rPr>
              <a:t>クーリング・オフ制度</a:t>
            </a:r>
            <a:r>
              <a:rPr kumimoji="1" lang="ja-JP" altLang="en-US" b="0" i="0" kern="1200" dirty="0">
                <a:solidFill>
                  <a:schemeClr val="tx1"/>
                </a:solidFill>
                <a:effectLst/>
                <a:latin typeface="+mj-ea"/>
                <a:ea typeface="+mj-ea"/>
                <a:cs typeface="+mn-cs"/>
              </a:rPr>
              <a:t>です。定められた期間内に</a:t>
            </a:r>
            <a:r>
              <a:rPr kumimoji="1" lang="ja-JP" altLang="ja-JP" b="0" i="0" kern="1200" dirty="0">
                <a:solidFill>
                  <a:schemeClr val="tx1"/>
                </a:solidFill>
                <a:effectLst/>
                <a:latin typeface="+mj-ea"/>
                <a:ea typeface="+mj-ea"/>
                <a:cs typeface="+mn-cs"/>
              </a:rPr>
              <a:t>書面で事業者に申し出れば、無条件で契約を解除することができます。</a:t>
            </a: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effectLst/>
                <a:latin typeface="+mj-ea"/>
                <a:ea typeface="+mn-ea"/>
                <a:cs typeface="+mn-cs"/>
              </a:rPr>
              <a:t>★無条件ですから、理由はいりません。「高い」「家族に反対された」「思っていたのと違う」などの理由を伝える必要もありません。</a:t>
            </a:r>
            <a:endParaRPr kumimoji="1" lang="en-US" altLang="ja-JP" sz="1000" b="0" i="0" kern="1200" dirty="0">
              <a:solidFill>
                <a:schemeClr val="tx1"/>
              </a:solidFill>
              <a:effectLst/>
              <a:latin typeface="+mj-ea"/>
              <a:ea typeface="+mn-ea"/>
              <a:cs typeface="+mn-cs"/>
            </a:endParaRPr>
          </a:p>
          <a:p>
            <a:endParaRPr kumimoji="1" lang="ja-JP"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★まず、</a:t>
            </a:r>
            <a:r>
              <a:rPr kumimoji="1" lang="en-US" altLang="ja-JP" b="0" i="0" kern="1200" dirty="0">
                <a:solidFill>
                  <a:schemeClr val="tx1"/>
                </a:solidFill>
                <a:effectLst/>
                <a:latin typeface="+mj-ea"/>
                <a:ea typeface="+mj-ea"/>
                <a:cs typeface="+mn-cs"/>
              </a:rPr>
              <a:t>8</a:t>
            </a:r>
            <a:r>
              <a:rPr kumimoji="1" lang="ja-JP" altLang="ja-JP" b="0" i="0" kern="1200" dirty="0">
                <a:solidFill>
                  <a:schemeClr val="tx1"/>
                </a:solidFill>
                <a:effectLst/>
                <a:latin typeface="+mj-ea"/>
                <a:ea typeface="+mj-ea"/>
                <a:cs typeface="+mn-cs"/>
              </a:rPr>
              <a:t>日間</a:t>
            </a:r>
            <a:r>
              <a:rPr kumimoji="1" lang="ja-JP" altLang="en-US" b="0" i="0" kern="1200" dirty="0">
                <a:solidFill>
                  <a:schemeClr val="tx1"/>
                </a:solidFill>
                <a:effectLst/>
                <a:latin typeface="+mj-ea"/>
                <a:ea typeface="+mj-ea"/>
                <a:cs typeface="+mn-cs"/>
              </a:rPr>
              <a:t>のクーリング・オフ期間が設けられているのが</a:t>
            </a:r>
            <a:endParaRPr kumimoji="1" lang="ja-JP" altLang="ja-JP" b="0" i="0" kern="1200" dirty="0">
              <a:solidFill>
                <a:schemeClr val="tx1"/>
              </a:solidFill>
              <a:effectLst/>
              <a:latin typeface="+mj-ea"/>
              <a:ea typeface="+mj-ea"/>
              <a:cs typeface="+mn-cs"/>
            </a:endParaRPr>
          </a:p>
          <a:p>
            <a:pPr marL="136525" indent="-136525"/>
            <a:r>
              <a:rPr kumimoji="1" lang="ja-JP" altLang="ja-JP" b="0" i="0" kern="1200" dirty="0">
                <a:solidFill>
                  <a:schemeClr val="tx1"/>
                </a:solidFill>
                <a:effectLst/>
                <a:latin typeface="+mj-ea"/>
                <a:ea typeface="+mj-ea"/>
                <a:cs typeface="+mn-cs"/>
              </a:rPr>
              <a:t>①自宅又は職場への訪問</a:t>
            </a:r>
            <a:r>
              <a:rPr kumimoji="1" lang="ja-JP" altLang="en-US" b="0" i="0" kern="1200" dirty="0">
                <a:solidFill>
                  <a:schemeClr val="tx1"/>
                </a:solidFill>
                <a:effectLst/>
                <a:latin typeface="+mj-ea"/>
                <a:ea typeface="+mj-ea"/>
                <a:cs typeface="+mn-cs"/>
              </a:rPr>
              <a:t>のほか</a:t>
            </a:r>
            <a:r>
              <a:rPr kumimoji="1" lang="ja-JP" altLang="ja-JP" b="0" i="0" kern="1200" dirty="0">
                <a:solidFill>
                  <a:schemeClr val="tx1"/>
                </a:solidFill>
                <a:effectLst/>
                <a:latin typeface="+mj-ea"/>
                <a:ea typeface="+mj-ea"/>
                <a:cs typeface="+mn-cs"/>
              </a:rPr>
              <a:t>、キャッチセールス、アポイントメントセールス</a:t>
            </a:r>
            <a:r>
              <a:rPr kumimoji="1" lang="ja-JP" altLang="en-US" b="0" i="0" kern="1200" dirty="0">
                <a:solidFill>
                  <a:schemeClr val="tx1"/>
                </a:solidFill>
                <a:effectLst/>
                <a:latin typeface="+mj-ea"/>
                <a:ea typeface="+mj-ea"/>
                <a:cs typeface="+mn-cs"/>
              </a:rPr>
              <a:t>を含む</a:t>
            </a:r>
            <a:r>
              <a:rPr kumimoji="1" lang="ja-JP" altLang="ja-JP" b="0" i="0" kern="1200" dirty="0">
                <a:solidFill>
                  <a:schemeClr val="tx1"/>
                </a:solidFill>
                <a:effectLst/>
                <a:latin typeface="+mj-ea"/>
                <a:ea typeface="+mj-ea"/>
                <a:cs typeface="+mn-cs"/>
              </a:rPr>
              <a:t>訪問</a:t>
            </a:r>
            <a:r>
              <a:rPr kumimoji="1" lang="ja-JP" altLang="en-US" b="0" i="0" kern="1200" dirty="0">
                <a:solidFill>
                  <a:schemeClr val="tx1"/>
                </a:solidFill>
                <a:effectLst/>
                <a:latin typeface="+mj-ea"/>
                <a:ea typeface="+mj-ea"/>
                <a:cs typeface="+mn-cs"/>
              </a:rPr>
              <a:t>販売</a:t>
            </a:r>
            <a:endParaRPr kumimoji="1" lang="ja-JP" altLang="ja-JP" b="0" i="0" kern="1200" dirty="0">
              <a:solidFill>
                <a:schemeClr val="tx1"/>
              </a:solidFill>
              <a:effectLst/>
              <a:latin typeface="+mj-ea"/>
              <a:ea typeface="+mj-ea"/>
              <a:cs typeface="+mn-cs"/>
            </a:endParaRPr>
          </a:p>
          <a:p>
            <a:pPr marL="136525" marR="0" indent="-136525" algn="l" defTabSz="914400" rtl="0" eaLnBrk="1" fontAlgn="auto" latinLnBrk="0" hangingPunct="1">
              <a:buClrTx/>
              <a:buSzTx/>
              <a:buFontTx/>
              <a:buNone/>
              <a:defRPr/>
            </a:pPr>
            <a:r>
              <a:rPr kumimoji="1" lang="ja-JP" altLang="ja-JP" b="0" i="0" kern="1200" dirty="0">
                <a:solidFill>
                  <a:schemeClr val="tx1"/>
                </a:solidFill>
                <a:effectLst/>
                <a:latin typeface="+mj-ea"/>
                <a:ea typeface="+mj-ea"/>
                <a:cs typeface="+mn-cs"/>
              </a:rPr>
              <a:t>②</a:t>
            </a:r>
            <a:r>
              <a:rPr kumimoji="1" lang="ja-JP" altLang="en-US" b="0" i="0" kern="1200" dirty="0">
                <a:solidFill>
                  <a:schemeClr val="tx1"/>
                </a:solidFill>
                <a:effectLst/>
                <a:latin typeface="+mj-ea"/>
                <a:ea typeface="+mj-ea"/>
                <a:cs typeface="+mn-cs"/>
              </a:rPr>
              <a:t>自宅や職場へ来て、</a:t>
            </a:r>
            <a:r>
              <a:rPr kumimoji="1" lang="ja-JP" altLang="ja-JP" b="0" i="0" kern="1200" dirty="0">
                <a:solidFill>
                  <a:schemeClr val="tx1"/>
                </a:solidFill>
                <a:effectLst/>
                <a:latin typeface="+mj-ea"/>
                <a:ea typeface="+mj-ea"/>
                <a:cs typeface="+mn-cs"/>
              </a:rPr>
              <a:t>貴金属等</a:t>
            </a:r>
            <a:r>
              <a:rPr kumimoji="1" lang="ja-JP" altLang="en-US" b="0" i="0" kern="1200" dirty="0">
                <a:solidFill>
                  <a:schemeClr val="tx1"/>
                </a:solidFill>
                <a:effectLst/>
                <a:latin typeface="+mj-ea"/>
                <a:ea typeface="+mj-ea"/>
                <a:cs typeface="+mn-cs"/>
              </a:rPr>
              <a:t>の買取を行う</a:t>
            </a:r>
            <a:r>
              <a:rPr kumimoji="1" lang="ja-JP" altLang="ja-JP" b="0" i="0" kern="1200" dirty="0">
                <a:solidFill>
                  <a:schemeClr val="tx1"/>
                </a:solidFill>
                <a:effectLst/>
                <a:latin typeface="+mj-ea"/>
                <a:ea typeface="+mj-ea"/>
                <a:cs typeface="+mn-cs"/>
              </a:rPr>
              <a:t>訪問購入</a:t>
            </a:r>
            <a:endParaRPr kumimoji="1" lang="en-US" altLang="ja-JP" b="0" i="0" kern="1200" dirty="0">
              <a:solidFill>
                <a:schemeClr val="tx1"/>
              </a:solidFill>
              <a:effectLst/>
              <a:latin typeface="+mj-ea"/>
              <a:ea typeface="+mj-ea"/>
              <a:cs typeface="+mn-cs"/>
            </a:endParaRPr>
          </a:p>
          <a:p>
            <a:pPr marL="136525" marR="0" indent="-136525" algn="l" defTabSz="914400" rtl="0" eaLnBrk="1" fontAlgn="auto" latinLnBrk="0" hangingPunct="1">
              <a:buClrTx/>
              <a:buSzTx/>
              <a:buFontTx/>
              <a:buNone/>
              <a:defRPr/>
            </a:pPr>
            <a:r>
              <a:rPr kumimoji="1" lang="ja-JP" altLang="ja-JP" b="0" i="0" kern="1200" dirty="0">
                <a:solidFill>
                  <a:schemeClr val="tx1"/>
                </a:solidFill>
                <a:effectLst/>
                <a:latin typeface="+mj-ea"/>
                <a:ea typeface="+mj-ea"/>
                <a:cs typeface="+mn-cs"/>
              </a:rPr>
              <a:t>③電話勧誘販売</a:t>
            </a:r>
          </a:p>
          <a:p>
            <a:pPr marL="136525" indent="-136525"/>
            <a:r>
              <a:rPr kumimoji="1" lang="ja-JP" altLang="ja-JP" b="0" i="0" kern="1200" dirty="0">
                <a:solidFill>
                  <a:schemeClr val="tx1"/>
                </a:solidFill>
                <a:effectLst/>
                <a:latin typeface="+mj-ea"/>
                <a:ea typeface="+mj-ea"/>
                <a:cs typeface="+mn-cs"/>
              </a:rPr>
              <a:t>④</a:t>
            </a:r>
            <a:r>
              <a:rPr kumimoji="1" lang="ja-JP" altLang="ja-JP" sz="1000" b="0" i="0" kern="1200" dirty="0">
                <a:solidFill>
                  <a:schemeClr val="tx1"/>
                </a:solidFill>
                <a:effectLst/>
                <a:latin typeface="+mj-ea"/>
                <a:ea typeface="+mn-ea"/>
                <a:cs typeface="+mn-cs"/>
              </a:rPr>
              <a:t>特定継続的役務提供</a:t>
            </a:r>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エステティックサロン、語学教室、家庭教師派遣、学習塾、パソコン教室、結婚相手紹介サービス、美容医療サービス</a:t>
            </a:r>
            <a:r>
              <a:rPr kumimoji="1" lang="ja-JP" altLang="en-US" b="0" i="0" kern="1200" dirty="0">
                <a:solidFill>
                  <a:schemeClr val="tx1"/>
                </a:solidFill>
                <a:effectLst/>
                <a:latin typeface="+mj-ea"/>
                <a:ea typeface="+mj-ea"/>
                <a:cs typeface="+mn-cs"/>
              </a:rPr>
              <a:t>が指定されている）</a:t>
            </a:r>
            <a:endParaRPr kumimoji="1" lang="en-US" altLang="ja-JP" b="0" i="0" kern="1200" dirty="0">
              <a:solidFill>
                <a:schemeClr val="tx1"/>
              </a:solidFill>
              <a:effectLst/>
              <a:latin typeface="+mj-ea"/>
              <a:ea typeface="+mj-ea"/>
              <a:cs typeface="+mn-cs"/>
            </a:endParaRPr>
          </a:p>
          <a:p>
            <a:pPr marL="136525" indent="-136525"/>
            <a:r>
              <a:rPr kumimoji="1" lang="ja-JP" altLang="en-US" b="0" i="0" kern="1200" dirty="0">
                <a:solidFill>
                  <a:schemeClr val="tx1"/>
                </a:solidFill>
                <a:effectLst/>
                <a:latin typeface="+mj-ea"/>
                <a:ea typeface="+mj-ea"/>
                <a:cs typeface="+mn-cs"/>
              </a:rPr>
              <a:t>です。</a:t>
            </a:r>
            <a:endParaRPr kumimoji="1" lang="en-US" altLang="ja-JP" b="0" i="0" kern="1200" dirty="0">
              <a:solidFill>
                <a:schemeClr val="tx1"/>
              </a:solidFill>
              <a:effectLst/>
              <a:latin typeface="+mj-ea"/>
              <a:ea typeface="+mj-ea"/>
              <a:cs typeface="+mn-cs"/>
            </a:endParaRPr>
          </a:p>
          <a:p>
            <a:pPr marL="136525" indent="-136525"/>
            <a:endParaRPr kumimoji="1" lang="en-US" altLang="ja-JP" b="0" i="0" kern="1200" dirty="0">
              <a:solidFill>
                <a:schemeClr val="tx1"/>
              </a:solidFill>
              <a:effectLst/>
              <a:latin typeface="+mj-ea"/>
              <a:ea typeface="+mj-ea"/>
              <a:cs typeface="+mn-cs"/>
            </a:endParaRPr>
          </a:p>
          <a:p>
            <a:pPr marL="136525" indent="-136525"/>
            <a:r>
              <a:rPr kumimoji="1" lang="ja-JP" altLang="en-US" b="0" i="0" kern="1200" dirty="0">
                <a:solidFill>
                  <a:schemeClr val="tx1"/>
                </a:solidFill>
                <a:effectLst/>
                <a:latin typeface="+mj-ea"/>
                <a:ea typeface="+mj-ea"/>
                <a:cs typeface="+mn-cs"/>
              </a:rPr>
              <a:t>★また、</a:t>
            </a:r>
            <a:r>
              <a:rPr kumimoji="1" lang="en-US" altLang="ja-JP" b="0" i="0" kern="1200" dirty="0">
                <a:solidFill>
                  <a:schemeClr val="tx1"/>
                </a:solidFill>
                <a:effectLst/>
                <a:latin typeface="+mj-ea"/>
                <a:ea typeface="+mn-ea"/>
                <a:cs typeface="+mn-cs"/>
              </a:rPr>
              <a:t>20</a:t>
            </a:r>
            <a:r>
              <a:rPr kumimoji="1" lang="ja-JP" altLang="en-US" b="0" i="0" kern="1200" dirty="0">
                <a:solidFill>
                  <a:schemeClr val="tx1"/>
                </a:solidFill>
                <a:effectLst/>
                <a:latin typeface="+mj-ea"/>
                <a:ea typeface="+mn-ea"/>
                <a:cs typeface="+mn-cs"/>
              </a:rPr>
              <a:t>日間のクーリング・オフ期間が設けられているのが、</a:t>
            </a:r>
            <a:endParaRPr kumimoji="1" lang="ja-JP" altLang="ja-JP" b="0" i="0" kern="1200" dirty="0">
              <a:solidFill>
                <a:schemeClr val="tx1"/>
              </a:solidFill>
              <a:effectLst/>
              <a:latin typeface="+mj-ea"/>
              <a:ea typeface="+mj-ea"/>
              <a:cs typeface="+mn-cs"/>
            </a:endParaRPr>
          </a:p>
          <a:p>
            <a:pPr marL="136525" indent="-136525"/>
            <a:r>
              <a:rPr kumimoji="1" lang="ja-JP" altLang="ja-JP" b="0" i="0" kern="1200" dirty="0">
                <a:solidFill>
                  <a:schemeClr val="tx1"/>
                </a:solidFill>
                <a:effectLst/>
                <a:latin typeface="+mj-ea"/>
                <a:ea typeface="+mj-ea"/>
                <a:cs typeface="+mn-cs"/>
              </a:rPr>
              <a:t>①</a:t>
            </a:r>
            <a:r>
              <a:rPr kumimoji="1" lang="ja-JP" altLang="en-US" b="0" i="0" u="none" strike="noStrike" kern="1200" dirty="0">
                <a:solidFill>
                  <a:schemeClr val="tx1"/>
                </a:solidFill>
                <a:effectLst/>
                <a:latin typeface="+mj-ea"/>
                <a:ea typeface="+mj-ea"/>
                <a:cs typeface="+mn-cs"/>
              </a:rPr>
              <a:t>購入者が新たな購入者を勧誘し、その相手に販売する事で手数料を得る、</a:t>
            </a:r>
            <a:r>
              <a:rPr kumimoji="1" lang="ja-JP" altLang="ja-JP" b="0" i="0" kern="1200" dirty="0">
                <a:solidFill>
                  <a:schemeClr val="tx1"/>
                </a:solidFill>
                <a:effectLst/>
                <a:latin typeface="+mj-ea"/>
                <a:ea typeface="+mj-ea"/>
                <a:cs typeface="+mn-cs"/>
              </a:rPr>
              <a:t>連鎖販売取引</a:t>
            </a:r>
            <a:r>
              <a:rPr kumimoji="1" lang="ja-JP" altLang="en-US" b="0" i="0" kern="1200" dirty="0">
                <a:solidFill>
                  <a:schemeClr val="tx1"/>
                </a:solidFill>
                <a:effectLst/>
                <a:latin typeface="+mj-ea"/>
                <a:ea typeface="+mj-ea"/>
                <a:cs typeface="+mn-cs"/>
              </a:rPr>
              <a:t>（いわゆるマルチ商法。なお、ネットワークビジネスなどの呼称を使っていても、要件を満たせば対象となる）</a:t>
            </a:r>
            <a:endParaRPr kumimoji="1" lang="en-US" altLang="ja-JP" b="0" i="0" kern="1200" dirty="0">
              <a:solidFill>
                <a:schemeClr val="tx1"/>
              </a:solidFill>
              <a:effectLst/>
              <a:latin typeface="+mj-ea"/>
              <a:ea typeface="+mj-ea"/>
              <a:cs typeface="+mn-cs"/>
            </a:endParaRPr>
          </a:p>
          <a:p>
            <a:pPr marL="136525" marR="0" lvl="0" indent="-136525" algn="l" defTabSz="914400" rtl="0" eaLnBrk="1" fontAlgn="auto" latinLnBrk="0" hangingPunct="1">
              <a:lnSpc>
                <a:spcPct val="130000"/>
              </a:lnSpc>
              <a:spcBef>
                <a:spcPts val="0"/>
              </a:spcBef>
              <a:spcAft>
                <a:spcPts val="0"/>
              </a:spcAft>
              <a:buClrTx/>
              <a:buSzTx/>
              <a:buFontTx/>
              <a:buNone/>
              <a:tabLst/>
              <a:defRPr/>
            </a:pPr>
            <a:r>
              <a:rPr kumimoji="1" lang="ja-JP" altLang="ja-JP" b="0" i="0" kern="1200" dirty="0">
                <a:solidFill>
                  <a:schemeClr val="tx1"/>
                </a:solidFill>
                <a:effectLst/>
                <a:latin typeface="+mj-ea"/>
                <a:ea typeface="+mj-ea"/>
                <a:cs typeface="+mn-cs"/>
              </a:rPr>
              <a:t>②</a:t>
            </a:r>
            <a:r>
              <a:rPr kumimoji="1" lang="ja-JP" altLang="en-US" sz="1000" b="0" i="0" kern="1200" dirty="0">
                <a:solidFill>
                  <a:schemeClr val="tx1"/>
                </a:solidFill>
                <a:effectLst/>
                <a:latin typeface="+mj-ea"/>
                <a:ea typeface="+mn-ea"/>
                <a:cs typeface="+mn-cs"/>
              </a:rPr>
              <a:t>「仕事を提供するので収入が得られる」という口実で消費者を誘引し、仕事に必要であると言って、商品等を購入させる「</a:t>
            </a:r>
            <a:r>
              <a:rPr kumimoji="1" lang="ja-JP" altLang="ja-JP" sz="1000" b="0" i="0" kern="1200" dirty="0">
                <a:solidFill>
                  <a:schemeClr val="tx1"/>
                </a:solidFill>
                <a:effectLst/>
                <a:latin typeface="+mj-ea"/>
                <a:ea typeface="+mn-ea"/>
                <a:cs typeface="+mn-cs"/>
              </a:rPr>
              <a:t>業務提供誘引販売</a:t>
            </a:r>
            <a:r>
              <a:rPr kumimoji="1" lang="ja-JP" altLang="en-US" sz="1000" b="0" i="0" kern="1200" dirty="0">
                <a:solidFill>
                  <a:schemeClr val="tx1"/>
                </a:solidFill>
                <a:effectLst/>
                <a:latin typeface="+mj-ea"/>
                <a:ea typeface="+mn-ea"/>
                <a:cs typeface="+mn-cs"/>
              </a:rPr>
              <a:t>」（いわゆる</a:t>
            </a:r>
            <a:r>
              <a:rPr kumimoji="1" lang="ja-JP" altLang="ja-JP" b="0" i="0" kern="1200" dirty="0">
                <a:solidFill>
                  <a:schemeClr val="tx1"/>
                </a:solidFill>
                <a:effectLst/>
                <a:latin typeface="+mj-ea"/>
                <a:ea typeface="+mj-ea"/>
                <a:cs typeface="+mn-cs"/>
              </a:rPr>
              <a:t>内職商法、モニター商法</a:t>
            </a:r>
            <a:r>
              <a:rPr kumimoji="1" lang="ja-JP" altLang="en-US"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pPr marL="136525" marR="0" lvl="0" indent="-136525" algn="l" defTabSz="914400" rtl="0" eaLnBrk="1" fontAlgn="auto" latinLnBrk="0" hangingPunct="1">
              <a:lnSpc>
                <a:spcPct val="130000"/>
              </a:lnSpc>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136525" marR="0" lvl="0" indent="-136525" algn="l" defTabSz="914400" rtl="0" eaLnBrk="1" fontAlgn="auto" latinLnBrk="0" hangingPunct="1">
              <a:lnSpc>
                <a:spcPct val="130000"/>
              </a:lnSpc>
              <a:spcBef>
                <a:spcPts val="0"/>
              </a:spcBef>
              <a:spcAft>
                <a:spcPts val="0"/>
              </a:spcAft>
              <a:buClrTx/>
              <a:buSzTx/>
              <a:buFontTx/>
              <a:buNone/>
              <a:tabLst/>
              <a:defRPr/>
            </a:pPr>
            <a:endParaRPr kumimoji="1" lang="ja-JP" altLang="ja-JP" b="0" i="0"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15</a:t>
            </a:fld>
            <a:endParaRPr lang="ja-JP" altLang="en-US"/>
          </a:p>
        </p:txBody>
      </p:sp>
    </p:spTree>
    <p:extLst>
      <p:ext uri="{BB962C8B-B14F-4D97-AF65-F5344CB8AC3E}">
        <p14:creationId xmlns:p14="http://schemas.microsoft.com/office/powerpoint/2010/main" val="18896140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クーリング・オフは、書面（はがき）でおこないます。</a:t>
            </a:r>
            <a:endParaRPr kumimoji="1" lang="en-US" altLang="ja-JP" dirty="0"/>
          </a:p>
          <a:p>
            <a:endParaRPr kumimoji="1" lang="en-US" altLang="ja-JP" dirty="0"/>
          </a:p>
          <a:p>
            <a:r>
              <a:rPr kumimoji="1" lang="ja-JP" altLang="en-US" dirty="0"/>
              <a:t>ポイントが２つあります。</a:t>
            </a:r>
            <a:endParaRPr kumimoji="1" lang="en-US" altLang="ja-JP" dirty="0"/>
          </a:p>
          <a:p>
            <a:endParaRPr kumimoji="1" lang="en-US" altLang="ja-JP" dirty="0"/>
          </a:p>
          <a:p>
            <a:r>
              <a:rPr kumimoji="1" lang="ja-JP" altLang="en-US" dirty="0"/>
              <a:t>ひとつめは、期間内に通知することです。</a:t>
            </a:r>
            <a:endParaRPr kumimoji="1" lang="en-US" altLang="ja-JP" dirty="0"/>
          </a:p>
          <a:p>
            <a:r>
              <a:rPr lang="ja-JP" altLang="en-US" dirty="0"/>
              <a:t>申込みまたは契約の後に、法律で決められた書面を受け取った日から起算（その日が</a:t>
            </a:r>
            <a:r>
              <a:rPr lang="en-US" altLang="ja-JP" dirty="0"/>
              <a:t>1</a:t>
            </a:r>
            <a:r>
              <a:rPr lang="ja-JP" altLang="en-US" dirty="0"/>
              <a:t>日目）ですので、条件をよく確認しましょう。</a:t>
            </a:r>
            <a:endParaRPr lang="en-US" altLang="ja-JP" dirty="0"/>
          </a:p>
          <a:p>
            <a:r>
              <a:rPr lang="ja-JP" altLang="en-US" dirty="0"/>
              <a:t>なお、期間内であるか不明瞭な場合には、調べている間にも日数が経ってしまいますから、まずは通知してみてから、確認するのが現実的かもしれません。</a:t>
            </a:r>
            <a:endParaRPr lang="en-US" altLang="ja-JP" dirty="0"/>
          </a:p>
          <a:p>
            <a:endParaRPr lang="en-US" altLang="ja-JP" dirty="0"/>
          </a:p>
          <a:p>
            <a:r>
              <a:rPr lang="ja-JP" altLang="en-US" dirty="0"/>
              <a:t>クーリング・オフの通知は期間内に「発信」すればよい（発信主義）とされています。期間内に発信すれば、相手に届いたのが期間経過後だったとしても効力が発生します。</a:t>
            </a:r>
            <a:endParaRPr lang="en-US" altLang="ja-JP" dirty="0"/>
          </a:p>
          <a:p>
            <a:endParaRPr lang="en-US" altLang="ja-JP" dirty="0"/>
          </a:p>
          <a:p>
            <a:r>
              <a:rPr lang="ja-JP" altLang="en-US" dirty="0"/>
              <a:t>ふたつ</a:t>
            </a:r>
            <a:r>
              <a:rPr lang="ja-JP" altLang="en-US" dirty="0" err="1"/>
              <a:t>めは</a:t>
            </a:r>
            <a:r>
              <a:rPr lang="ja-JP" altLang="en-US" dirty="0"/>
              <a:t>、いつなんの通知をしたかの記録を残すことです。</a:t>
            </a:r>
            <a:endParaRPr lang="en-US" altLang="ja-JP" dirty="0"/>
          </a:p>
          <a:p>
            <a:r>
              <a:rPr lang="ja-JP" altLang="en-US" dirty="0"/>
              <a:t>書面（はがき）はコピーをとっておきましょう。</a:t>
            </a:r>
            <a:endParaRPr lang="en-US" altLang="ja-JP" dirty="0"/>
          </a:p>
          <a:p>
            <a:r>
              <a:rPr lang="ja-JP" altLang="en-US" dirty="0"/>
              <a:t>また、簡易書留または特定記録郵便とすることで、発信日の記録を残しましょう。郵便局でもらった控えは、はがきのコピーと一緒に保管しましょう。</a:t>
            </a:r>
            <a:endParaRPr lang="en-US" altLang="ja-JP"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16</a:t>
            </a:fld>
            <a:endParaRPr lang="ja-JP" altLang="en-US"/>
          </a:p>
        </p:txBody>
      </p:sp>
    </p:spTree>
    <p:extLst>
      <p:ext uri="{BB962C8B-B14F-4D97-AF65-F5344CB8AC3E}">
        <p14:creationId xmlns:p14="http://schemas.microsoft.com/office/powerpoint/2010/main" val="742257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00" b="0" i="0" kern="1200" dirty="0">
                <a:solidFill>
                  <a:schemeClr val="tx1"/>
                </a:solidFill>
                <a:effectLst/>
                <a:latin typeface="+mj-ea"/>
                <a:ea typeface="+mn-ea"/>
                <a:cs typeface="+mn-cs"/>
              </a:rPr>
              <a:t>連鎖販売取引（いわゆるマルチ）や特定継続的役務提供（エステや家庭教師など）ではクーリング・オフの期間が過ぎてしまった後でも、中途解約ができる場合があります。</a:t>
            </a:r>
            <a:endParaRPr kumimoji="1" lang="en-US" altLang="ja-JP" b="0" i="0" kern="1200" dirty="0">
              <a:solidFill>
                <a:schemeClr val="tx1"/>
              </a:solidFill>
              <a:effectLst/>
              <a:latin typeface="Meiryo" panose="020B0604030504040204" pitchFamily="34" charset="-128"/>
              <a:ea typeface="+mn-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1" lang="en-US" altLang="ja-JP" b="0" i="0" kern="1200" dirty="0">
              <a:solidFill>
                <a:schemeClr val="tx1"/>
              </a:solidFill>
              <a:effectLst/>
              <a:latin typeface="Meiryo" panose="020B0604030504040204" pitchFamily="34" charset="-128"/>
              <a:ea typeface="+mn-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b="0" i="0" kern="1200" dirty="0">
                <a:solidFill>
                  <a:schemeClr val="tx1"/>
                </a:solidFill>
                <a:effectLst/>
                <a:latin typeface="Meiryo" panose="020B0604030504040204" pitchFamily="34" charset="-128"/>
                <a:ea typeface="+mn-ea"/>
                <a:cs typeface="+mn-cs"/>
              </a:rPr>
              <a:t>例えば、契約期間が</a:t>
            </a:r>
            <a:r>
              <a:rPr kumimoji="1" lang="en-US" altLang="ja-JP" b="0" i="0" kern="1200" dirty="0">
                <a:solidFill>
                  <a:schemeClr val="tx1"/>
                </a:solidFill>
                <a:effectLst/>
                <a:latin typeface="Meiryo" panose="020B0604030504040204" pitchFamily="34" charset="-128"/>
                <a:ea typeface="+mn-ea"/>
                <a:cs typeface="+mn-cs"/>
              </a:rPr>
              <a:t>1</a:t>
            </a:r>
            <a:r>
              <a:rPr kumimoji="1" lang="ja-JP" altLang="en-US" b="0" i="0" kern="1200" dirty="0">
                <a:solidFill>
                  <a:schemeClr val="tx1"/>
                </a:solidFill>
                <a:effectLst/>
                <a:latin typeface="Meiryo" panose="020B0604030504040204" pitchFamily="34" charset="-128"/>
                <a:ea typeface="+mn-ea"/>
                <a:cs typeface="+mn-cs"/>
              </a:rPr>
              <a:t>か月を超え、金額が</a:t>
            </a:r>
            <a:r>
              <a:rPr kumimoji="1" lang="en-US" altLang="ja-JP" b="0" i="0" kern="1200" dirty="0">
                <a:solidFill>
                  <a:schemeClr val="tx1"/>
                </a:solidFill>
                <a:effectLst/>
                <a:latin typeface="Meiryo" panose="020B0604030504040204" pitchFamily="34" charset="-128"/>
                <a:ea typeface="+mn-ea"/>
                <a:cs typeface="+mn-cs"/>
              </a:rPr>
              <a:t>5</a:t>
            </a:r>
            <a:r>
              <a:rPr kumimoji="1" lang="ja-JP" altLang="en-US" b="0" i="0" kern="1200" dirty="0">
                <a:solidFill>
                  <a:schemeClr val="tx1"/>
                </a:solidFill>
                <a:effectLst/>
                <a:latin typeface="Meiryo" panose="020B0604030504040204" pitchFamily="34" charset="-128"/>
                <a:ea typeface="+mn-ea"/>
                <a:cs typeface="+mn-cs"/>
              </a:rPr>
              <a:t>万円を超えるエステや、</a:t>
            </a:r>
            <a:r>
              <a:rPr kumimoji="1" lang="ja-JP" altLang="ja-JP" b="0" i="0" kern="1200" dirty="0">
                <a:solidFill>
                  <a:schemeClr val="tx1"/>
                </a:solidFill>
                <a:effectLst/>
                <a:latin typeface="Meiryo" panose="020B0604030504040204" pitchFamily="34" charset="-128"/>
                <a:ea typeface="+mn-ea"/>
                <a:cs typeface="+mn-cs"/>
              </a:rPr>
              <a:t>契約期間が２か月を超え、金額が５万円を超える家庭教師の契約は、特定商取引法において</a:t>
            </a:r>
            <a:r>
              <a:rPr kumimoji="1" lang="ja-JP" altLang="en-US" b="0" i="0" kern="1200" dirty="0">
                <a:solidFill>
                  <a:schemeClr val="tx1"/>
                </a:solidFill>
                <a:effectLst/>
                <a:latin typeface="Meiryo" panose="020B0604030504040204" pitchFamily="34" charset="-128"/>
                <a:ea typeface="+mn-ea"/>
                <a:cs typeface="+mn-cs"/>
              </a:rPr>
              <a:t>「</a:t>
            </a:r>
            <a:r>
              <a:rPr kumimoji="1" lang="ja-JP" altLang="ja-JP" b="0" i="0" kern="1200" dirty="0">
                <a:solidFill>
                  <a:schemeClr val="tx1"/>
                </a:solidFill>
                <a:effectLst/>
                <a:latin typeface="Meiryo" panose="020B0604030504040204" pitchFamily="34" charset="-128"/>
                <a:ea typeface="+mn-ea"/>
                <a:cs typeface="+mn-cs"/>
              </a:rPr>
              <a:t>特定継続的役務提供</a:t>
            </a:r>
            <a:r>
              <a:rPr kumimoji="1" lang="ja-JP" altLang="en-US" b="0" i="0" kern="1200" dirty="0">
                <a:solidFill>
                  <a:schemeClr val="tx1"/>
                </a:solidFill>
                <a:effectLst/>
                <a:latin typeface="Meiryo" panose="020B0604030504040204" pitchFamily="34" charset="-128"/>
                <a:ea typeface="+mn-ea"/>
                <a:cs typeface="+mn-cs"/>
              </a:rPr>
              <a:t>」</a:t>
            </a:r>
            <a:r>
              <a:rPr kumimoji="1" lang="ja-JP" altLang="ja-JP" b="0" i="0" kern="1200" dirty="0">
                <a:solidFill>
                  <a:schemeClr val="tx1"/>
                </a:solidFill>
                <a:effectLst/>
                <a:latin typeface="Meiryo" panose="020B0604030504040204" pitchFamily="34" charset="-128"/>
                <a:ea typeface="+mn-ea"/>
                <a:cs typeface="+mn-cs"/>
              </a:rPr>
              <a:t>として</a:t>
            </a:r>
            <a:r>
              <a:rPr kumimoji="1" lang="ja-JP" altLang="en-US" b="0" i="0" kern="1200" dirty="0">
                <a:solidFill>
                  <a:schemeClr val="tx1"/>
                </a:solidFill>
                <a:effectLst/>
                <a:latin typeface="Meiryo" panose="020B0604030504040204" pitchFamily="34" charset="-128"/>
                <a:ea typeface="+mn-ea"/>
                <a:cs typeface="+mn-cs"/>
              </a:rPr>
              <a:t>規制されており、中途解約が可能です。また、解約の際にかかる違約金についても上限が定められています。</a:t>
            </a:r>
            <a:endParaRPr kumimoji="1" lang="en-US" altLang="ja-JP" b="0" i="0" kern="1200" dirty="0">
              <a:solidFill>
                <a:schemeClr val="tx1"/>
              </a:solidFill>
              <a:effectLst/>
              <a:latin typeface="Meiryo" panose="020B0604030504040204" pitchFamily="34" charset="-128"/>
              <a:ea typeface="+mn-ea"/>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endParaRPr kumimoji="1" lang="en-US" altLang="ja-JP" b="0" i="0" kern="1200" dirty="0">
              <a:solidFill>
                <a:schemeClr val="tx1"/>
              </a:solidFill>
              <a:effectLst/>
              <a:latin typeface="Meiryo" panose="020B0604030504040204" pitchFamily="34" charset="-128"/>
              <a:ea typeface="+mn-ea"/>
              <a:cs typeface="+mn-cs"/>
            </a:endParaRPr>
          </a:p>
          <a:p>
            <a:r>
              <a:rPr kumimoji="1" lang="ja-JP" altLang="ja-JP" b="0" i="0" kern="1200" dirty="0">
                <a:solidFill>
                  <a:schemeClr val="tx1"/>
                </a:solidFill>
                <a:effectLst/>
                <a:latin typeface="Meiryo" panose="020B0604030504040204" pitchFamily="34" charset="-128"/>
                <a:ea typeface="+mn-ea"/>
                <a:cs typeface="+mn-cs"/>
              </a:rPr>
              <a:t>また、家庭教師に伴って契約した</a:t>
            </a:r>
            <a:r>
              <a:rPr kumimoji="1" lang="ja-JP" altLang="en-US" b="0" i="0" kern="1200" dirty="0">
                <a:solidFill>
                  <a:schemeClr val="tx1"/>
                </a:solidFill>
                <a:effectLst/>
                <a:latin typeface="Meiryo" panose="020B0604030504040204" pitchFamily="34" charset="-128"/>
                <a:ea typeface="+mn-ea"/>
                <a:cs typeface="+mn-cs"/>
              </a:rPr>
              <a:t>教材などの</a:t>
            </a:r>
            <a:r>
              <a:rPr kumimoji="1" lang="ja-JP" altLang="ja-JP" b="0" i="0" kern="1200" dirty="0">
                <a:solidFill>
                  <a:schemeClr val="tx1"/>
                </a:solidFill>
                <a:effectLst/>
                <a:latin typeface="Meiryo" panose="020B0604030504040204" pitchFamily="34" charset="-128"/>
                <a:ea typeface="+mn-ea"/>
                <a:cs typeface="+mn-cs"/>
              </a:rPr>
              <a:t>関連商品も、中途解約</a:t>
            </a:r>
            <a:r>
              <a:rPr kumimoji="1" lang="ja-JP" altLang="en-US" b="0" i="0" kern="1200" dirty="0">
                <a:solidFill>
                  <a:schemeClr val="tx1"/>
                </a:solidFill>
                <a:effectLst/>
                <a:latin typeface="Meiryo" panose="020B0604030504040204" pitchFamily="34" charset="-128"/>
                <a:ea typeface="+mn-ea"/>
                <a:cs typeface="+mn-cs"/>
              </a:rPr>
              <a:t>できる可能性があります。</a:t>
            </a:r>
            <a:endParaRPr kumimoji="1" lang="en-US" altLang="ja-JP" b="0" i="0" kern="1200" dirty="0">
              <a:solidFill>
                <a:schemeClr val="tx1"/>
              </a:solidFill>
              <a:effectLst/>
              <a:latin typeface="Meiryo" panose="020B0604030504040204" pitchFamily="34" charset="-128"/>
              <a:ea typeface="+mn-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17</a:t>
            </a:fld>
            <a:endParaRPr lang="ja-JP" altLang="en-US"/>
          </a:p>
        </p:txBody>
      </p:sp>
    </p:spTree>
    <p:extLst>
      <p:ext uri="{BB962C8B-B14F-4D97-AF65-F5344CB8AC3E}">
        <p14:creationId xmlns:p14="http://schemas.microsoft.com/office/powerpoint/2010/main" val="1469206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latin typeface="+mj-ea"/>
                <a:ea typeface="+mj-ea"/>
              </a:rPr>
              <a:t>「特定商取引法」のクーリング・オフや中途解約では解決できなかったら、あきらめるしかないのでしょうか。</a:t>
            </a:r>
            <a:endParaRPr kumimoji="1" lang="en-US" altLang="ja-JP" dirty="0">
              <a:latin typeface="+mj-ea"/>
              <a:ea typeface="+mj-ea"/>
            </a:endParaRPr>
          </a:p>
          <a:p>
            <a:endParaRPr kumimoji="1" lang="en-US" altLang="ja-JP" dirty="0">
              <a:latin typeface="+mj-ea"/>
              <a:ea typeface="+mj-ea"/>
            </a:endParaRPr>
          </a:p>
          <a:p>
            <a:r>
              <a:rPr kumimoji="1" lang="ja-JP" altLang="en-US" dirty="0">
                <a:latin typeface="+mj-ea"/>
                <a:ea typeface="+mj-ea"/>
              </a:rPr>
              <a:t>その場合も、勧誘に問題があれば、取り消せることがあります。</a:t>
            </a:r>
            <a:endParaRPr kumimoji="1" lang="en-US" altLang="ja-JP" dirty="0">
              <a:latin typeface="+mj-ea"/>
              <a:ea typeface="+mj-ea"/>
            </a:endParaRPr>
          </a:p>
          <a:p>
            <a:r>
              <a:rPr kumimoji="1" lang="ja-JP" altLang="en-US" dirty="0">
                <a:latin typeface="+mj-ea"/>
                <a:ea typeface="+mj-ea"/>
              </a:rPr>
              <a:t>消費者と事業者とでは、持っている情報の量や質、交渉力に差があります。</a:t>
            </a:r>
            <a:endParaRPr kumimoji="1" lang="en-US" altLang="ja-JP" dirty="0">
              <a:latin typeface="+mj-ea"/>
              <a:ea typeface="+mj-ea"/>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latin typeface="+mj-ea"/>
                <a:ea typeface="+mj-ea"/>
              </a:rPr>
              <a:t>そのため「消費</a:t>
            </a:r>
            <a:r>
              <a:rPr kumimoji="1" lang="ja-JP" altLang="en-US" sz="1000" b="0" i="0" kern="1200" dirty="0">
                <a:solidFill>
                  <a:schemeClr val="tx1"/>
                </a:solidFill>
                <a:latin typeface="+mj-ea"/>
                <a:ea typeface="+mn-ea"/>
                <a:cs typeface="+mn-cs"/>
              </a:rPr>
              <a:t>者契約法」では、問題のある勧誘手法について「取消事由」を定め、これに該当した取引は、消費者が契約を取り消すことができるとしています。</a:t>
            </a:r>
            <a:endParaRPr kumimoji="1" lang="en-US" altLang="ja-JP" sz="1000" b="0" i="0" kern="1200" dirty="0">
              <a:solidFill>
                <a:schemeClr val="tx1"/>
              </a:solidFill>
              <a:latin typeface="+mj-ea"/>
              <a:ea typeface="+mn-ea"/>
              <a:cs typeface="+mn-cs"/>
            </a:endParaRPr>
          </a:p>
          <a:p>
            <a:r>
              <a:rPr kumimoji="1" lang="ja-JP" altLang="en-US" sz="1000" b="0" i="0" kern="1200" dirty="0">
                <a:solidFill>
                  <a:schemeClr val="tx1"/>
                </a:solidFill>
                <a:latin typeface="+mj-ea"/>
                <a:ea typeface="+mn-ea"/>
                <a:cs typeface="+mn-cs"/>
              </a:rPr>
              <a:t>「取消事由」の典型例としては、「消費者が事業者からウソの情報を与えられた」「不確実な情報を確実であるかのように言われた」「消費者にとって不利益な情報を提供されなかった」「勧誘の場所から出て行かなかったり、出て行かせない」があげられます。</a:t>
            </a:r>
            <a:endParaRPr kumimoji="1" lang="en-US" altLang="ja-JP" sz="1000" b="0" i="0" kern="1200" dirty="0">
              <a:solidFill>
                <a:schemeClr val="tx1"/>
              </a:solidFill>
              <a:latin typeface="+mj-ea"/>
              <a:ea typeface="+mn-ea"/>
              <a:cs typeface="+mn-cs"/>
            </a:endParaRPr>
          </a:p>
          <a:p>
            <a:endParaRPr kumimoji="1" lang="en-US" altLang="ja-JP" sz="1000" b="0" i="0" kern="1200" dirty="0">
              <a:solidFill>
                <a:schemeClr val="tx1"/>
              </a:solidFill>
              <a:latin typeface="+mj-ea"/>
              <a:ea typeface="+mn-ea"/>
              <a:cs typeface="+mn-cs"/>
            </a:endParaRPr>
          </a:p>
          <a:p>
            <a:r>
              <a:rPr kumimoji="1" lang="ja-JP" altLang="en-US" sz="1000" b="0" i="0" kern="1200" dirty="0">
                <a:solidFill>
                  <a:schemeClr val="tx1"/>
                </a:solidFill>
                <a:latin typeface="+mj-ea"/>
                <a:ea typeface="+mn-ea"/>
                <a:cs typeface="+mn-cs"/>
              </a:rPr>
              <a:t>また、社会生活上の経験が乏しいことを不当に利用して、不安をあおったり、恋愛感情等に乗じて契約しなければ関係が破綻すると告げた場合も取消事由とされています。</a:t>
            </a:r>
            <a:endParaRPr kumimoji="1" lang="en-US" altLang="ja-JP" sz="1000" b="0" i="0" kern="1200" dirty="0">
              <a:solidFill>
                <a:schemeClr val="tx1"/>
              </a:solidFill>
              <a:latin typeface="+mj-ea"/>
              <a:ea typeface="+mn-ea"/>
              <a:cs typeface="+mn-cs"/>
            </a:endParaRPr>
          </a:p>
          <a:p>
            <a:r>
              <a:rPr kumimoji="1" lang="ja-JP" altLang="en-US" sz="1000" b="0" i="0" kern="1200" dirty="0">
                <a:solidFill>
                  <a:schemeClr val="tx1"/>
                </a:solidFill>
                <a:latin typeface="+mj-ea"/>
                <a:ea typeface="+mn-ea"/>
                <a:cs typeface="+mn-cs"/>
              </a:rPr>
              <a:t>なお、「社会生活上の経験が乏しいもの」には若年者のほか、社会生活上の積み重ねにおいて若年者と同様に評価すべき中高年者も該当しうるとされており、悪質な案件の場合には取消が認められやすくなるとされています。</a:t>
            </a:r>
            <a:br>
              <a:rPr kumimoji="1" lang="en-US" altLang="ja-JP" sz="1000" b="0" i="0" kern="1200" dirty="0">
                <a:solidFill>
                  <a:schemeClr val="tx1"/>
                </a:solidFill>
                <a:latin typeface="+mj-ea"/>
                <a:ea typeface="+mn-ea"/>
                <a:cs typeface="+mn-cs"/>
              </a:rPr>
            </a:br>
            <a:endParaRPr kumimoji="1" lang="en-US" altLang="ja-JP" sz="1000" b="0" i="0" kern="1200" dirty="0">
              <a:solidFill>
                <a:schemeClr val="tx1"/>
              </a:solidFill>
              <a:latin typeface="+mj-ea"/>
              <a:ea typeface="+mn-ea"/>
              <a:cs typeface="+mn-cs"/>
            </a:endParaRPr>
          </a:p>
          <a:p>
            <a:r>
              <a:rPr kumimoji="1" lang="ja-JP" altLang="en-US" sz="1000" b="0" i="0" kern="1200" dirty="0">
                <a:solidFill>
                  <a:schemeClr val="tx1"/>
                </a:solidFill>
                <a:latin typeface="+mj-ea"/>
                <a:ea typeface="+mn-ea"/>
                <a:cs typeface="+mn-cs"/>
              </a:rPr>
              <a:t>このほかにも、いくつかの取消事由があります。</a:t>
            </a:r>
            <a:endParaRPr kumimoji="1" lang="en-US" altLang="ja-JP" sz="1000" b="0" i="0" kern="1200" dirty="0">
              <a:solidFill>
                <a:schemeClr val="tx1"/>
              </a:solidFill>
              <a:latin typeface="+mj-ea"/>
              <a:ea typeface="+mn-ea"/>
              <a:cs typeface="+mn-cs"/>
            </a:endParaRPr>
          </a:p>
          <a:p>
            <a:r>
              <a:rPr kumimoji="1" lang="ja-JP" altLang="en-US" sz="1000" b="0" i="0" kern="1200" dirty="0">
                <a:solidFill>
                  <a:schemeClr val="tx1"/>
                </a:solidFill>
                <a:latin typeface="+mj-ea"/>
                <a:ea typeface="+mn-ea"/>
                <a:cs typeface="+mn-cs"/>
              </a:rPr>
              <a:t>消費者契約法は、悪質なトラブルから消費者を守ることができるよう、たびたび法改正がされています。</a:t>
            </a:r>
            <a:endParaRPr kumimoji="1" lang="en-US" altLang="ja-JP" sz="1000" b="0" i="0" kern="1200" dirty="0">
              <a:solidFill>
                <a:schemeClr val="tx1"/>
              </a:solidFill>
              <a:latin typeface="+mj-ea"/>
              <a:ea typeface="+mn-ea"/>
              <a:cs typeface="+mn-cs"/>
            </a:endParaRPr>
          </a:p>
          <a:p>
            <a:endParaRPr kumimoji="1" lang="en-US" altLang="ja-JP" sz="1000" b="0" i="0" kern="1200" dirty="0">
              <a:solidFill>
                <a:schemeClr val="tx1"/>
              </a:solidFill>
              <a:latin typeface="+mj-ea"/>
              <a:ea typeface="+mn-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18</a:t>
            </a:fld>
            <a:endParaRPr lang="ja-JP" altLang="en-US"/>
          </a:p>
        </p:txBody>
      </p:sp>
    </p:spTree>
    <p:extLst>
      <p:ext uri="{BB962C8B-B14F-4D97-AF65-F5344CB8AC3E}">
        <p14:creationId xmlns:p14="http://schemas.microsoft.com/office/powerpoint/2010/main" val="2441640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cs typeface="+mn-cs"/>
              </a:rPr>
              <a:t>こちらのグラフを見てください。</a:t>
            </a:r>
            <a:endParaRPr kumimoji="1" lang="en-US" altLang="ja-JP" b="0" i="0" kern="1200" dirty="0">
              <a:solidFill>
                <a:schemeClr val="tx1"/>
              </a:solidFill>
              <a:effectLst/>
              <a:cs typeface="+mn-cs"/>
            </a:endParaRPr>
          </a:p>
          <a:p>
            <a:r>
              <a:rPr kumimoji="1" lang="ja-JP" altLang="en-US" b="0" i="0" kern="1200" dirty="0">
                <a:solidFill>
                  <a:schemeClr val="tx1"/>
                </a:solidFill>
                <a:effectLst/>
                <a:cs typeface="+mn-cs"/>
              </a:rPr>
              <a:t>これは、全国の消費生活相談センターに寄せられた相談件数の推移を表したものです。</a:t>
            </a:r>
            <a:endParaRPr kumimoji="1" lang="en-US" altLang="ja-JP" b="0" i="0" kern="1200" dirty="0">
              <a:solidFill>
                <a:schemeClr val="tx1"/>
              </a:solidFill>
              <a:effectLst/>
              <a:cs typeface="+mn-cs"/>
            </a:endParaRPr>
          </a:p>
          <a:p>
            <a:endParaRPr kumimoji="1" lang="en-US" altLang="ja-JP" b="0" i="0" kern="1200" dirty="0">
              <a:solidFill>
                <a:schemeClr val="tx1"/>
              </a:solidFill>
              <a:effectLst/>
              <a:cs typeface="+mn-cs"/>
            </a:endParaRPr>
          </a:p>
          <a:p>
            <a:r>
              <a:rPr kumimoji="1" lang="ja-JP" altLang="ja-JP" b="0" i="0" kern="1200" dirty="0">
                <a:solidFill>
                  <a:schemeClr val="tx1"/>
                </a:solidFill>
                <a:effectLst/>
                <a:cs typeface="+mn-cs"/>
              </a:rPr>
              <a:t>消費生活相談件数は、</a:t>
            </a:r>
            <a:r>
              <a:rPr kumimoji="1" lang="en-US" altLang="ja-JP" b="0" i="0" kern="1200" dirty="0">
                <a:solidFill>
                  <a:schemeClr val="tx1"/>
                </a:solidFill>
                <a:effectLst/>
                <a:cs typeface="+mn-cs"/>
              </a:rPr>
              <a:t>2004</a:t>
            </a:r>
            <a:r>
              <a:rPr kumimoji="1" lang="ja-JP" altLang="ja-JP" b="0" i="0" kern="1200" dirty="0">
                <a:solidFill>
                  <a:schemeClr val="tx1"/>
                </a:solidFill>
                <a:effectLst/>
                <a:cs typeface="+mn-cs"/>
              </a:rPr>
              <a:t>年にピークを迎えた後に一旦減少に転じました</a:t>
            </a:r>
            <a:r>
              <a:rPr kumimoji="1" lang="ja-JP" altLang="en-US" b="0" i="0" kern="1200" dirty="0">
                <a:solidFill>
                  <a:schemeClr val="tx1"/>
                </a:solidFill>
                <a:effectLst/>
                <a:cs typeface="+mn-cs"/>
              </a:rPr>
              <a:t>。</a:t>
            </a:r>
            <a:endParaRPr kumimoji="1" lang="en-US" altLang="ja-JP" b="0" i="0" kern="1200" dirty="0">
              <a:solidFill>
                <a:schemeClr val="tx1"/>
              </a:solidFill>
              <a:effectLst/>
              <a:cs typeface="+mn-cs"/>
            </a:endParaRPr>
          </a:p>
          <a:p>
            <a:r>
              <a:rPr kumimoji="1" lang="ja-JP" altLang="ja-JP" b="0" i="0" kern="1200" dirty="0">
                <a:solidFill>
                  <a:schemeClr val="tx1"/>
                </a:solidFill>
                <a:effectLst/>
                <a:cs typeface="+mn-cs"/>
              </a:rPr>
              <a:t>その後も</a:t>
            </a:r>
            <a:r>
              <a:rPr kumimoji="1" lang="ja-JP" altLang="en-US" b="0" i="0" kern="1200" dirty="0">
                <a:solidFill>
                  <a:schemeClr val="tx1"/>
                </a:solidFill>
                <a:effectLst/>
                <a:cs typeface="+mn-cs"/>
              </a:rPr>
              <a:t>年間</a:t>
            </a:r>
            <a:r>
              <a:rPr kumimoji="1" lang="en-US" altLang="ja-JP" b="0" i="0" kern="1200" dirty="0">
                <a:solidFill>
                  <a:schemeClr val="tx1"/>
                </a:solidFill>
                <a:effectLst/>
                <a:cs typeface="+mn-cs"/>
              </a:rPr>
              <a:t>90</a:t>
            </a:r>
            <a:r>
              <a:rPr kumimoji="1" lang="ja-JP" altLang="en-US" b="0" i="0" kern="1200" dirty="0">
                <a:solidFill>
                  <a:schemeClr val="tx1"/>
                </a:solidFill>
                <a:effectLst/>
                <a:cs typeface="+mn-cs"/>
              </a:rPr>
              <a:t>万から</a:t>
            </a:r>
            <a:r>
              <a:rPr kumimoji="1" lang="en-US" altLang="ja-JP" b="0" i="0" kern="1200" dirty="0">
                <a:solidFill>
                  <a:schemeClr val="tx1"/>
                </a:solidFill>
                <a:effectLst/>
                <a:cs typeface="+mn-cs"/>
              </a:rPr>
              <a:t>100</a:t>
            </a:r>
            <a:r>
              <a:rPr kumimoji="1" lang="ja-JP" altLang="en-US" b="0" i="0" kern="1200" dirty="0">
                <a:solidFill>
                  <a:schemeClr val="tx1"/>
                </a:solidFill>
                <a:effectLst/>
                <a:cs typeface="+mn-cs"/>
              </a:rPr>
              <a:t>万件と</a:t>
            </a:r>
            <a:r>
              <a:rPr kumimoji="1" lang="ja-JP" altLang="ja-JP" b="0" i="0" kern="1200" dirty="0">
                <a:solidFill>
                  <a:schemeClr val="tx1"/>
                </a:solidFill>
                <a:effectLst/>
                <a:cs typeface="+mn-cs"/>
              </a:rPr>
              <a:t>高水準で推移し、</a:t>
            </a:r>
            <a:r>
              <a:rPr kumimoji="1" lang="en-US" altLang="ja-JP" b="0" i="0" kern="1200" dirty="0">
                <a:solidFill>
                  <a:schemeClr val="tx1"/>
                </a:solidFill>
                <a:effectLst/>
                <a:cs typeface="+mn-cs"/>
              </a:rPr>
              <a:t>2018</a:t>
            </a:r>
            <a:r>
              <a:rPr kumimoji="1" lang="ja-JP" altLang="ja-JP" b="0" i="0" kern="1200" dirty="0">
                <a:solidFill>
                  <a:schemeClr val="tx1"/>
                </a:solidFill>
                <a:effectLst/>
                <a:cs typeface="+mn-cs"/>
              </a:rPr>
              <a:t>年には</a:t>
            </a:r>
            <a:r>
              <a:rPr kumimoji="1" lang="en-US" altLang="ja-JP" b="0" i="0" kern="1200" dirty="0">
                <a:solidFill>
                  <a:schemeClr val="tx1"/>
                </a:solidFill>
                <a:effectLst/>
                <a:cs typeface="+mn-cs"/>
              </a:rPr>
              <a:t>101.8</a:t>
            </a:r>
            <a:r>
              <a:rPr kumimoji="1" lang="ja-JP" altLang="ja-JP" b="0" i="0" kern="1200" dirty="0">
                <a:solidFill>
                  <a:schemeClr val="tx1"/>
                </a:solidFill>
                <a:effectLst/>
                <a:cs typeface="+mn-cs"/>
              </a:rPr>
              <a:t>万件と、</a:t>
            </a:r>
            <a:r>
              <a:rPr kumimoji="1" lang="en-US" altLang="ja-JP" b="0" i="0" kern="1200" dirty="0">
                <a:solidFill>
                  <a:schemeClr val="tx1"/>
                </a:solidFill>
                <a:effectLst/>
                <a:cs typeface="+mn-cs"/>
              </a:rPr>
              <a:t>11</a:t>
            </a:r>
            <a:r>
              <a:rPr kumimoji="1" lang="ja-JP" altLang="ja-JP" b="0" i="0" kern="1200" dirty="0">
                <a:solidFill>
                  <a:schemeClr val="tx1"/>
                </a:solidFill>
                <a:effectLst/>
                <a:cs typeface="+mn-cs"/>
              </a:rPr>
              <a:t>年ぶりに</a:t>
            </a:r>
            <a:r>
              <a:rPr kumimoji="1" lang="en-US" altLang="ja-JP" b="0" i="0" kern="1200" dirty="0">
                <a:solidFill>
                  <a:schemeClr val="tx1"/>
                </a:solidFill>
                <a:effectLst/>
                <a:cs typeface="+mn-cs"/>
              </a:rPr>
              <a:t>100</a:t>
            </a:r>
            <a:r>
              <a:rPr kumimoji="1" lang="ja-JP" altLang="ja-JP" b="0" i="0" kern="1200" dirty="0">
                <a:solidFill>
                  <a:schemeClr val="tx1"/>
                </a:solidFill>
                <a:effectLst/>
                <a:cs typeface="+mn-cs"/>
              </a:rPr>
              <a:t>万件を超えました。</a:t>
            </a:r>
            <a:endParaRPr kumimoji="1" lang="en-US" altLang="ja-JP" b="0" i="0" kern="1200" dirty="0">
              <a:solidFill>
                <a:schemeClr val="tx1"/>
              </a:solidFill>
              <a:effectLst/>
              <a:cs typeface="+mn-cs"/>
            </a:endParaRPr>
          </a:p>
          <a:p>
            <a:endParaRPr kumimoji="1" lang="en-US" altLang="ja-JP" b="0" i="0" kern="1200" dirty="0">
              <a:solidFill>
                <a:schemeClr val="tx1"/>
              </a:solidFill>
              <a:effectLst/>
              <a:cs typeface="+mn-cs"/>
            </a:endParaRPr>
          </a:p>
          <a:p>
            <a:r>
              <a:rPr kumimoji="1" lang="en-US" altLang="ja-JP" b="0" i="0" kern="1200" dirty="0">
                <a:solidFill>
                  <a:schemeClr val="tx1"/>
                </a:solidFill>
                <a:effectLst/>
                <a:cs typeface="+mn-cs"/>
              </a:rPr>
              <a:t>2004</a:t>
            </a:r>
            <a:r>
              <a:rPr kumimoji="1" lang="ja-JP" altLang="ja-JP" b="0" i="0" kern="1200" dirty="0">
                <a:solidFill>
                  <a:schemeClr val="tx1"/>
                </a:solidFill>
                <a:effectLst/>
                <a:cs typeface="+mn-cs"/>
              </a:rPr>
              <a:t>年に大きく増加したのは</a:t>
            </a:r>
            <a:r>
              <a:rPr kumimoji="1" lang="ja-JP" altLang="en-US" b="0" i="0" kern="1200" dirty="0">
                <a:solidFill>
                  <a:schemeClr val="tx1"/>
                </a:solidFill>
                <a:effectLst/>
                <a:cs typeface="+mn-cs"/>
              </a:rPr>
              <a:t>、</a:t>
            </a:r>
            <a:r>
              <a:rPr kumimoji="1" lang="ja-JP" altLang="ja-JP" b="0" i="0" kern="1200" dirty="0">
                <a:solidFill>
                  <a:schemeClr val="tx1"/>
                </a:solidFill>
                <a:effectLst/>
                <a:cs typeface="+mn-cs"/>
              </a:rPr>
              <a:t>ワンクリック請求や振り込め詐欺等に関する相談が急増したことによるものです。 　</a:t>
            </a:r>
          </a:p>
          <a:p>
            <a:r>
              <a:rPr kumimoji="1" lang="ja-JP" altLang="ja-JP" b="0" i="0" kern="1200" dirty="0">
                <a:solidFill>
                  <a:schemeClr val="tx1"/>
                </a:solidFill>
                <a:effectLst/>
                <a:cs typeface="+mn-cs"/>
              </a:rPr>
              <a:t>その後、これらの詐欺に関する認知が広まったことで、相談件数自体は減少しましたが、</a:t>
            </a:r>
            <a:endParaRPr kumimoji="1" lang="en-US" altLang="ja-JP" b="0" i="0" kern="1200" dirty="0">
              <a:solidFill>
                <a:schemeClr val="tx1"/>
              </a:solidFill>
              <a:effectLst/>
              <a:cs typeface="+mn-cs"/>
            </a:endParaRPr>
          </a:p>
          <a:p>
            <a:r>
              <a:rPr kumimoji="1" lang="ja-JP" altLang="ja-JP" b="0" i="0" kern="1200" dirty="0">
                <a:solidFill>
                  <a:schemeClr val="tx1"/>
                </a:solidFill>
                <a:effectLst/>
                <a:cs typeface="+mn-cs"/>
              </a:rPr>
              <a:t>相談件数が高止まりしていることから、引き続き消費者問題</a:t>
            </a:r>
            <a:r>
              <a:rPr kumimoji="1" lang="ja-JP" altLang="en-US" b="0" i="0" kern="1200" dirty="0">
                <a:solidFill>
                  <a:schemeClr val="tx1"/>
                </a:solidFill>
                <a:effectLst/>
                <a:cs typeface="+mn-cs"/>
              </a:rPr>
              <a:t>のトラブルは大きな社会問題となっています。</a:t>
            </a:r>
            <a:endParaRPr kumimoji="1" lang="en-US" altLang="ja-JP" b="0" i="0" kern="1200" dirty="0">
              <a:solidFill>
                <a:schemeClr val="tx1"/>
              </a:solidFill>
              <a:effectLst/>
              <a:cs typeface="+mn-cs"/>
            </a:endParaRPr>
          </a:p>
          <a:p>
            <a:r>
              <a:rPr kumimoji="1" lang="ja-JP" altLang="ja-JP" sz="900" b="0" i="0" kern="1200" dirty="0">
                <a:solidFill>
                  <a:schemeClr val="tx1"/>
                </a:solidFill>
                <a:effectLst/>
                <a:cs typeface="+mn-cs"/>
              </a:rPr>
              <a:t>（消費者庁</a:t>
            </a:r>
            <a:r>
              <a:rPr kumimoji="1" lang="ja-JP" altLang="en-US" sz="900" b="0" i="0" kern="1200" dirty="0">
                <a:solidFill>
                  <a:schemeClr val="tx1"/>
                </a:solidFill>
                <a:effectLst/>
                <a:cs typeface="+mn-cs"/>
              </a:rPr>
              <a:t>「令和２年</a:t>
            </a:r>
            <a:r>
              <a:rPr kumimoji="1" lang="ja-JP" altLang="ja-JP" sz="900" b="0" i="0" kern="1200" dirty="0">
                <a:solidFill>
                  <a:schemeClr val="tx1"/>
                </a:solidFill>
                <a:effectLst/>
                <a:cs typeface="+mn-cs"/>
              </a:rPr>
              <a:t>版消費者白書</a:t>
            </a:r>
            <a:r>
              <a:rPr kumimoji="1" lang="ja-JP" altLang="en-US" sz="900" b="0" i="0" kern="1200" dirty="0">
                <a:solidFill>
                  <a:schemeClr val="tx1"/>
                </a:solidFill>
                <a:effectLst/>
                <a:cs typeface="+mn-cs"/>
              </a:rPr>
              <a:t>」より</a:t>
            </a:r>
            <a:r>
              <a:rPr kumimoji="1" lang="ja-JP" altLang="ja-JP" sz="900" b="0" i="0" kern="1200" dirty="0">
                <a:solidFill>
                  <a:schemeClr val="tx1"/>
                </a:solidFill>
                <a:effectLst/>
                <a:cs typeface="+mn-cs"/>
              </a:rPr>
              <a:t>）</a:t>
            </a:r>
          </a:p>
          <a:p>
            <a:endParaRPr kumimoji="1" lang="ja-JP" altLang="en-US" dirty="0"/>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1</a:t>
            </a:fld>
            <a:endParaRPr lang="ja-JP" altLang="en-US"/>
          </a:p>
        </p:txBody>
      </p:sp>
    </p:spTree>
    <p:extLst>
      <p:ext uri="{BB962C8B-B14F-4D97-AF65-F5344CB8AC3E}">
        <p14:creationId xmlns:p14="http://schemas.microsoft.com/office/powerpoint/2010/main" val="2864928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活動</a:t>
            </a:r>
            <a:r>
              <a:rPr kumimoji="1" lang="en-US" altLang="ja-JP" dirty="0"/>
              <a:t>】</a:t>
            </a:r>
            <a:r>
              <a:rPr kumimoji="1" lang="ja-JP" altLang="en-US" dirty="0"/>
              <a:t>ロールプレイング</a:t>
            </a:r>
            <a:endParaRPr kumimoji="1" lang="en-US" altLang="ja-JP" dirty="0"/>
          </a:p>
          <a:p>
            <a:r>
              <a:rPr kumimoji="1" lang="ja-JP" altLang="en-US" dirty="0"/>
              <a:t>二人一組で、事業者役と消費者役に分かれてやり取りをする。</a:t>
            </a:r>
            <a:endParaRPr kumimoji="1" lang="en-US" altLang="ja-JP" dirty="0"/>
          </a:p>
          <a:p>
            <a:r>
              <a:rPr kumimoji="1" lang="ja-JP" altLang="en-US" dirty="0"/>
              <a:t>　事業者役：スライドから商材を一つ選び、高額な契約を何としても結ばせようとする</a:t>
            </a:r>
            <a:endParaRPr kumimoji="1" lang="en-US" altLang="ja-JP" dirty="0"/>
          </a:p>
          <a:p>
            <a:r>
              <a:rPr kumimoji="1" lang="ja-JP" altLang="en-US" dirty="0"/>
              <a:t>　消費者役：事業者への適切な対応方法を考える</a:t>
            </a:r>
            <a:endParaRPr kumimoji="1" lang="en-US" altLang="ja-JP" dirty="0"/>
          </a:p>
          <a:p>
            <a:endParaRPr kumimoji="1" lang="en-US" altLang="ja-JP" dirty="0"/>
          </a:p>
          <a:p>
            <a:r>
              <a:rPr kumimoji="1" lang="en-US" altLang="ja-JP" dirty="0"/>
              <a:t>【</a:t>
            </a:r>
            <a:r>
              <a:rPr kumimoji="1" lang="ja-JP" altLang="en-US" dirty="0"/>
              <a:t>活動後</a:t>
            </a:r>
            <a:r>
              <a:rPr kumimoji="1" lang="en-US" altLang="ja-JP" dirty="0"/>
              <a:t>】</a:t>
            </a:r>
          </a:p>
          <a:p>
            <a:r>
              <a:rPr kumimoji="1" lang="ja-JP" altLang="en-US" dirty="0"/>
              <a:t>しつこく勧誘する事業者に対して、最も正しい対応は、きっぱりと「いりません！」ということです。</a:t>
            </a:r>
            <a:endParaRPr kumimoji="1" lang="en-US" altLang="ja-JP" dirty="0"/>
          </a:p>
          <a:p>
            <a:r>
              <a:rPr kumimoji="1" lang="ja-JP" altLang="en-US" dirty="0"/>
              <a:t>契約が成立するまでは、契約自由の原則が適用されます。つまり、断るのに理由はいらないのです。ただ「興味がない」「いらない」といえばいいのです。</a:t>
            </a:r>
            <a:endParaRPr kumimoji="1" lang="en-US" altLang="ja-JP" dirty="0"/>
          </a:p>
          <a:p>
            <a:endParaRPr kumimoji="1" lang="en-US" altLang="ja-JP" dirty="0"/>
          </a:p>
          <a:p>
            <a:r>
              <a:rPr kumimoji="1" lang="ja-JP" altLang="en-US" dirty="0"/>
              <a:t>様々な理由をつけて断ろうとすると、逆に説得されてしまうことがあります。</a:t>
            </a:r>
            <a:endParaRPr kumimoji="1" lang="en-US" altLang="ja-JP" dirty="0"/>
          </a:p>
          <a:p>
            <a:r>
              <a:rPr kumimoji="1" lang="ja-JP" altLang="en-US" dirty="0"/>
              <a:t>悪質業者にいろいろ教えてあげる必要はないのです。</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00" b="1" dirty="0"/>
              <a:t>毅然と対処しましょう。</a:t>
            </a:r>
            <a:endParaRPr kumimoji="1" lang="ja-JP" altLang="en-US" sz="1000" b="1" dirty="0"/>
          </a:p>
        </p:txBody>
      </p:sp>
      <p:sp>
        <p:nvSpPr>
          <p:cNvPr id="4" name="スライド番号プレースホルダー 3"/>
          <p:cNvSpPr>
            <a:spLocks noGrp="1"/>
          </p:cNvSpPr>
          <p:nvPr>
            <p:ph type="sldNum" sz="quarter" idx="5"/>
          </p:nvPr>
        </p:nvSpPr>
        <p:spPr/>
        <p:txBody>
          <a:bodyPr/>
          <a:lstStyle/>
          <a:p>
            <a:fld id="{26E4E2FB-2C53-460C-9497-D2F75DEF5EC4}" type="slidenum">
              <a:rPr lang="ja-JP" altLang="en-US" smtClean="0"/>
              <a:pPr/>
              <a:t>19</a:t>
            </a:fld>
            <a:endParaRPr lang="ja-JP" altLang="en-US"/>
          </a:p>
        </p:txBody>
      </p:sp>
    </p:spTree>
    <p:extLst>
      <p:ext uri="{BB962C8B-B14F-4D97-AF65-F5344CB8AC3E}">
        <p14:creationId xmlns:p14="http://schemas.microsoft.com/office/powerpoint/2010/main" val="4073863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t>今日のまとめです。</a:t>
            </a:r>
            <a:endParaRPr kumimoji="1" lang="en-US" altLang="ja-JP" dirty="0"/>
          </a:p>
          <a:p>
            <a:endParaRPr kumimoji="1" lang="en-US" altLang="ja-JP" dirty="0"/>
          </a:p>
          <a:p>
            <a:r>
              <a:rPr kumimoji="1" lang="ja-JP" altLang="en-US" dirty="0"/>
              <a:t>まずは、トラブルを予防する方法です。契約をする前に、「必要な契約であるか」「内容をしっかり守れるか」を慎重に考えましょう。</a:t>
            </a:r>
            <a:endParaRPr kumimoji="1" lang="en-US" altLang="ja-JP" dirty="0"/>
          </a:p>
          <a:p>
            <a:r>
              <a:rPr kumimoji="1" lang="ja-JP" altLang="en-US" dirty="0"/>
              <a:t>誰にも契約をしない自由があります。もし、少しでも不安に感じる内容があれば、きっぱり断る勇気も大切です。</a:t>
            </a:r>
            <a:endParaRPr kumimoji="1" lang="en-US" altLang="ja-JP" dirty="0"/>
          </a:p>
          <a:p>
            <a:endParaRPr kumimoji="1" lang="en-US" altLang="ja-JP" dirty="0"/>
          </a:p>
          <a:p>
            <a:r>
              <a:rPr kumimoji="1" lang="en-US" altLang="ja-JP" dirty="0"/>
              <a:t>2022</a:t>
            </a:r>
            <a:r>
              <a:rPr kumimoji="1" lang="ja-JP" altLang="en-US" dirty="0"/>
              <a:t>年から成年年齢は</a:t>
            </a:r>
            <a:r>
              <a:rPr kumimoji="1" lang="en-US" altLang="ja-JP" dirty="0"/>
              <a:t>18</a:t>
            </a:r>
            <a:r>
              <a:rPr kumimoji="1" lang="ja-JP" altLang="en-US" dirty="0"/>
              <a:t>歳に引き下げられます。</a:t>
            </a:r>
            <a:endParaRPr kumimoji="1" lang="en-US" altLang="ja-JP" dirty="0"/>
          </a:p>
          <a:p>
            <a:r>
              <a:rPr kumimoji="1" lang="ja-JP" altLang="en-US" dirty="0"/>
              <a:t>先ほど紹介したように、若者は人からの誘いを断るという判断をしにくく、トラブルに巻き込まれやすい傾向があります。</a:t>
            </a:r>
            <a:endParaRPr kumimoji="1" lang="en-US" altLang="ja-JP" dirty="0"/>
          </a:p>
          <a:p>
            <a:r>
              <a:rPr kumimoji="1" lang="ja-JP" altLang="en-US" dirty="0"/>
              <a:t>消費者トラブルにつながりやすい取引の手口を知るとともに、あやしい勧誘だと気づく</a:t>
            </a:r>
            <a:r>
              <a:rPr kumimoji="1" lang="ja-JP" altLang="en-US"/>
              <a:t>力を磨きましょう。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20</a:t>
            </a:fld>
            <a:endParaRPr kumimoji="1" lang="ja-JP" altLang="en-US"/>
          </a:p>
        </p:txBody>
      </p:sp>
    </p:spTree>
    <p:extLst>
      <p:ext uri="{BB962C8B-B14F-4D97-AF65-F5344CB8AC3E}">
        <p14:creationId xmlns:p14="http://schemas.microsoft.com/office/powerpoint/2010/main" val="596081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t>続いては、万が一トラブルになってしまった場合の対応です。</a:t>
            </a:r>
            <a:endParaRPr kumimoji="1" lang="en-US" altLang="ja-JP" dirty="0"/>
          </a:p>
          <a:p>
            <a:endParaRPr kumimoji="1" lang="en-US" altLang="ja-JP" dirty="0"/>
          </a:p>
          <a:p>
            <a:r>
              <a:rPr kumimoji="1" lang="ja-JP" altLang="en-US" dirty="0"/>
              <a:t>困ったら一人で悩まずに相談しましょう。「消費者ホットライン」</a:t>
            </a:r>
            <a:r>
              <a:rPr kumimoji="1" lang="en-US" altLang="ja-JP" dirty="0"/>
              <a:t>188</a:t>
            </a:r>
            <a:r>
              <a:rPr kumimoji="1" lang="ja-JP" altLang="en-US" dirty="0"/>
              <a:t>（いやや）に電話をすると、近くの消費生活センターの相談窓口を案内してくれます。消費生活センターは公的な相談窓口で、専門知識を持った相談員に無料で相談することができます。</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t>先ほど学んだように、「特定商取引法」では消費者を守る制度として、クーリング・オフや中途解約の仕組みを定めています。取引内容によっては、これらの仕組みを利用して、トラブルを解決できる場合もあります。早ければ早いほど、良い対策が取れる可能性が高いです。</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dirty="0"/>
              <a:t>迷っていないで、すぐ電話しましょう。</a:t>
            </a:r>
            <a:endParaRPr kumimoji="1" lang="en-US" altLang="ja-JP" dirty="0"/>
          </a:p>
          <a:p>
            <a:pPr marL="0" marR="0" lvl="0" indent="0" algn="l" defTabSz="914400" rtl="0" eaLnBrk="1" fontAlgn="auto" latinLnBrk="0" hangingPunct="1">
              <a:lnSpc>
                <a:spcPct val="13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21</a:t>
            </a:fld>
            <a:endParaRPr kumimoji="1" lang="ja-JP" altLang="en-US"/>
          </a:p>
        </p:txBody>
      </p:sp>
    </p:spTree>
    <p:extLst>
      <p:ext uri="{BB962C8B-B14F-4D97-AF65-F5344CB8AC3E}">
        <p14:creationId xmlns:p14="http://schemas.microsoft.com/office/powerpoint/2010/main" val="8362407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
          </p:nvPr>
        </p:nvSpPr>
        <p:spPr/>
        <p:txBody>
          <a:bodyPr/>
          <a:lstStyle/>
          <a:p>
            <a:pPr>
              <a:defRPr/>
            </a:pPr>
            <a:fld id="{BFE567D3-4AB1-43DD-AEA5-ECFD3F7A0485}" type="datetime1">
              <a:rPr lang="ja-JP" altLang="en-US" smtClean="0"/>
              <a:pPr>
                <a:defRPr/>
              </a:pPr>
              <a:t>2021/3/17</a:t>
            </a:fld>
            <a:endParaRPr lang="en-US" altLang="ja-JP"/>
          </a:p>
        </p:txBody>
      </p:sp>
      <p:sp>
        <p:nvSpPr>
          <p:cNvPr id="5" name="スライド番号プレースホルダー 4"/>
          <p:cNvSpPr>
            <a:spLocks noGrp="1"/>
          </p:cNvSpPr>
          <p:nvPr>
            <p:ph type="sldNum" sz="quarter" idx="5"/>
          </p:nvPr>
        </p:nvSpPr>
        <p:spPr/>
        <p:txBody>
          <a:bodyPr/>
          <a:lstStyle/>
          <a:p>
            <a:pPr>
              <a:defRPr/>
            </a:pPr>
            <a:fld id="{BD1C57A0-DCAA-4EA0-9838-7F3BBC0F312F}" type="slidenum">
              <a:rPr lang="en-US" altLang="ja-JP" smtClean="0"/>
              <a:pPr>
                <a:defRPr/>
              </a:pPr>
              <a:t>22</a:t>
            </a:fld>
            <a:endParaRPr lang="en-US" altLang="ja-JP"/>
          </a:p>
        </p:txBody>
      </p:sp>
    </p:spTree>
    <p:extLst>
      <p:ext uri="{BB962C8B-B14F-4D97-AF65-F5344CB8AC3E}">
        <p14:creationId xmlns:p14="http://schemas.microsoft.com/office/powerpoint/2010/main" val="340016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charset="0"/>
                <a:ea typeface="ＭＳ Ｐ明朝" pitchFamily="18" charset="-128"/>
              </a:defRPr>
            </a:lvl1pPr>
            <a:lvl2pPr marL="742950" indent="-285750" eaLnBrk="0" hangingPunct="0">
              <a:spcBef>
                <a:spcPct val="30000"/>
              </a:spcBef>
              <a:defRPr kumimoji="1" sz="1200">
                <a:solidFill>
                  <a:schemeClr val="tx1"/>
                </a:solidFill>
                <a:latin typeface="Arial" charset="0"/>
                <a:ea typeface="ＭＳ Ｐ明朝" pitchFamily="18" charset="-128"/>
              </a:defRPr>
            </a:lvl2pPr>
            <a:lvl3pPr marL="1143000" indent="-228600" eaLnBrk="0" hangingPunct="0">
              <a:spcBef>
                <a:spcPct val="30000"/>
              </a:spcBef>
              <a:defRPr kumimoji="1" sz="1200">
                <a:solidFill>
                  <a:schemeClr val="tx1"/>
                </a:solidFill>
                <a:latin typeface="Arial" charset="0"/>
                <a:ea typeface="ＭＳ Ｐ明朝" pitchFamily="18" charset="-128"/>
              </a:defRPr>
            </a:lvl3pPr>
            <a:lvl4pPr marL="1600200" indent="-228600" eaLnBrk="0" hangingPunct="0">
              <a:spcBef>
                <a:spcPct val="30000"/>
              </a:spcBef>
              <a:defRPr kumimoji="1" sz="1200">
                <a:solidFill>
                  <a:schemeClr val="tx1"/>
                </a:solidFill>
                <a:latin typeface="Arial" charset="0"/>
                <a:ea typeface="ＭＳ Ｐ明朝" pitchFamily="18" charset="-128"/>
              </a:defRPr>
            </a:lvl4pPr>
            <a:lvl5pPr marL="2057400" indent="-228600" eaLnBrk="0" hangingPunct="0">
              <a:spcBef>
                <a:spcPct val="30000"/>
              </a:spcBef>
              <a:defRPr kumimoji="1" sz="1200">
                <a:solidFill>
                  <a:schemeClr val="tx1"/>
                </a:solidFill>
                <a:latin typeface="Arial" charset="0"/>
                <a:ea typeface="ＭＳ Ｐ明朝" pitchFamily="18" charset="-128"/>
              </a:defRPr>
            </a:lvl5pPr>
            <a:lvl6pPr marL="2514600" indent="-22860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71800" indent="-22860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9000" indent="-22860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6200" indent="-22860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eaLnBrk="1" hangingPunct="1">
              <a:spcBef>
                <a:spcPct val="0"/>
              </a:spcBef>
            </a:pPr>
            <a:fld id="{01A878D8-E714-4EDF-9E2C-81F37220E822}" type="slidenum">
              <a:rPr lang="en-US" altLang="ja-JP" sz="900" smtClean="0">
                <a:ea typeface="ＭＳ Ｐゴシック" charset="-128"/>
              </a:rPr>
              <a:pPr eaLnBrk="1" hangingPunct="1">
                <a:spcBef>
                  <a:spcPct val="0"/>
                </a:spcBef>
              </a:pPr>
              <a:t>2</a:t>
            </a:fld>
            <a:endParaRPr lang="en-US" altLang="ja-JP" sz="900">
              <a:ea typeface="ＭＳ Ｐゴシック" charset="-128"/>
            </a:endParaRPr>
          </a:p>
        </p:txBody>
      </p:sp>
      <p:sp>
        <p:nvSpPr>
          <p:cNvPr id="92163" name="Rectangle 2"/>
          <p:cNvSpPr>
            <a:spLocks noGrp="1" noRot="1" noChangeAspect="1" noChangeArrowheads="1" noTextEdit="1"/>
          </p:cNvSpPr>
          <p:nvPr>
            <p:ph type="sldImg"/>
          </p:nvPr>
        </p:nvSpPr>
        <p:spPr bwMode="auto">
          <a:xfrm>
            <a:off x="925513" y="504825"/>
            <a:ext cx="4960937" cy="3722688"/>
          </a:xfrm>
          <a:prstGeom prst="rect">
            <a:avLst/>
          </a:prstGeom>
          <a:solidFill>
            <a:srgbClr val="FFFFFF"/>
          </a:solidFill>
          <a:ln>
            <a:solidFill>
              <a:srgbClr val="000000"/>
            </a:solidFill>
            <a:miter lim="800000"/>
            <a:headEnd/>
            <a:tailEnd/>
          </a:ln>
        </p:spPr>
      </p:sp>
      <p:sp>
        <p:nvSpPr>
          <p:cNvPr id="92164" name="Rectangle 3"/>
          <p:cNvSpPr>
            <a:spLocks noGrp="1" noChangeArrowheads="1"/>
          </p:cNvSpPr>
          <p:nvPr>
            <p:ph type="body" idx="1"/>
          </p:nvPr>
        </p:nvSpPr>
        <p:spPr>
          <a:xfrm>
            <a:off x="523478" y="4478151"/>
            <a:ext cx="5758657" cy="4599443"/>
          </a:xfrm>
          <a:noFill/>
        </p:spPr>
        <p:txBody>
          <a:bodyPr/>
          <a:lstStyle/>
          <a:p>
            <a:r>
              <a:rPr lang="ja-JP" altLang="en-US" baseline="0" dirty="0">
                <a:latin typeface="+mn-lt"/>
                <a:ea typeface="メイリオ" panose="020B0604030504040204" pitchFamily="50" charset="-128"/>
              </a:rPr>
              <a:t>トラブルが起きる原因には「契約」が大きくかかわっています。</a:t>
            </a:r>
            <a:endParaRPr lang="en-US" altLang="ja-JP" baseline="0" dirty="0">
              <a:latin typeface="+mn-lt"/>
              <a:ea typeface="メイリオ" panose="020B0604030504040204" pitchFamily="50" charset="-128"/>
            </a:endParaRPr>
          </a:p>
          <a:p>
            <a:r>
              <a:rPr lang="ja-JP" altLang="en-US" baseline="0" dirty="0">
                <a:latin typeface="+mn-lt"/>
                <a:ea typeface="メイリオ" panose="020B0604030504040204" pitchFamily="50" charset="-128"/>
              </a:rPr>
              <a:t>契約とは何でしょうか。</a:t>
            </a:r>
            <a:endParaRPr lang="en-US" altLang="ja-JP" baseline="0" dirty="0">
              <a:latin typeface="+mn-lt"/>
              <a:ea typeface="メイリオ" panose="020B0604030504040204" pitchFamily="50" charset="-128"/>
            </a:endParaRPr>
          </a:p>
          <a:p>
            <a:r>
              <a:rPr lang="ja-JP" altLang="en-US" baseline="0" dirty="0">
                <a:latin typeface="+mn-lt"/>
                <a:ea typeface="メイリオ" panose="020B0604030504040204" pitchFamily="50" charset="-128"/>
              </a:rPr>
              <a:t>身近な例で説明しましょう。</a:t>
            </a:r>
            <a:endParaRPr lang="en-US" altLang="ja-JP" baseline="0" dirty="0">
              <a:latin typeface="+mn-lt"/>
              <a:ea typeface="メイリオ" panose="020B0604030504040204" pitchFamily="50" charset="-128"/>
            </a:endParaRPr>
          </a:p>
          <a:p>
            <a:endParaRPr lang="en-US" altLang="ja-JP" baseline="0" dirty="0">
              <a:latin typeface="+mn-lt"/>
              <a:ea typeface="メイリオ" panose="020B0604030504040204" pitchFamily="50" charset="-128"/>
            </a:endParaRPr>
          </a:p>
          <a:p>
            <a:r>
              <a:rPr lang="ja-JP" altLang="en-US" baseline="0" dirty="0">
                <a:latin typeface="+mn-lt"/>
                <a:ea typeface="メイリオ" panose="020B0604030504040204" pitchFamily="50" charset="-128"/>
              </a:rPr>
              <a:t>Ａさんは、「この本を買いませんか」とＢさんに申し出ます。この意思表示を「申込み」といいます。</a:t>
            </a:r>
          </a:p>
          <a:p>
            <a:r>
              <a:rPr lang="ja-JP" altLang="en-US" baseline="0" dirty="0">
                <a:latin typeface="+mn-lt"/>
                <a:ea typeface="メイリオ" panose="020B0604030504040204" pitchFamily="50" charset="-128"/>
              </a:rPr>
              <a:t>Ｂさんはこれに対し、「本を買います」とＡさんに回答します。この</a:t>
            </a:r>
            <a:r>
              <a:rPr kumimoji="1" lang="ja-JP" altLang="en-US" sz="1000" b="0" i="0" kern="1200" baseline="0" dirty="0">
                <a:solidFill>
                  <a:schemeClr val="tx1"/>
                </a:solidFill>
                <a:latin typeface="+mn-ea"/>
                <a:ea typeface="メイリオ" panose="020B0604030504040204" pitchFamily="50" charset="-128"/>
                <a:cs typeface="+mn-cs"/>
              </a:rPr>
              <a:t>意思表示</a:t>
            </a:r>
            <a:r>
              <a:rPr lang="ja-JP" altLang="en-US" baseline="0" dirty="0">
                <a:latin typeface="+mn-lt"/>
                <a:ea typeface="メイリオ" panose="020B0604030504040204" pitchFamily="50" charset="-128"/>
              </a:rPr>
              <a:t>を「承諾」といいます。</a:t>
            </a:r>
          </a:p>
          <a:p>
            <a:endParaRPr lang="en-US" altLang="ja-JP" baseline="0" dirty="0">
              <a:latin typeface="+mn-lt"/>
              <a:ea typeface="メイリオ" panose="020B0604030504040204" pitchFamily="50" charset="-128"/>
            </a:endParaRPr>
          </a:p>
          <a:p>
            <a:r>
              <a:rPr lang="ja-JP" altLang="en-US" baseline="0" dirty="0">
                <a:latin typeface="+mn-lt"/>
                <a:ea typeface="メイリオ" panose="020B0604030504040204" pitchFamily="50" charset="-128"/>
              </a:rPr>
              <a:t>これによって双方の意思が合致し、契約成立となります。</a:t>
            </a:r>
          </a:p>
          <a:p>
            <a:r>
              <a:rPr lang="ja-JP" altLang="en-US" baseline="0" dirty="0">
                <a:latin typeface="+mn-lt"/>
                <a:ea typeface="メイリオ" panose="020B0604030504040204" pitchFamily="50" charset="-128"/>
              </a:rPr>
              <a:t>つまり、契約成立のタイミングは、承諾の意思表示のときです。</a:t>
            </a:r>
            <a:endParaRPr kumimoji="1" lang="en-US" altLang="ja-JP" sz="1000" b="0" i="0" kern="1200" baseline="0" dirty="0">
              <a:solidFill>
                <a:schemeClr val="tx1"/>
              </a:solidFill>
              <a:latin typeface="+mn-ea"/>
              <a:ea typeface="メイリオ" panose="020B0604030504040204" pitchFamily="50" charset="-128"/>
              <a:cs typeface="+mn-cs"/>
            </a:endParaRPr>
          </a:p>
          <a:p>
            <a:pPr marL="0" marR="0" indent="0" algn="l" defTabSz="914400" rtl="0" eaLnBrk="1" fontAlgn="auto" latinLnBrk="0" hangingPunct="1">
              <a:buClrTx/>
              <a:buSzTx/>
              <a:buFontTx/>
              <a:buNone/>
              <a:tabLst/>
              <a:defRPr/>
            </a:pPr>
            <a:r>
              <a:rPr kumimoji="1" lang="ja-JP" altLang="en-US" sz="1000" b="0" i="0" kern="1200" baseline="0" dirty="0">
                <a:solidFill>
                  <a:schemeClr val="tx1"/>
                </a:solidFill>
                <a:latin typeface="+mn-ea"/>
                <a:ea typeface="メイリオ" panose="020B0604030504040204" pitchFamily="50" charset="-128"/>
                <a:cs typeface="+mn-cs"/>
              </a:rPr>
              <a:t>スライドのように、口頭での合意でも契約は成立します。</a:t>
            </a:r>
            <a:endParaRPr lang="en-US" altLang="ja-JP" baseline="0" dirty="0">
              <a:latin typeface="+mn-lt"/>
              <a:ea typeface="メイリオ" panose="020B0604030504040204" pitchFamily="50" charset="-128"/>
            </a:endParaRPr>
          </a:p>
          <a:p>
            <a:pPr marL="0" marR="0" indent="0" algn="l" defTabSz="914400" rtl="0" eaLnBrk="1" fontAlgn="auto" latinLnBrk="0" hangingPunct="1">
              <a:buClrTx/>
              <a:buSzTx/>
              <a:buFontTx/>
              <a:buNone/>
              <a:tabLst/>
              <a:defRPr/>
            </a:pPr>
            <a:endParaRPr lang="en-US" altLang="ja-JP" baseline="0" dirty="0">
              <a:latin typeface="+mn-lt"/>
              <a:ea typeface="メイリオ" panose="020B0604030504040204" pitchFamily="50" charset="-128"/>
            </a:endParaRPr>
          </a:p>
        </p:txBody>
      </p:sp>
    </p:spTree>
    <p:extLst>
      <p:ext uri="{BB962C8B-B14F-4D97-AF65-F5344CB8AC3E}">
        <p14:creationId xmlns:p14="http://schemas.microsoft.com/office/powerpoint/2010/main" val="3848172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lang="ja-JP" altLang="en-US" dirty="0">
                <a:latin typeface="+mn-ea"/>
                <a:ea typeface="+mn-ea"/>
              </a:rPr>
              <a:t>先ほども話しましたが、契約は口頭でも成立します。つまり、原則として、契約書を取り交わさなくても成立するのです。</a:t>
            </a:r>
            <a:endParaRPr lang="en-US" altLang="ja-JP" dirty="0">
              <a:latin typeface="+mn-ea"/>
              <a:ea typeface="+mn-ea"/>
            </a:endParaRPr>
          </a:p>
          <a:p>
            <a:r>
              <a:rPr lang="ja-JP" altLang="en-US" dirty="0">
                <a:latin typeface="+mn-ea"/>
                <a:ea typeface="+mn-ea"/>
              </a:rPr>
              <a:t>では何のための契約書なのでしょうか。</a:t>
            </a:r>
            <a:endParaRPr lang="en-US" altLang="ja-JP" dirty="0">
              <a:latin typeface="+mn-ea"/>
              <a:ea typeface="+mn-ea"/>
            </a:endParaRPr>
          </a:p>
          <a:p>
            <a:r>
              <a:rPr lang="ja-JP" altLang="en-US" dirty="0">
                <a:latin typeface="+mn-ea"/>
                <a:ea typeface="+mn-ea"/>
              </a:rPr>
              <a:t>それは、契約成立とその内容について「証拠」を残しておくためです。</a:t>
            </a:r>
            <a:endParaRPr lang="en-US" altLang="ja-JP" dirty="0">
              <a:latin typeface="+mn-ea"/>
              <a:ea typeface="+mn-ea"/>
            </a:endParaRPr>
          </a:p>
          <a:p>
            <a:r>
              <a:rPr lang="ja-JP" altLang="en-US" dirty="0">
                <a:latin typeface="+mn-ea"/>
                <a:ea typeface="+mn-ea"/>
              </a:rPr>
              <a:t>契約内容をはっきり形にしておくことでトラブルを回避するという意味合いがあるのです。</a:t>
            </a:r>
            <a:endParaRPr lang="en-US" altLang="ja-JP" dirty="0">
              <a:latin typeface="+mn-ea"/>
              <a:ea typeface="+mn-ea"/>
            </a:endParaRPr>
          </a:p>
          <a:p>
            <a:endParaRPr lang="ja-JP" altLang="en-US" dirty="0">
              <a:latin typeface="+mn-ea"/>
              <a:ea typeface="+mn-ea"/>
            </a:endParaRPr>
          </a:p>
          <a:p>
            <a:r>
              <a:rPr lang="ja-JP" altLang="en-US" dirty="0">
                <a:latin typeface="+mn-ea"/>
                <a:ea typeface="+mn-ea"/>
              </a:rPr>
              <a:t>契約書に書いてあることを理解しないまま、署名欄などに名前を書いてしまうと、その契約書の内容を承知したという証拠になってしまいます。</a:t>
            </a:r>
            <a:endParaRPr lang="en-US" altLang="ja-JP" dirty="0">
              <a:latin typeface="+mn-ea"/>
              <a:ea typeface="+mn-ea"/>
            </a:endParaRPr>
          </a:p>
          <a:p>
            <a:r>
              <a:rPr lang="ja-JP" altLang="en-US" dirty="0">
                <a:latin typeface="+mn-ea"/>
                <a:ea typeface="+mn-ea"/>
              </a:rPr>
              <a:t>トラブル回避のためのはずの契約書がかえってトラブルを招くことになりかねません。</a:t>
            </a:r>
            <a:endParaRPr lang="en-US" altLang="ja-JP" dirty="0">
              <a:latin typeface="+mn-ea"/>
              <a:ea typeface="+mn-ea"/>
            </a:endParaRPr>
          </a:p>
          <a:p>
            <a:r>
              <a:rPr lang="ja-JP" altLang="en-US" dirty="0">
                <a:latin typeface="+mn-ea"/>
                <a:ea typeface="+mn-ea"/>
              </a:rPr>
              <a:t>契約書は内容をしっかり確認して、分からない点は相手方に確認するという習慣をつけましょう。</a:t>
            </a:r>
            <a:endParaRPr lang="en-US" altLang="ja-JP" dirty="0">
              <a:latin typeface="+mn-ea"/>
              <a:ea typeface="+mn-ea"/>
            </a:endParaRPr>
          </a:p>
          <a:p>
            <a:r>
              <a:rPr kumimoji="1" lang="ja-JP" altLang="en-US" dirty="0">
                <a:latin typeface="+mn-ea"/>
                <a:ea typeface="+mn-ea"/>
              </a:rPr>
              <a:t>また、契約書は保管しておきましょう。</a:t>
            </a: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3</a:t>
            </a:fld>
            <a:endParaRPr kumimoji="1" lang="ja-JP" altLang="en-US"/>
          </a:p>
        </p:txBody>
      </p:sp>
    </p:spTree>
    <p:extLst>
      <p:ext uri="{BB962C8B-B14F-4D97-AF65-F5344CB8AC3E}">
        <p14:creationId xmlns:p14="http://schemas.microsoft.com/office/powerpoint/2010/main" val="3101375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latin typeface="+mn-ea"/>
                <a:ea typeface="+mn-ea"/>
              </a:rPr>
              <a:t>契約自由の原則という言葉を聞いたことがありますか？</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契約自由の原則とは、契約をするかしないか</a:t>
            </a:r>
            <a:r>
              <a:rPr kumimoji="1" lang="ja-JP" altLang="en-US" dirty="0" err="1">
                <a:latin typeface="+mn-ea"/>
                <a:ea typeface="+mn-ea"/>
              </a:rPr>
              <a:t>や</a:t>
            </a:r>
            <a:r>
              <a:rPr kumimoji="1" lang="ja-JP" altLang="en-US" dirty="0">
                <a:latin typeface="+mn-ea"/>
                <a:ea typeface="+mn-ea"/>
              </a:rPr>
              <a:t>、どのような契約をするかは、当事者の自由だ、ということを指しています。</a:t>
            </a:r>
            <a:endParaRPr kumimoji="1" lang="en-US" altLang="ja-JP" dirty="0">
              <a:latin typeface="+mn-ea"/>
              <a:ea typeface="+mn-ea"/>
            </a:endParaRPr>
          </a:p>
          <a:p>
            <a:r>
              <a:rPr kumimoji="1" lang="ja-JP" altLang="en-US" dirty="0">
                <a:latin typeface="+mn-ea"/>
                <a:ea typeface="+mn-ea"/>
              </a:rPr>
              <a:t>だからこそ、契約したからには、契約を守らねばなりません。契約上の義務を負う、ということです。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契約は守らねばならず、当事者の一方が勝手に変更したり取り消したりはできないのです。</a:t>
            </a:r>
            <a:endParaRPr kumimoji="1" lang="en-US" altLang="ja-JP" dirty="0">
              <a:latin typeface="+mn-ea"/>
              <a:ea typeface="+mn-ea"/>
            </a:endParaRPr>
          </a:p>
          <a:p>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4</a:t>
            </a:fld>
            <a:endParaRPr kumimoji="1" lang="ja-JP" altLang="en-US"/>
          </a:p>
        </p:txBody>
      </p:sp>
    </p:spTree>
    <p:extLst>
      <p:ext uri="{BB962C8B-B14F-4D97-AF65-F5344CB8AC3E}">
        <p14:creationId xmlns:p14="http://schemas.microsoft.com/office/powerpoint/2010/main" val="2242994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a:lnSpc>
                <a:spcPct val="120000"/>
              </a:lnSpc>
            </a:pPr>
            <a:r>
              <a:rPr lang="ja-JP" altLang="en-US" dirty="0">
                <a:latin typeface="+mj-ea"/>
                <a:ea typeface="+mj-ea"/>
              </a:rPr>
              <a:t>未成年者が契約するときは、親権者の同意を得る必要があります。</a:t>
            </a:r>
            <a:endParaRPr lang="en-US" altLang="ja-JP" dirty="0">
              <a:latin typeface="+mj-ea"/>
              <a:ea typeface="+mj-ea"/>
            </a:endParaRPr>
          </a:p>
          <a:p>
            <a:pPr>
              <a:lnSpc>
                <a:spcPct val="120000"/>
              </a:lnSpc>
            </a:pPr>
            <a:r>
              <a:rPr lang="ja-JP" altLang="en-US" dirty="0">
                <a:latin typeface="+mj-ea"/>
                <a:ea typeface="+mj-ea"/>
              </a:rPr>
              <a:t>契約する自由が制限されていて、自分だけでは契約できないのですね。</a:t>
            </a:r>
            <a:endParaRPr lang="en-US" altLang="ja-JP" dirty="0">
              <a:latin typeface="+mj-ea"/>
              <a:ea typeface="+mj-ea"/>
            </a:endParaRPr>
          </a:p>
          <a:p>
            <a:pPr>
              <a:lnSpc>
                <a:spcPct val="120000"/>
              </a:lnSpc>
            </a:pPr>
            <a:endParaRPr lang="en-US" altLang="ja-JP" dirty="0">
              <a:latin typeface="+mj-ea"/>
              <a:ea typeface="+mj-ea"/>
            </a:endParaRPr>
          </a:p>
          <a:p>
            <a:pPr>
              <a:lnSpc>
                <a:spcPct val="120000"/>
              </a:lnSpc>
            </a:pPr>
            <a:r>
              <a:rPr lang="ja-JP" altLang="en-US" dirty="0">
                <a:latin typeface="+mj-ea"/>
                <a:ea typeface="+mj-ea"/>
              </a:rPr>
              <a:t>実はこれは、未成年者を守るための民法の決まりなのです。</a:t>
            </a:r>
            <a:endParaRPr lang="en-US" altLang="ja-JP" dirty="0">
              <a:latin typeface="+mj-ea"/>
              <a:ea typeface="+mj-ea"/>
            </a:endParaRPr>
          </a:p>
          <a:p>
            <a:pPr>
              <a:lnSpc>
                <a:spcPct val="120000"/>
              </a:lnSpc>
            </a:pPr>
            <a:r>
              <a:rPr lang="ja-JP" altLang="en-US" dirty="0">
                <a:latin typeface="+mj-ea"/>
                <a:ea typeface="+mj-ea"/>
              </a:rPr>
              <a:t>未成年者が親権者の同意なく契約した場合、その契約は取り消すことができます。</a:t>
            </a:r>
            <a:endParaRPr lang="en-US" altLang="ja-JP" dirty="0">
              <a:latin typeface="+mj-ea"/>
              <a:ea typeface="+mj-ea"/>
            </a:endParaRPr>
          </a:p>
          <a:p>
            <a:pPr>
              <a:lnSpc>
                <a:spcPct val="120000"/>
              </a:lnSpc>
            </a:pPr>
            <a:r>
              <a:rPr lang="ja-JP" altLang="en-US" dirty="0">
                <a:latin typeface="+mj-ea"/>
                <a:ea typeface="+mj-ea"/>
              </a:rPr>
              <a:t>これを未成年者取消権といいます。</a:t>
            </a:r>
            <a:endParaRPr lang="en-US" altLang="ja-JP" dirty="0">
              <a:latin typeface="+mj-ea"/>
              <a:ea typeface="+mj-ea"/>
            </a:endParaRPr>
          </a:p>
          <a:p>
            <a:pPr>
              <a:lnSpc>
                <a:spcPct val="120000"/>
              </a:lnSpc>
            </a:pPr>
            <a:endParaRPr lang="en-US" altLang="ja-JP" dirty="0">
              <a:latin typeface="+mj-ea"/>
              <a:ea typeface="+mj-ea"/>
            </a:endParaRPr>
          </a:p>
          <a:p>
            <a:pPr>
              <a:lnSpc>
                <a:spcPct val="120000"/>
              </a:lnSpc>
            </a:pPr>
            <a:r>
              <a:rPr lang="ja-JP" altLang="en-US" dirty="0">
                <a:latin typeface="+mj-ea"/>
                <a:ea typeface="+mj-ea"/>
              </a:rPr>
              <a:t>まだ未熟な未成年者が、うかつにもした取引は、取消権を行使すれば、取り消せる、なかったことにできるのですね。</a:t>
            </a:r>
            <a:endParaRPr lang="en-US" altLang="ja-JP" dirty="0">
              <a:latin typeface="+mj-ea"/>
              <a:ea typeface="+mj-ea"/>
            </a:endParaRPr>
          </a:p>
          <a:p>
            <a:pPr marL="0" marR="0" lvl="0" indent="0" algn="l" defTabSz="914400" rtl="0" eaLnBrk="1" fontAlgn="auto" latinLnBrk="0" hangingPunct="1">
              <a:lnSpc>
                <a:spcPct val="120000"/>
              </a:lnSpc>
              <a:spcBef>
                <a:spcPts val="0"/>
              </a:spcBef>
              <a:spcAft>
                <a:spcPts val="0"/>
              </a:spcAft>
              <a:buClrTx/>
              <a:buSzTx/>
              <a:buFontTx/>
              <a:buNone/>
              <a:tabLst/>
              <a:defRPr/>
            </a:pPr>
            <a:r>
              <a:rPr kumimoji="1" lang="ja-JP" altLang="en-US" sz="1000" b="0" i="0" kern="1200" dirty="0">
                <a:solidFill>
                  <a:schemeClr val="tx1"/>
                </a:solidFill>
                <a:latin typeface="+mj-ea"/>
                <a:ea typeface="+mn-ea"/>
                <a:cs typeface="+mn-cs"/>
              </a:rPr>
              <a:t>つまりは、未成年者は未成年者取消権という強い権利で守られています。</a:t>
            </a:r>
            <a:endParaRPr kumimoji="1" lang="en-US" altLang="ja-JP" sz="1000" b="0" i="0" kern="1200" dirty="0">
              <a:solidFill>
                <a:schemeClr val="tx1"/>
              </a:solidFill>
              <a:latin typeface="+mj-ea"/>
              <a:ea typeface="+mn-ea"/>
              <a:cs typeface="+mn-cs"/>
            </a:endParaRPr>
          </a:p>
          <a:p>
            <a:pPr>
              <a:lnSpc>
                <a:spcPct val="120000"/>
              </a:lnSpc>
            </a:pPr>
            <a:endParaRPr lang="en-US" altLang="ja-JP" dirty="0">
              <a:latin typeface="+mj-ea"/>
              <a:ea typeface="+mj-ea"/>
            </a:endParaRPr>
          </a:p>
          <a:p>
            <a:pPr>
              <a:lnSpc>
                <a:spcPct val="120000"/>
              </a:lnSpc>
            </a:pPr>
            <a:r>
              <a:rPr lang="en-US" altLang="ja-JP" dirty="0">
                <a:latin typeface="+mj-ea"/>
                <a:ea typeface="+mj-ea"/>
              </a:rPr>
              <a:t>2022</a:t>
            </a:r>
            <a:r>
              <a:rPr lang="ja-JP" altLang="en-US" dirty="0">
                <a:latin typeface="+mj-ea"/>
                <a:ea typeface="+mj-ea"/>
              </a:rPr>
              <a:t>年</a:t>
            </a:r>
            <a:r>
              <a:rPr lang="en-US" altLang="ja-JP" dirty="0">
                <a:latin typeface="+mj-ea"/>
                <a:ea typeface="+mj-ea"/>
              </a:rPr>
              <a:t>4</a:t>
            </a:r>
            <a:r>
              <a:rPr lang="ja-JP" altLang="en-US" dirty="0">
                <a:latin typeface="+mj-ea"/>
                <a:ea typeface="+mj-ea"/>
              </a:rPr>
              <a:t>月からは、成年年齢は</a:t>
            </a:r>
            <a:r>
              <a:rPr lang="en-US" altLang="ja-JP" dirty="0">
                <a:latin typeface="+mj-ea"/>
                <a:ea typeface="+mj-ea"/>
              </a:rPr>
              <a:t>18</a:t>
            </a:r>
            <a:r>
              <a:rPr lang="ja-JP" altLang="en-US" dirty="0">
                <a:latin typeface="+mj-ea"/>
                <a:ea typeface="+mj-ea"/>
              </a:rPr>
              <a:t>歳になります。</a:t>
            </a:r>
            <a:endParaRPr lang="en-US" altLang="ja-JP" dirty="0">
              <a:latin typeface="+mj-ea"/>
              <a:ea typeface="+mj-ea"/>
            </a:endParaRPr>
          </a:p>
          <a:p>
            <a:pPr>
              <a:lnSpc>
                <a:spcPct val="120000"/>
              </a:lnSpc>
            </a:pPr>
            <a:r>
              <a:rPr lang="ja-JP" altLang="en-US" dirty="0">
                <a:latin typeface="+mj-ea"/>
                <a:ea typeface="+mj-ea"/>
              </a:rPr>
              <a:t>成人すると、自分だけで契約できるようになります。</a:t>
            </a:r>
            <a:endParaRPr lang="en-US" altLang="ja-JP" dirty="0">
              <a:latin typeface="+mj-ea"/>
              <a:ea typeface="+mj-ea"/>
            </a:endParaRPr>
          </a:p>
          <a:p>
            <a:pPr>
              <a:lnSpc>
                <a:spcPct val="120000"/>
              </a:lnSpc>
            </a:pPr>
            <a:r>
              <a:rPr lang="ja-JP" altLang="en-US" dirty="0">
                <a:latin typeface="+mj-ea"/>
                <a:ea typeface="+mj-ea"/>
              </a:rPr>
              <a:t>大人と認められて、契約自由の原則どおり、自由に契約できるようになるわけですが、</a:t>
            </a:r>
            <a:endParaRPr lang="en-US" altLang="ja-JP" dirty="0">
              <a:latin typeface="+mj-ea"/>
              <a:ea typeface="+mj-ea"/>
            </a:endParaRPr>
          </a:p>
          <a:p>
            <a:pPr>
              <a:lnSpc>
                <a:spcPct val="120000"/>
              </a:lnSpc>
            </a:pPr>
            <a:r>
              <a:rPr lang="ja-JP" altLang="en-US" dirty="0">
                <a:latin typeface="+mj-ea"/>
                <a:ea typeface="+mj-ea"/>
              </a:rPr>
              <a:t>裏を返せば、未成年者取消権では守られなくなるということでもあります。</a:t>
            </a:r>
            <a:endParaRPr lang="en-US" altLang="ja-JP" dirty="0">
              <a:latin typeface="+mj-ea"/>
              <a:ea typeface="+mj-ea"/>
            </a:endParaRPr>
          </a:p>
          <a:p>
            <a:pPr>
              <a:lnSpc>
                <a:spcPct val="120000"/>
              </a:lnSpc>
            </a:pPr>
            <a:endParaRPr lang="en-US" altLang="ja-JP"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kumimoji="1" lang="ja-JP" altLang="en-US" smtClean="0"/>
              <a:t>5</a:t>
            </a:fld>
            <a:endParaRPr kumimoji="1" lang="ja-JP" altLang="en-US"/>
          </a:p>
        </p:txBody>
      </p:sp>
    </p:spTree>
    <p:extLst>
      <p:ext uri="{BB962C8B-B14F-4D97-AF65-F5344CB8AC3E}">
        <p14:creationId xmlns:p14="http://schemas.microsoft.com/office/powerpoint/2010/main" val="333524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dirty="0"/>
              <a:t>若者は「知識」や「社会経験」が乏しく、トラブルに巻き込まれやすいといわれています。</a:t>
            </a:r>
            <a:endParaRPr kumimoji="1" lang="en-US" altLang="ja-JP" dirty="0"/>
          </a:p>
          <a:p>
            <a:r>
              <a:rPr kumimoji="1" lang="ja-JP" altLang="en-US" dirty="0"/>
              <a:t>消費者庁の調査でも、他の年代に比べると強く勧められると断れない人の割合が高く、「断り切れず契約してしまった」ことによるトラブルに巻きまれやすいことがうかがえます。</a:t>
            </a:r>
            <a:endParaRPr kumimoji="1" lang="en-US" altLang="ja-JP" dirty="0"/>
          </a:p>
          <a:p>
            <a:endParaRPr kumimoji="1" lang="en-US" altLang="ja-JP" dirty="0"/>
          </a:p>
          <a:p>
            <a:endParaRPr kumimoji="1" lang="en-US" altLang="ja-JP" dirty="0"/>
          </a:p>
          <a:p>
            <a:r>
              <a:rPr kumimoji="1" lang="ja-JP" altLang="en-US" dirty="0"/>
              <a:t>手口を知っていれば防げるトラブルもあります。</a:t>
            </a:r>
            <a:endParaRPr kumimoji="1" lang="en-US" altLang="ja-JP" dirty="0"/>
          </a:p>
          <a:p>
            <a:r>
              <a:rPr kumimoji="1" lang="ja-JP" altLang="en-US" dirty="0"/>
              <a:t>ここからは、トラブルの例と消費者トラブルから消費者を守るための法律があることを学びましょう。</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E4E2FB-2C53-460C-9497-D2F75DEF5EC4}" type="slidenum">
              <a:rPr kumimoji="1" lang="ja-JP" altLang="en-US" sz="900" b="0" i="0" u="none" strike="noStrike" kern="1200" cap="none" spc="0" normalizeH="0" baseline="0" noProof="0" smtClean="0">
                <a:ln>
                  <a:noFill/>
                </a:ln>
                <a:solidFill>
                  <a:prstClr val="black"/>
                </a:solidFill>
                <a:effectLst/>
                <a:uLnTx/>
                <a:uFillTx/>
                <a:latin typeface="Meiryo" panose="020B0604030504040204" pitchFamily="34" charset="-128"/>
                <a:ea typeface="メイリオ"/>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900" b="0" i="0" u="none" strike="noStrike" kern="1200" cap="none" spc="0" normalizeH="0" baseline="0" noProof="0">
              <a:ln>
                <a:noFill/>
              </a:ln>
              <a:solidFill>
                <a:prstClr val="black"/>
              </a:solidFill>
              <a:effectLst/>
              <a:uLnTx/>
              <a:uFillTx/>
              <a:latin typeface="Meiryo" panose="020B0604030504040204" pitchFamily="34" charset="-128"/>
              <a:ea typeface="メイリオ"/>
              <a:cs typeface="+mn-cs"/>
            </a:endParaRPr>
          </a:p>
        </p:txBody>
      </p:sp>
    </p:spTree>
    <p:extLst>
      <p:ext uri="{BB962C8B-B14F-4D97-AF65-F5344CB8AC3E}">
        <p14:creationId xmlns:p14="http://schemas.microsoft.com/office/powerpoint/2010/main" val="2031995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まずは、こんなトラブルの事例です。</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a:t>
            </a:r>
            <a:r>
              <a:rPr kumimoji="1" lang="en-US" altLang="ja-JP" b="0" i="0" kern="1200" dirty="0">
                <a:solidFill>
                  <a:schemeClr val="tx1"/>
                </a:solidFill>
                <a:effectLst/>
                <a:latin typeface="+mj-ea"/>
                <a:ea typeface="+mj-ea"/>
                <a:cs typeface="+mn-cs"/>
              </a:rPr>
              <a:t>A</a:t>
            </a:r>
            <a:r>
              <a:rPr kumimoji="1" lang="ja-JP" altLang="en-US" b="0" i="0" kern="1200" dirty="0" err="1">
                <a:solidFill>
                  <a:schemeClr val="tx1"/>
                </a:solidFill>
                <a:effectLst/>
                <a:latin typeface="+mj-ea"/>
                <a:ea typeface="+mj-ea"/>
                <a:cs typeface="+mn-cs"/>
              </a:rPr>
              <a:t>さんの</a:t>
            </a:r>
            <a:r>
              <a:rPr kumimoji="1" lang="ja-JP" altLang="ja-JP" b="0" i="0" kern="1200" dirty="0">
                <a:solidFill>
                  <a:schemeClr val="tx1"/>
                </a:solidFill>
                <a:effectLst/>
                <a:latin typeface="+mj-ea"/>
                <a:ea typeface="+mj-ea"/>
                <a:cs typeface="+mn-cs"/>
              </a:rPr>
              <a:t>自宅に知らない女性から「おめでとうございます。抽選に当たりました。プレゼントを取りに来てください」と電話があ</a:t>
            </a:r>
            <a:r>
              <a:rPr kumimoji="1" lang="ja-JP" altLang="en-US" b="0" i="0" kern="1200" dirty="0">
                <a:solidFill>
                  <a:schemeClr val="tx1"/>
                </a:solidFill>
                <a:effectLst/>
                <a:latin typeface="+mj-ea"/>
                <a:ea typeface="+mj-ea"/>
                <a:cs typeface="+mn-cs"/>
              </a:rPr>
              <a:t>りました。</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en-US" altLang="ja-JP" b="0" i="0" kern="1200" dirty="0">
                <a:solidFill>
                  <a:schemeClr val="tx1"/>
                </a:solidFill>
                <a:effectLst/>
                <a:latin typeface="+mj-ea"/>
                <a:ea typeface="+mj-ea"/>
                <a:cs typeface="+mn-cs"/>
              </a:rPr>
              <a:t>A</a:t>
            </a:r>
            <a:r>
              <a:rPr kumimoji="1" lang="ja-JP" altLang="en-US" b="0" i="0" kern="1200" dirty="0" err="1">
                <a:solidFill>
                  <a:schemeClr val="tx1"/>
                </a:solidFill>
                <a:effectLst/>
                <a:latin typeface="+mj-ea"/>
                <a:ea typeface="+mj-ea"/>
                <a:cs typeface="+mn-cs"/>
              </a:rPr>
              <a:t>さんは</a:t>
            </a:r>
            <a:r>
              <a:rPr kumimoji="1" lang="ja-JP" altLang="ja-JP" b="0" i="0" kern="1200" dirty="0">
                <a:solidFill>
                  <a:schemeClr val="tx1"/>
                </a:solidFill>
                <a:effectLst/>
                <a:latin typeface="+mj-ea"/>
                <a:ea typeface="+mj-ea"/>
                <a:cs typeface="+mn-cs"/>
              </a:rPr>
              <a:t>喜んで営業所に出かけ</a:t>
            </a:r>
            <a:r>
              <a:rPr kumimoji="1" lang="ja-JP" altLang="en-US" b="0" i="0" kern="1200" dirty="0">
                <a:solidFill>
                  <a:schemeClr val="tx1"/>
                </a:solidFill>
                <a:effectLst/>
                <a:latin typeface="+mj-ea"/>
                <a:ea typeface="+mj-ea"/>
                <a:cs typeface="+mn-cs"/>
              </a:rPr>
              <a:t>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sz="1000" b="0" i="0" kern="1200" dirty="0">
                <a:solidFill>
                  <a:schemeClr val="tx1"/>
                </a:solidFill>
                <a:effectLst/>
                <a:latin typeface="+mj-ea"/>
                <a:ea typeface="+mn-ea"/>
                <a:cs typeface="+mn-cs"/>
              </a:rPr>
              <a:t>★</a:t>
            </a:r>
            <a:r>
              <a:rPr kumimoji="1" lang="ja-JP" altLang="en-US" b="0" i="0" kern="1200" dirty="0">
                <a:solidFill>
                  <a:schemeClr val="tx1"/>
                </a:solidFill>
                <a:effectLst/>
                <a:latin typeface="+mj-ea"/>
                <a:ea typeface="+mj-ea"/>
                <a:cs typeface="+mn-cs"/>
              </a:rPr>
              <a:t>営業所に行くと、担当者から</a:t>
            </a:r>
            <a:r>
              <a:rPr kumimoji="1" lang="ja-JP" altLang="ja-JP" b="0" i="0" kern="1200" dirty="0">
                <a:solidFill>
                  <a:schemeClr val="tx1"/>
                </a:solidFill>
                <a:effectLst/>
                <a:latin typeface="+mj-ea"/>
                <a:ea typeface="+mj-ea"/>
                <a:cs typeface="+mn-cs"/>
              </a:rPr>
              <a:t>リゾート施設や海外旅行が安く利用できるという会員権の特典の説明</a:t>
            </a:r>
            <a:r>
              <a:rPr kumimoji="1" lang="ja-JP" altLang="en-US" b="0" i="0" kern="1200" dirty="0">
                <a:solidFill>
                  <a:schemeClr val="tx1"/>
                </a:solidFill>
                <a:effectLst/>
                <a:latin typeface="+mj-ea"/>
                <a:ea typeface="+mj-ea"/>
                <a:cs typeface="+mn-cs"/>
              </a:rPr>
              <a:t>があり</a:t>
            </a:r>
            <a:r>
              <a:rPr kumimoji="1" lang="ja-JP" altLang="ja-JP" b="0" i="0" kern="1200" dirty="0">
                <a:solidFill>
                  <a:schemeClr val="tx1"/>
                </a:solidFill>
                <a:effectLst/>
                <a:latin typeface="+mj-ea"/>
                <a:ea typeface="+mj-ea"/>
                <a:cs typeface="+mn-cs"/>
              </a:rPr>
              <a:t>、「加入にあたり</a:t>
            </a:r>
            <a:r>
              <a:rPr kumimoji="1" lang="ja-JP" altLang="en-US" b="0" i="0" kern="1200" dirty="0">
                <a:solidFill>
                  <a:schemeClr val="tx1"/>
                </a:solidFill>
                <a:effectLst/>
                <a:latin typeface="+mj-ea"/>
                <a:ea typeface="+mj-ea"/>
                <a:cs typeface="+mn-cs"/>
              </a:rPr>
              <a:t>、</a:t>
            </a:r>
            <a:r>
              <a:rPr kumimoji="1" lang="ja-JP" altLang="ja-JP" b="0" i="0" kern="1200" dirty="0">
                <a:solidFill>
                  <a:schemeClr val="tx1"/>
                </a:solidFill>
                <a:effectLst/>
                <a:latin typeface="+mj-ea"/>
                <a:ea typeface="+mj-ea"/>
                <a:cs typeface="+mn-cs"/>
              </a:rPr>
              <a:t>海外旅行に行くにはある程度英会話ができた方がよい」と英会話教材の購入を長時間勧められ</a:t>
            </a:r>
            <a:r>
              <a:rPr kumimoji="1" lang="ja-JP" altLang="en-US" b="0" i="0" kern="1200" dirty="0">
                <a:solidFill>
                  <a:schemeClr val="tx1"/>
                </a:solidFill>
                <a:effectLst/>
                <a:latin typeface="+mj-ea"/>
                <a:ea typeface="+mj-ea"/>
                <a:cs typeface="+mn-cs"/>
              </a:rPr>
              <a:t>ました。</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断って帰ろうとしても深夜になるまで帰してくれず、仕方なく契約し</a:t>
            </a:r>
            <a:r>
              <a:rPr kumimoji="1" lang="ja-JP" altLang="en-US" b="0" i="0" kern="1200" dirty="0">
                <a:solidFill>
                  <a:schemeClr val="tx1"/>
                </a:solidFill>
                <a:effectLst/>
                <a:latin typeface="+mj-ea"/>
                <a:ea typeface="+mj-ea"/>
                <a:cs typeface="+mn-cs"/>
              </a:rPr>
              <a:t>てしまいました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契約はしたものの、</a:t>
            </a:r>
            <a:r>
              <a:rPr kumimoji="1" lang="ja-JP" altLang="ja-JP" b="0" i="0" kern="1200" dirty="0">
                <a:solidFill>
                  <a:schemeClr val="tx1"/>
                </a:solidFill>
                <a:effectLst/>
                <a:latin typeface="+mj-ea"/>
                <a:ea typeface="+mj-ea"/>
                <a:cs typeface="+mn-cs"/>
              </a:rPr>
              <a:t>とても支払えないので解約したい</a:t>
            </a:r>
            <a:r>
              <a:rPr kumimoji="1" lang="en-US" altLang="ja-JP" b="0" i="0" kern="1200" dirty="0">
                <a:solidFill>
                  <a:schemeClr val="tx1"/>
                </a:solidFill>
                <a:effectLst/>
                <a:latin typeface="+mj-ea"/>
                <a:ea typeface="+mj-ea"/>
                <a:cs typeface="+mn-cs"/>
              </a:rPr>
              <a:t>…</a:t>
            </a:r>
            <a:r>
              <a:rPr kumimoji="1" lang="ja-JP" altLang="ja-JP" b="0" i="0" kern="1200" dirty="0" err="1">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endParaRPr kumimoji="1" lang="en-US" altLang="ja-JP" b="0" i="0" kern="1200" dirty="0">
              <a:solidFill>
                <a:schemeClr val="tx1"/>
              </a:solidFill>
              <a:effectLst/>
              <a:latin typeface="+mj-ea"/>
              <a:ea typeface="+mj-ea"/>
              <a:cs typeface="+mn-cs"/>
            </a:endParaRPr>
          </a:p>
          <a:p>
            <a:pPr marL="0" marR="0" indent="0" algn="l" defTabSz="914400" rtl="0" eaLnBrk="1" fontAlgn="auto" latinLnBrk="0" hangingPunct="1">
              <a:spcBef>
                <a:spcPts val="0"/>
              </a:spcBef>
              <a:spcAft>
                <a:spcPts val="0"/>
              </a:spcAft>
              <a:buClrTx/>
              <a:buSzTx/>
              <a:buFontTx/>
              <a:buNone/>
              <a:tabLst/>
              <a:defRPr/>
            </a:pPr>
            <a:r>
              <a:rPr kumimoji="1" lang="ja-JP" altLang="en-US" b="0" i="0" kern="1200" dirty="0">
                <a:solidFill>
                  <a:schemeClr val="tx1"/>
                </a:solidFill>
                <a:effectLst/>
                <a:latin typeface="+mj-ea"/>
                <a:ea typeface="+mj-ea"/>
                <a:cs typeface="+mn-cs"/>
              </a:rPr>
              <a:t>これはアポイントメントセールスとよばれる悪質商法で、販売目的を告げずに電話やメールで営業所や特定の場所に消費者を呼び出すなどして、突然商品を売る商法です。</a:t>
            </a:r>
            <a:endParaRPr kumimoji="1" lang="ja-JP" altLang="ja-JP" b="0" i="0" kern="1200" dirty="0">
              <a:solidFill>
                <a:schemeClr val="tx1"/>
              </a:solidFill>
              <a:effectLst/>
              <a:latin typeface="+mj-ea"/>
              <a:ea typeface="+mj-ea"/>
              <a:cs typeface="+mn-cs"/>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7</a:t>
            </a:fld>
            <a:endParaRPr lang="ja-JP" altLang="en-US"/>
          </a:p>
        </p:txBody>
      </p:sp>
    </p:spTree>
    <p:extLst>
      <p:ext uri="{BB962C8B-B14F-4D97-AF65-F5344CB8AC3E}">
        <p14:creationId xmlns:p14="http://schemas.microsoft.com/office/powerpoint/2010/main" val="3096510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504825"/>
            <a:ext cx="4967287" cy="3725863"/>
          </a:xfrm>
        </p:spPr>
      </p:sp>
      <p:sp>
        <p:nvSpPr>
          <p:cNvPr id="3" name="ノート プレースホルダー 2"/>
          <p:cNvSpPr>
            <a:spLocks noGrp="1"/>
          </p:cNvSpPr>
          <p:nvPr>
            <p:ph type="body" idx="1"/>
          </p:nvPr>
        </p:nvSpPr>
        <p:spPr/>
        <p:txBody>
          <a:bodyPr/>
          <a:lstStyle/>
          <a:p>
            <a:r>
              <a:rPr kumimoji="1" lang="ja-JP" altLang="en-US" b="0" i="0" kern="1200" dirty="0">
                <a:solidFill>
                  <a:schemeClr val="tx1"/>
                </a:solidFill>
                <a:effectLst/>
                <a:latin typeface="+mj-ea"/>
                <a:ea typeface="+mj-ea"/>
                <a:cs typeface="+mn-cs"/>
              </a:rPr>
              <a:t>続いてはこんなトラブルの事例です。</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a:t>
            </a:r>
            <a:r>
              <a:rPr kumimoji="1" lang="en-US" altLang="ja-JP" b="0" i="0" kern="1200" dirty="0">
                <a:solidFill>
                  <a:schemeClr val="tx1"/>
                </a:solidFill>
                <a:effectLst/>
                <a:latin typeface="+mj-ea"/>
                <a:ea typeface="+mj-ea"/>
                <a:cs typeface="+mn-cs"/>
              </a:rPr>
              <a:t>B</a:t>
            </a:r>
            <a:r>
              <a:rPr kumimoji="1" lang="ja-JP" altLang="en-US" b="0" i="0" kern="1200" dirty="0">
                <a:solidFill>
                  <a:schemeClr val="tx1"/>
                </a:solidFill>
                <a:effectLst/>
                <a:latin typeface="+mj-ea"/>
                <a:ea typeface="+mj-ea"/>
                <a:cs typeface="+mn-cs"/>
              </a:rPr>
              <a:t>さんが</a:t>
            </a:r>
            <a:r>
              <a:rPr kumimoji="1" lang="ja-JP" altLang="ja-JP" b="0" i="0" kern="1200" dirty="0">
                <a:solidFill>
                  <a:schemeClr val="tx1"/>
                </a:solidFill>
                <a:effectLst/>
                <a:latin typeface="+mj-ea"/>
                <a:ea typeface="+mj-ea"/>
                <a:cs typeface="+mn-cs"/>
              </a:rPr>
              <a:t>商店街を歩いていると、</a:t>
            </a:r>
            <a:r>
              <a:rPr kumimoji="1" lang="ja-JP" altLang="en-US" b="0" i="0" kern="1200" dirty="0">
                <a:solidFill>
                  <a:schemeClr val="tx1"/>
                </a:solidFill>
                <a:effectLst/>
                <a:latin typeface="+mj-ea"/>
                <a:ea typeface="+mj-ea"/>
                <a:cs typeface="+mn-cs"/>
              </a:rPr>
              <a:t>親切そうな</a:t>
            </a:r>
            <a:r>
              <a:rPr kumimoji="1" lang="ja-JP" altLang="ja-JP" b="0" i="0" kern="1200" dirty="0">
                <a:solidFill>
                  <a:schemeClr val="tx1"/>
                </a:solidFill>
                <a:effectLst/>
                <a:latin typeface="+mj-ea"/>
                <a:ea typeface="+mj-ea"/>
                <a:cs typeface="+mn-cs"/>
              </a:rPr>
              <a:t>販売員にくじを引くように誘われ</a:t>
            </a:r>
            <a:r>
              <a:rPr kumimoji="1" lang="ja-JP" altLang="en-US" b="0" i="0" kern="1200" dirty="0">
                <a:solidFill>
                  <a:schemeClr val="tx1"/>
                </a:solidFill>
                <a:effectLst/>
                <a:latin typeface="+mj-ea"/>
                <a:ea typeface="+mj-ea"/>
                <a:cs typeface="+mn-cs"/>
              </a:rPr>
              <a:t>ました。</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「当たり」と日用品をもらったところ、「近くの特設会場ではもっといい物を配っている」と空き店舗の会場に案内され</a:t>
            </a:r>
            <a:r>
              <a:rPr kumimoji="1" lang="ja-JP" altLang="en-US" b="0" i="0" kern="1200" dirty="0">
                <a:solidFill>
                  <a:schemeClr val="tx1"/>
                </a:solidFill>
                <a:effectLst/>
                <a:latin typeface="+mj-ea"/>
                <a:ea typeface="+mj-ea"/>
                <a:cs typeface="+mn-cs"/>
              </a:rPr>
              <a:t>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b="0" i="0" kern="1200" dirty="0">
                <a:solidFill>
                  <a:schemeClr val="tx1"/>
                </a:solidFill>
                <a:effectLst/>
                <a:latin typeface="+mj-ea"/>
                <a:ea typeface="+mj-ea"/>
                <a:cs typeface="+mn-cs"/>
              </a:rPr>
              <a:t>★</a:t>
            </a:r>
            <a:r>
              <a:rPr kumimoji="1" lang="ja-JP" altLang="ja-JP" b="0" i="0" kern="1200" dirty="0">
                <a:solidFill>
                  <a:schemeClr val="tx1"/>
                </a:solidFill>
                <a:effectLst/>
                <a:latin typeface="+mj-ea"/>
                <a:ea typeface="+mj-ea"/>
                <a:cs typeface="+mn-cs"/>
              </a:rPr>
              <a:t>そこでは皿や食器などを見せて、欲しい人は手を挙げるように言われ、皆競って手を挙げて次々と商品を</a:t>
            </a:r>
            <a:r>
              <a:rPr kumimoji="1" lang="ja-JP" altLang="en-US" b="0" i="0" kern="1200" dirty="0">
                <a:solidFill>
                  <a:schemeClr val="tx1"/>
                </a:solidFill>
                <a:effectLst/>
                <a:latin typeface="+mj-ea"/>
                <a:ea typeface="+mj-ea"/>
                <a:cs typeface="+mn-cs"/>
              </a:rPr>
              <a:t>もらっていました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会場の雰囲気が盛り上がった頃に、肩こり・高血圧に効く磁気マットレスを勧められ</a:t>
            </a:r>
            <a:r>
              <a:rPr kumimoji="1" lang="ja-JP" altLang="en-US" b="0" i="0" kern="1200" dirty="0">
                <a:solidFill>
                  <a:schemeClr val="tx1"/>
                </a:solidFill>
                <a:effectLst/>
                <a:latin typeface="+mj-ea"/>
                <a:ea typeface="+mj-ea"/>
                <a:cs typeface="+mn-cs"/>
              </a:rPr>
              <a:t>ました。</a:t>
            </a:r>
            <a:endParaRPr kumimoji="1" lang="en-US" altLang="ja-JP" b="0" i="0" kern="1200" dirty="0">
              <a:solidFill>
                <a:schemeClr val="tx1"/>
              </a:solidFill>
              <a:effectLst/>
              <a:latin typeface="+mj-ea"/>
              <a:ea typeface="+mj-ea"/>
              <a:cs typeface="+mn-cs"/>
            </a:endParaRPr>
          </a:p>
          <a:p>
            <a:r>
              <a:rPr kumimoji="1" lang="ja-JP" altLang="ja-JP" b="0" i="0" kern="1200" dirty="0">
                <a:solidFill>
                  <a:schemeClr val="tx1"/>
                </a:solidFill>
                <a:effectLst/>
                <a:latin typeface="+mj-ea"/>
                <a:ea typeface="+mj-ea"/>
                <a:cs typeface="+mn-cs"/>
              </a:rPr>
              <a:t>それまでの勢い</a:t>
            </a:r>
            <a:r>
              <a:rPr kumimoji="1" lang="ja-JP" altLang="en-US" b="0" i="0" kern="1200" dirty="0">
                <a:solidFill>
                  <a:schemeClr val="tx1"/>
                </a:solidFill>
                <a:effectLst/>
                <a:latin typeface="+mj-ea"/>
                <a:ea typeface="+mj-ea"/>
                <a:cs typeface="+mn-cs"/>
              </a:rPr>
              <a:t>で、つい</a:t>
            </a:r>
            <a:r>
              <a:rPr kumimoji="1" lang="ja-JP" altLang="ja-JP" b="0" i="0" kern="1200" dirty="0">
                <a:solidFill>
                  <a:schemeClr val="tx1"/>
                </a:solidFill>
                <a:effectLst/>
                <a:latin typeface="+mj-ea"/>
                <a:ea typeface="+mj-ea"/>
                <a:cs typeface="+mn-cs"/>
              </a:rPr>
              <a:t>手を挙げ</a:t>
            </a:r>
            <a:r>
              <a:rPr kumimoji="1" lang="ja-JP" altLang="en-US" b="0" i="0" kern="1200" dirty="0">
                <a:solidFill>
                  <a:schemeClr val="tx1"/>
                </a:solidFill>
                <a:effectLst/>
                <a:latin typeface="+mj-ea"/>
                <a:ea typeface="+mj-ea"/>
                <a:cs typeface="+mn-cs"/>
              </a:rPr>
              <a:t>、</a:t>
            </a:r>
            <a:r>
              <a:rPr kumimoji="1" lang="ja-JP" altLang="ja-JP" b="0" i="0" kern="1200" dirty="0">
                <a:solidFill>
                  <a:schemeClr val="tx1"/>
                </a:solidFill>
                <a:effectLst/>
                <a:latin typeface="+mj-ea"/>
                <a:ea typeface="+mj-ea"/>
                <a:cs typeface="+mn-cs"/>
              </a:rPr>
              <a:t>契約申し込みをしてしま</a:t>
            </a:r>
            <a:r>
              <a:rPr kumimoji="1" lang="ja-JP" altLang="en-US" b="0" i="0" kern="1200" dirty="0">
                <a:solidFill>
                  <a:schemeClr val="tx1"/>
                </a:solidFill>
                <a:effectLst/>
                <a:latin typeface="+mj-ea"/>
                <a:ea typeface="+mj-ea"/>
                <a:cs typeface="+mn-cs"/>
              </a:rPr>
              <a:t>いました</a:t>
            </a:r>
            <a:r>
              <a:rPr kumimoji="1" lang="ja-JP" altLang="ja-JP"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j-ea"/>
                <a:ea typeface="+mn-ea"/>
                <a:cs typeface="+mn-cs"/>
              </a:rPr>
              <a:t>★</a:t>
            </a:r>
            <a:r>
              <a:rPr kumimoji="1" lang="ja-JP" altLang="ja-JP" b="0" i="0" kern="1200" dirty="0">
                <a:solidFill>
                  <a:schemeClr val="tx1"/>
                </a:solidFill>
                <a:effectLst/>
                <a:latin typeface="+mj-ea"/>
                <a:ea typeface="+mj-ea"/>
                <a:cs typeface="+mn-cs"/>
              </a:rPr>
              <a:t>家に戻ってよく考えると約</a:t>
            </a:r>
            <a:r>
              <a:rPr kumimoji="1" lang="en-US" altLang="ja-JP" b="0" i="0" kern="1200" dirty="0">
                <a:solidFill>
                  <a:schemeClr val="tx1"/>
                </a:solidFill>
                <a:effectLst/>
                <a:latin typeface="+mj-ea"/>
                <a:ea typeface="+mj-ea"/>
                <a:cs typeface="+mn-cs"/>
              </a:rPr>
              <a:t>40</a:t>
            </a:r>
            <a:r>
              <a:rPr kumimoji="1" lang="ja-JP" altLang="ja-JP" b="0" i="0" kern="1200" dirty="0">
                <a:solidFill>
                  <a:schemeClr val="tx1"/>
                </a:solidFill>
                <a:effectLst/>
                <a:latin typeface="+mj-ea"/>
                <a:ea typeface="+mj-ea"/>
                <a:cs typeface="+mn-cs"/>
              </a:rPr>
              <a:t>万円もの高額であり、必要もないので解約したい</a:t>
            </a:r>
            <a:r>
              <a:rPr kumimoji="1" lang="ja-JP" altLang="en-US" b="0" i="0" kern="1200" dirty="0">
                <a:solidFill>
                  <a:schemeClr val="tx1"/>
                </a:solidFill>
                <a:effectLst/>
                <a:latin typeface="+mj-ea"/>
                <a:ea typeface="+mj-ea"/>
                <a:cs typeface="+mn-cs"/>
              </a:rPr>
              <a:t>。</a:t>
            </a:r>
            <a:endParaRPr kumimoji="1" lang="en-US" altLang="ja-JP" b="0" i="0" kern="1200" dirty="0">
              <a:solidFill>
                <a:schemeClr val="tx1"/>
              </a:solidFill>
              <a:effectLst/>
              <a:latin typeface="+mj-ea"/>
              <a:ea typeface="+mj-ea"/>
              <a:cs typeface="+mn-cs"/>
            </a:endParaRPr>
          </a:p>
          <a:p>
            <a:endParaRPr kumimoji="1" lang="en-US" altLang="ja-JP" b="0" i="0" kern="1200" dirty="0">
              <a:solidFill>
                <a:schemeClr val="tx1"/>
              </a:solidFill>
              <a:effectLst/>
              <a:latin typeface="+mj-ea"/>
              <a:ea typeface="+mj-ea"/>
              <a:cs typeface="+mn-cs"/>
            </a:endParaRPr>
          </a:p>
          <a:p>
            <a:r>
              <a:rPr kumimoji="1" lang="ja-JP" altLang="en-US" sz="1000" b="0" i="0" kern="1200" dirty="0">
                <a:solidFill>
                  <a:schemeClr val="tx1"/>
                </a:solidFill>
                <a:effectLst/>
                <a:latin typeface="+mn-ea"/>
                <a:ea typeface="+mn-ea"/>
                <a:cs typeface="+mn-cs"/>
              </a:rPr>
              <a:t>これは、催眠商法とよばれる悪質商法で、</a:t>
            </a:r>
            <a:r>
              <a:rPr kumimoji="1" lang="ja-JP" altLang="ja-JP" sz="1000" b="0" i="0" kern="1200" dirty="0">
                <a:solidFill>
                  <a:schemeClr val="tx1"/>
                </a:solidFill>
                <a:effectLst/>
                <a:latin typeface="+mn-ea"/>
                <a:ea typeface="+mn-ea"/>
                <a:cs typeface="+mn-cs"/>
              </a:rPr>
              <a:t>お得情報で人を会場に集め、参加者の気分が上がるようなトークや無料プレゼントなどを繰り返し、冷静な判断力を奪った段階で商品</a:t>
            </a:r>
            <a:r>
              <a:rPr kumimoji="1" lang="ja-JP" altLang="en-US" sz="1000" b="0" i="0" kern="1200" dirty="0">
                <a:solidFill>
                  <a:schemeClr val="tx1"/>
                </a:solidFill>
                <a:effectLst/>
                <a:latin typeface="+mn-ea"/>
                <a:ea typeface="+mn-ea"/>
                <a:cs typeface="+mn-cs"/>
              </a:rPr>
              <a:t>を買わせる商法です</a:t>
            </a:r>
            <a:r>
              <a:rPr kumimoji="1" lang="ja-JP" altLang="ja-JP" sz="1000" b="0" i="0" kern="1200" dirty="0">
                <a:solidFill>
                  <a:schemeClr val="tx1"/>
                </a:solidFill>
                <a:effectLst/>
                <a:latin typeface="+mn-ea"/>
                <a:ea typeface="+mn-ea"/>
                <a:cs typeface="+mn-cs"/>
              </a:rPr>
              <a:t>。</a:t>
            </a:r>
            <a:endParaRPr kumimoji="1" lang="ja-JP" altLang="en-US" dirty="0">
              <a:latin typeface="+mj-ea"/>
              <a:ea typeface="+mj-ea"/>
            </a:endParaRPr>
          </a:p>
        </p:txBody>
      </p:sp>
      <p:sp>
        <p:nvSpPr>
          <p:cNvPr id="4" name="スライド番号プレースホルダー 3"/>
          <p:cNvSpPr>
            <a:spLocks noGrp="1"/>
          </p:cNvSpPr>
          <p:nvPr>
            <p:ph type="sldNum" sz="quarter" idx="10"/>
          </p:nvPr>
        </p:nvSpPr>
        <p:spPr/>
        <p:txBody>
          <a:bodyPr/>
          <a:lstStyle/>
          <a:p>
            <a:fld id="{26E4E2FB-2C53-460C-9497-D2F75DEF5EC4}" type="slidenum">
              <a:rPr lang="ja-JP" altLang="en-US" smtClean="0"/>
              <a:pPr/>
              <a:t>8</a:t>
            </a:fld>
            <a:endParaRPr lang="ja-JP" altLang="en-US"/>
          </a:p>
        </p:txBody>
      </p:sp>
    </p:spTree>
    <p:extLst>
      <p:ext uri="{BB962C8B-B14F-4D97-AF65-F5344CB8AC3E}">
        <p14:creationId xmlns:p14="http://schemas.microsoft.com/office/powerpoint/2010/main" val="164195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sp>
        <p:nvSpPr>
          <p:cNvPr id="31" name="正方形/長方形 30">
            <a:extLst>
              <a:ext uri="{FF2B5EF4-FFF2-40B4-BE49-F238E27FC236}">
                <a16:creationId xmlns:a16="http://schemas.microsoft.com/office/drawing/2014/main" id="{F7B1B1EA-2BCE-A748-BD83-A81BE7945BA0}"/>
              </a:ext>
            </a:extLst>
          </p:cNvPr>
          <p:cNvSpPr/>
          <p:nvPr/>
        </p:nvSpPr>
        <p:spPr>
          <a:xfrm>
            <a:off x="287800" y="0"/>
            <a:ext cx="8568400" cy="68579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nvGrpSpPr>
          <p:cNvPr id="58" name="グループ化 57">
            <a:extLst>
              <a:ext uri="{FF2B5EF4-FFF2-40B4-BE49-F238E27FC236}">
                <a16:creationId xmlns:a16="http://schemas.microsoft.com/office/drawing/2014/main" id="{0394B88F-FC16-6146-8E25-CDBFC2020195}"/>
              </a:ext>
            </a:extLst>
          </p:cNvPr>
          <p:cNvGrpSpPr/>
          <p:nvPr/>
        </p:nvGrpSpPr>
        <p:grpSpPr>
          <a:xfrm>
            <a:off x="-200" y="-6153"/>
            <a:ext cx="288000" cy="6864153"/>
            <a:chOff x="-200" y="-6153"/>
            <a:chExt cx="288000" cy="6864153"/>
          </a:xfrm>
        </p:grpSpPr>
        <p:sp>
          <p:nvSpPr>
            <p:cNvPr id="59" name="正方形/長方形 58">
              <a:extLst>
                <a:ext uri="{FF2B5EF4-FFF2-40B4-BE49-F238E27FC236}">
                  <a16:creationId xmlns:a16="http://schemas.microsoft.com/office/drawing/2014/main" id="{9DC4FDD0-452E-544B-8068-150337F76E00}"/>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3D18D1CD-866C-1B4D-8D9A-F5656A06B2BC}"/>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D24110A0-A289-8F45-BEE3-9C4F4E8FC552}"/>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C441855C-AD6E-694A-B252-DF2D2A24647A}"/>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9571F15B-93CD-DA40-AE4D-35E8C727650F}"/>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5A58FDA6-F785-6543-A940-1F7A0B5A04F7}"/>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AE4CFCE9-CCC2-104D-B616-70D7CE24E652}"/>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46103D35-4C76-F347-8C10-0169C106E2DE}"/>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B01B73B5-0EE4-C847-824E-FE8905EB03DF}"/>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8" name="正方形/長方形 67">
              <a:extLst>
                <a:ext uri="{FF2B5EF4-FFF2-40B4-BE49-F238E27FC236}">
                  <a16:creationId xmlns:a16="http://schemas.microsoft.com/office/drawing/2014/main" id="{7C1F3EA0-12A5-044F-8B2B-89E37AE6FBC2}"/>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9" name="正方形/長方形 68">
              <a:extLst>
                <a:ext uri="{FF2B5EF4-FFF2-40B4-BE49-F238E27FC236}">
                  <a16:creationId xmlns:a16="http://schemas.microsoft.com/office/drawing/2014/main" id="{776183D8-4D6A-1C4B-80F1-E4F4BE69DA80}"/>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0" name="正方形/長方形 69">
              <a:extLst>
                <a:ext uri="{FF2B5EF4-FFF2-40B4-BE49-F238E27FC236}">
                  <a16:creationId xmlns:a16="http://schemas.microsoft.com/office/drawing/2014/main" id="{EEEEB87C-746A-BB49-A901-95B4E8AAD98D}"/>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1" name="正方形/長方形 70">
              <a:extLst>
                <a:ext uri="{FF2B5EF4-FFF2-40B4-BE49-F238E27FC236}">
                  <a16:creationId xmlns:a16="http://schemas.microsoft.com/office/drawing/2014/main" id="{8C6DEF3F-9D69-E747-8DE7-F95F0AD4F3A7}"/>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2" name="正方形/長方形 71">
              <a:extLst>
                <a:ext uri="{FF2B5EF4-FFF2-40B4-BE49-F238E27FC236}">
                  <a16:creationId xmlns:a16="http://schemas.microsoft.com/office/drawing/2014/main" id="{38E6C4E4-9670-264D-A5EB-5173A6103B43}"/>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73" name="グループ化 72">
            <a:extLst>
              <a:ext uri="{FF2B5EF4-FFF2-40B4-BE49-F238E27FC236}">
                <a16:creationId xmlns:a16="http://schemas.microsoft.com/office/drawing/2014/main" id="{59E08F41-ED4B-A34F-83C2-43559148CF1F}"/>
              </a:ext>
            </a:extLst>
          </p:cNvPr>
          <p:cNvGrpSpPr/>
          <p:nvPr/>
        </p:nvGrpSpPr>
        <p:grpSpPr>
          <a:xfrm>
            <a:off x="8856200" y="-6153"/>
            <a:ext cx="288000" cy="6864153"/>
            <a:chOff x="8856200" y="-6153"/>
            <a:chExt cx="288000" cy="6864153"/>
          </a:xfrm>
        </p:grpSpPr>
        <p:sp>
          <p:nvSpPr>
            <p:cNvPr id="74" name="正方形/長方形 73">
              <a:extLst>
                <a:ext uri="{FF2B5EF4-FFF2-40B4-BE49-F238E27FC236}">
                  <a16:creationId xmlns:a16="http://schemas.microsoft.com/office/drawing/2014/main" id="{4A2203A6-702E-6C45-862B-5CFE7D24671C}"/>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5" name="正方形/長方形 74">
              <a:extLst>
                <a:ext uri="{FF2B5EF4-FFF2-40B4-BE49-F238E27FC236}">
                  <a16:creationId xmlns:a16="http://schemas.microsoft.com/office/drawing/2014/main" id="{A3D6F2F5-4EE9-1141-B047-2F60934AADBC}"/>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6" name="正方形/長方形 75">
              <a:extLst>
                <a:ext uri="{FF2B5EF4-FFF2-40B4-BE49-F238E27FC236}">
                  <a16:creationId xmlns:a16="http://schemas.microsoft.com/office/drawing/2014/main" id="{910948A5-E440-7449-B727-3F170B15C970}"/>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7" name="正方形/長方形 76">
              <a:extLst>
                <a:ext uri="{FF2B5EF4-FFF2-40B4-BE49-F238E27FC236}">
                  <a16:creationId xmlns:a16="http://schemas.microsoft.com/office/drawing/2014/main" id="{018FCE4E-1D8E-DC44-B0CE-652C01BF5C76}"/>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8" name="正方形/長方形 77">
              <a:extLst>
                <a:ext uri="{FF2B5EF4-FFF2-40B4-BE49-F238E27FC236}">
                  <a16:creationId xmlns:a16="http://schemas.microsoft.com/office/drawing/2014/main" id="{9B6080B3-4306-2741-9891-EFDA7DEC76D3}"/>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79" name="正方形/長方形 78">
              <a:extLst>
                <a:ext uri="{FF2B5EF4-FFF2-40B4-BE49-F238E27FC236}">
                  <a16:creationId xmlns:a16="http://schemas.microsoft.com/office/drawing/2014/main" id="{59C9A6C5-B707-D04A-9703-C5A2B8AB7026}"/>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0" name="正方形/長方形 79">
              <a:extLst>
                <a:ext uri="{FF2B5EF4-FFF2-40B4-BE49-F238E27FC236}">
                  <a16:creationId xmlns:a16="http://schemas.microsoft.com/office/drawing/2014/main" id="{C696336B-6E33-6046-8863-66FEA0494B71}"/>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1" name="正方形/長方形 80">
              <a:extLst>
                <a:ext uri="{FF2B5EF4-FFF2-40B4-BE49-F238E27FC236}">
                  <a16:creationId xmlns:a16="http://schemas.microsoft.com/office/drawing/2014/main" id="{1CF9FAAD-6B6C-C54D-99D6-D8444022072C}"/>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2" name="正方形/長方形 81">
              <a:extLst>
                <a:ext uri="{FF2B5EF4-FFF2-40B4-BE49-F238E27FC236}">
                  <a16:creationId xmlns:a16="http://schemas.microsoft.com/office/drawing/2014/main" id="{52CF2230-2A3D-6B44-AC75-5C33B4256D66}"/>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3" name="正方形/長方形 82">
              <a:extLst>
                <a:ext uri="{FF2B5EF4-FFF2-40B4-BE49-F238E27FC236}">
                  <a16:creationId xmlns:a16="http://schemas.microsoft.com/office/drawing/2014/main" id="{C473D505-194D-464E-850F-824AC5F4753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4" name="正方形/長方形 83">
              <a:extLst>
                <a:ext uri="{FF2B5EF4-FFF2-40B4-BE49-F238E27FC236}">
                  <a16:creationId xmlns:a16="http://schemas.microsoft.com/office/drawing/2014/main" id="{2CFF8CF8-894B-004E-918B-4FDCA7EFA9E9}"/>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5" name="正方形/長方形 84">
              <a:extLst>
                <a:ext uri="{FF2B5EF4-FFF2-40B4-BE49-F238E27FC236}">
                  <a16:creationId xmlns:a16="http://schemas.microsoft.com/office/drawing/2014/main" id="{9382870C-BD63-954E-B03A-E6514CFADA50}"/>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6" name="正方形/長方形 85">
              <a:extLst>
                <a:ext uri="{FF2B5EF4-FFF2-40B4-BE49-F238E27FC236}">
                  <a16:creationId xmlns:a16="http://schemas.microsoft.com/office/drawing/2014/main" id="{78AA3D31-C52B-0747-A505-28F6D6CB9033}"/>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87" name="正方形/長方形 86">
              <a:extLst>
                <a:ext uri="{FF2B5EF4-FFF2-40B4-BE49-F238E27FC236}">
                  <a16:creationId xmlns:a16="http://schemas.microsoft.com/office/drawing/2014/main" id="{2FF381DE-2D90-604F-80FA-EB0C1723AE2E}"/>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88" name="Slide Number Placeholder 5">
            <a:extLst>
              <a:ext uri="{FF2B5EF4-FFF2-40B4-BE49-F238E27FC236}">
                <a16:creationId xmlns:a16="http://schemas.microsoft.com/office/drawing/2014/main" id="{CEEAA6DF-74B1-3241-B85D-4130B8D2FEAA}"/>
              </a:ext>
            </a:extLst>
          </p:cNvPr>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36" name="Title 1">
            <a:extLst>
              <a:ext uri="{FF2B5EF4-FFF2-40B4-BE49-F238E27FC236}">
                <a16:creationId xmlns:a16="http://schemas.microsoft.com/office/drawing/2014/main" id="{5DE11161-3C53-9646-810B-DB6148F56D32}"/>
              </a:ext>
            </a:extLst>
          </p:cNvPr>
          <p:cNvSpPr>
            <a:spLocks noGrp="1"/>
          </p:cNvSpPr>
          <p:nvPr>
            <p:ph type="title"/>
          </p:nvPr>
        </p:nvSpPr>
        <p:spPr>
          <a:xfrm>
            <a:off x="924232" y="2695631"/>
            <a:ext cx="7295536" cy="2767778"/>
          </a:xfrm>
          <a:effectLst/>
        </p:spPr>
        <p:txBody>
          <a:bodyPr anchor="t">
            <a:noAutofit/>
          </a:bodyPr>
          <a:lstStyle>
            <a:lvl1pPr algn="ctr">
              <a:lnSpc>
                <a:spcPct val="110000"/>
              </a:lnSpc>
              <a:defRPr sz="6600" b="1" i="0">
                <a:solidFill>
                  <a:schemeClr val="tx2"/>
                </a:solidFill>
              </a:defRPr>
            </a:lvl1pPr>
          </a:lstStyle>
          <a:p>
            <a:r>
              <a:rPr lang="ja-JP" altLang="en-US"/>
              <a:t>マスター タイトルの書式設定</a:t>
            </a:r>
            <a:endParaRPr lang="en-US" dirty="0"/>
          </a:p>
        </p:txBody>
      </p:sp>
      <p:pic>
        <p:nvPicPr>
          <p:cNvPr id="37" name="Picture 2">
            <a:extLst>
              <a:ext uri="{FF2B5EF4-FFF2-40B4-BE49-F238E27FC236}">
                <a16:creationId xmlns:a16="http://schemas.microsoft.com/office/drawing/2014/main" id="{B9799E90-B9DE-4844-BF77-7D83596B1445}"/>
              </a:ext>
            </a:extLst>
          </p:cNvPr>
          <p:cNvPicPr>
            <a:picLocks noChangeAspect="1" noChangeArrowheads="1"/>
          </p:cNvPicPr>
          <p:nvPr userDrawn="1"/>
        </p:nvPicPr>
        <p:blipFill>
          <a:blip r:embed="rId2"/>
          <a:srcRect/>
          <a:stretch/>
        </p:blipFill>
        <p:spPr bwMode="auto">
          <a:xfrm>
            <a:off x="3672000" y="718210"/>
            <a:ext cx="1800000" cy="18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2239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260648"/>
            <a:ext cx="7886700" cy="1325563"/>
          </a:xfrm>
        </p:spPr>
        <p:txBody>
          <a:bodyPr>
            <a:normAutofit/>
          </a:bodyPr>
          <a:lstStyle>
            <a:lvl1pPr algn="ctr">
              <a:defRPr sz="3400"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pPr>
              <a:defRPr/>
            </a:pPr>
            <a:fld id="{72B57CB0-56E5-4ACF-8420-A2BA192548BE}" type="slidenum">
              <a:rPr lang="en-US" altLang="ja-JP" smtClean="0"/>
              <a:pPr>
                <a:defRPr/>
              </a:pPr>
              <a:t>‹#›</a:t>
            </a:fld>
            <a:endParaRPr lang="en-US" altLang="ja-JP"/>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
        <p:nvSpPr>
          <p:cNvPr id="34" name="コンテンツ プレースホルダー 2">
            <a:extLst>
              <a:ext uri="{FF2B5EF4-FFF2-40B4-BE49-F238E27FC236}">
                <a16:creationId xmlns:a16="http://schemas.microsoft.com/office/drawing/2014/main" id="{1E7CDEFF-9655-0042-905C-9C60B828595E}"/>
              </a:ext>
            </a:extLst>
          </p:cNvPr>
          <p:cNvSpPr>
            <a:spLocks noGrp="1"/>
          </p:cNvSpPr>
          <p:nvPr>
            <p:ph idx="1"/>
          </p:nvPr>
        </p:nvSpPr>
        <p:spPr>
          <a:xfrm>
            <a:off x="628650" y="1628977"/>
            <a:ext cx="7886700" cy="4351338"/>
          </a:xfrm>
        </p:spPr>
        <p:txBody>
          <a:bodyPr>
            <a:normAutofit/>
          </a:bodyPr>
          <a:lstStyle>
            <a:lvl1pPr>
              <a:lnSpc>
                <a:spcPct val="120000"/>
              </a:lnSpc>
              <a:defRPr sz="2400"/>
            </a:lvl1pPr>
            <a:lvl2pPr>
              <a:lnSpc>
                <a:spcPct val="120000"/>
              </a:lnSpc>
              <a:defRPr sz="2400"/>
            </a:lvl2pPr>
            <a:lvl3pPr>
              <a:lnSpc>
                <a:spcPct val="120000"/>
              </a:lnSpc>
              <a:defRPr sz="2400"/>
            </a:lvl3pPr>
            <a:lvl4pPr>
              <a:lnSpc>
                <a:spcPct val="120000"/>
              </a:lnSpc>
              <a:defRPr sz="2400"/>
            </a:lvl4pPr>
            <a:lvl5pPr>
              <a:lnSpc>
                <a:spcPct val="120000"/>
              </a:lnSpc>
              <a:defRPr sz="240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261109747"/>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62000" y="260648"/>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
        <p:nvSpPr>
          <p:cNvPr id="6" name="Slide Number Placeholder 5"/>
          <p:cNvSpPr>
            <a:spLocks noGrp="1"/>
          </p:cNvSpPr>
          <p:nvPr>
            <p:ph type="sldNum" sz="quarter" idx="12"/>
          </p:nvPr>
        </p:nvSpPr>
        <p:spPr>
          <a:xfrm>
            <a:off x="6622916" y="6313541"/>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38" name="グループ化 37">
            <a:extLst>
              <a:ext uri="{FF2B5EF4-FFF2-40B4-BE49-F238E27FC236}">
                <a16:creationId xmlns:a16="http://schemas.microsoft.com/office/drawing/2014/main" id="{C4061219-7DB6-0740-AF3F-12F4F5F75A24}"/>
              </a:ext>
            </a:extLst>
          </p:cNvPr>
          <p:cNvGrpSpPr/>
          <p:nvPr/>
        </p:nvGrpSpPr>
        <p:grpSpPr>
          <a:xfrm>
            <a:off x="-200" y="-6153"/>
            <a:ext cx="288000" cy="6864153"/>
            <a:chOff x="-200" y="-6153"/>
            <a:chExt cx="288000" cy="6864153"/>
          </a:xfrm>
        </p:grpSpPr>
        <p:sp>
          <p:nvSpPr>
            <p:cNvPr id="39" name="正方形/長方形 38">
              <a:extLst>
                <a:ext uri="{FF2B5EF4-FFF2-40B4-BE49-F238E27FC236}">
                  <a16:creationId xmlns:a16="http://schemas.microsoft.com/office/drawing/2014/main" id="{BF89133D-C412-C94A-BD6A-DF19F3BF0596}"/>
                </a:ext>
              </a:extLst>
            </p:cNvPr>
            <p:cNvSpPr/>
            <p:nvPr userDrawn="1"/>
          </p:nvSpPr>
          <p:spPr>
            <a:xfrm>
              <a:off x="-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0" name="正方形/長方形 39">
              <a:extLst>
                <a:ext uri="{FF2B5EF4-FFF2-40B4-BE49-F238E27FC236}">
                  <a16:creationId xmlns:a16="http://schemas.microsoft.com/office/drawing/2014/main" id="{9F423D70-FE5B-514F-933F-03F698EE3A21}"/>
                </a:ext>
              </a:extLst>
            </p:cNvPr>
            <p:cNvSpPr/>
            <p:nvPr userDrawn="1"/>
          </p:nvSpPr>
          <p:spPr>
            <a:xfrm>
              <a:off x="-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1" name="正方形/長方形 40">
              <a:extLst>
                <a:ext uri="{FF2B5EF4-FFF2-40B4-BE49-F238E27FC236}">
                  <a16:creationId xmlns:a16="http://schemas.microsoft.com/office/drawing/2014/main" id="{236F6FBA-94E2-674C-B6E0-52F4AF6C0FA4}"/>
                </a:ext>
              </a:extLst>
            </p:cNvPr>
            <p:cNvSpPr/>
            <p:nvPr userDrawn="1"/>
          </p:nvSpPr>
          <p:spPr>
            <a:xfrm>
              <a:off x="-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2" name="正方形/長方形 41">
              <a:extLst>
                <a:ext uri="{FF2B5EF4-FFF2-40B4-BE49-F238E27FC236}">
                  <a16:creationId xmlns:a16="http://schemas.microsoft.com/office/drawing/2014/main" id="{9276586B-8157-3A46-9878-316E76C2A6E5}"/>
                </a:ext>
              </a:extLst>
            </p:cNvPr>
            <p:cNvSpPr/>
            <p:nvPr userDrawn="1"/>
          </p:nvSpPr>
          <p:spPr>
            <a:xfrm>
              <a:off x="-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3" name="正方形/長方形 42">
              <a:extLst>
                <a:ext uri="{FF2B5EF4-FFF2-40B4-BE49-F238E27FC236}">
                  <a16:creationId xmlns:a16="http://schemas.microsoft.com/office/drawing/2014/main" id="{23104A98-4B73-724D-95B2-337D859A4326}"/>
                </a:ext>
              </a:extLst>
            </p:cNvPr>
            <p:cNvSpPr/>
            <p:nvPr userDrawn="1"/>
          </p:nvSpPr>
          <p:spPr>
            <a:xfrm>
              <a:off x="-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4" name="正方形/長方形 43">
              <a:extLst>
                <a:ext uri="{FF2B5EF4-FFF2-40B4-BE49-F238E27FC236}">
                  <a16:creationId xmlns:a16="http://schemas.microsoft.com/office/drawing/2014/main" id="{F70F5E15-C569-1543-B59F-6A7A400A3419}"/>
                </a:ext>
              </a:extLst>
            </p:cNvPr>
            <p:cNvSpPr/>
            <p:nvPr userDrawn="1"/>
          </p:nvSpPr>
          <p:spPr>
            <a:xfrm>
              <a:off x="-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5" name="正方形/長方形 44">
              <a:extLst>
                <a:ext uri="{FF2B5EF4-FFF2-40B4-BE49-F238E27FC236}">
                  <a16:creationId xmlns:a16="http://schemas.microsoft.com/office/drawing/2014/main" id="{447C08BD-7EB7-274F-B075-6AF12AA1B691}"/>
                </a:ext>
              </a:extLst>
            </p:cNvPr>
            <p:cNvSpPr/>
            <p:nvPr userDrawn="1"/>
          </p:nvSpPr>
          <p:spPr>
            <a:xfrm>
              <a:off x="-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6" name="正方形/長方形 45">
              <a:extLst>
                <a:ext uri="{FF2B5EF4-FFF2-40B4-BE49-F238E27FC236}">
                  <a16:creationId xmlns:a16="http://schemas.microsoft.com/office/drawing/2014/main" id="{291F4937-D8FA-E948-8AFE-35FCA83B5707}"/>
                </a:ext>
              </a:extLst>
            </p:cNvPr>
            <p:cNvSpPr/>
            <p:nvPr userDrawn="1"/>
          </p:nvSpPr>
          <p:spPr>
            <a:xfrm>
              <a:off x="-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7" name="正方形/長方形 46">
              <a:extLst>
                <a:ext uri="{FF2B5EF4-FFF2-40B4-BE49-F238E27FC236}">
                  <a16:creationId xmlns:a16="http://schemas.microsoft.com/office/drawing/2014/main" id="{180BB46B-51C4-B741-8D5A-E6FAEF820525}"/>
                </a:ext>
              </a:extLst>
            </p:cNvPr>
            <p:cNvSpPr/>
            <p:nvPr userDrawn="1"/>
          </p:nvSpPr>
          <p:spPr>
            <a:xfrm>
              <a:off x="-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8" name="正方形/長方形 47">
              <a:extLst>
                <a:ext uri="{FF2B5EF4-FFF2-40B4-BE49-F238E27FC236}">
                  <a16:creationId xmlns:a16="http://schemas.microsoft.com/office/drawing/2014/main" id="{161D32EA-5FC7-C442-97EB-C52BA4324AC4}"/>
                </a:ext>
              </a:extLst>
            </p:cNvPr>
            <p:cNvSpPr/>
            <p:nvPr userDrawn="1"/>
          </p:nvSpPr>
          <p:spPr>
            <a:xfrm>
              <a:off x="-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49" name="正方形/長方形 48">
              <a:extLst>
                <a:ext uri="{FF2B5EF4-FFF2-40B4-BE49-F238E27FC236}">
                  <a16:creationId xmlns:a16="http://schemas.microsoft.com/office/drawing/2014/main" id="{AEA5C31D-B88F-E342-ADD8-E879FA05F3BB}"/>
                </a:ext>
              </a:extLst>
            </p:cNvPr>
            <p:cNvSpPr/>
            <p:nvPr userDrawn="1"/>
          </p:nvSpPr>
          <p:spPr>
            <a:xfrm>
              <a:off x="-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0" name="正方形/長方形 49">
              <a:extLst>
                <a:ext uri="{FF2B5EF4-FFF2-40B4-BE49-F238E27FC236}">
                  <a16:creationId xmlns:a16="http://schemas.microsoft.com/office/drawing/2014/main" id="{E4E76CEC-0C4B-9347-847D-F2D8ECBB156F}"/>
                </a:ext>
              </a:extLst>
            </p:cNvPr>
            <p:cNvSpPr/>
            <p:nvPr userDrawn="1"/>
          </p:nvSpPr>
          <p:spPr>
            <a:xfrm>
              <a:off x="-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1" name="正方形/長方形 50">
              <a:extLst>
                <a:ext uri="{FF2B5EF4-FFF2-40B4-BE49-F238E27FC236}">
                  <a16:creationId xmlns:a16="http://schemas.microsoft.com/office/drawing/2014/main" id="{D241BA39-48AF-214F-A4EB-FF924C0E3D14}"/>
                </a:ext>
              </a:extLst>
            </p:cNvPr>
            <p:cNvSpPr/>
            <p:nvPr userDrawn="1"/>
          </p:nvSpPr>
          <p:spPr>
            <a:xfrm>
              <a:off x="-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2" name="正方形/長方形 51">
              <a:extLst>
                <a:ext uri="{FF2B5EF4-FFF2-40B4-BE49-F238E27FC236}">
                  <a16:creationId xmlns:a16="http://schemas.microsoft.com/office/drawing/2014/main" id="{6CE3C4C9-F9A5-AD42-8E83-250ED00C4BEB}"/>
                </a:ext>
              </a:extLst>
            </p:cNvPr>
            <p:cNvSpPr/>
            <p:nvPr userDrawn="1"/>
          </p:nvSpPr>
          <p:spPr>
            <a:xfrm>
              <a:off x="-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grpSp>
        <p:nvGrpSpPr>
          <p:cNvPr id="53" name="グループ化 52">
            <a:extLst>
              <a:ext uri="{FF2B5EF4-FFF2-40B4-BE49-F238E27FC236}">
                <a16:creationId xmlns:a16="http://schemas.microsoft.com/office/drawing/2014/main" id="{2D748358-46B5-DE42-AA71-A85647C4266F}"/>
              </a:ext>
            </a:extLst>
          </p:cNvPr>
          <p:cNvGrpSpPr/>
          <p:nvPr/>
        </p:nvGrpSpPr>
        <p:grpSpPr>
          <a:xfrm>
            <a:off x="8856200" y="-6153"/>
            <a:ext cx="288000" cy="6864153"/>
            <a:chOff x="8856200" y="-6153"/>
            <a:chExt cx="288000" cy="6864153"/>
          </a:xfrm>
        </p:grpSpPr>
        <p:sp>
          <p:nvSpPr>
            <p:cNvPr id="54" name="正方形/長方形 53">
              <a:extLst>
                <a:ext uri="{FF2B5EF4-FFF2-40B4-BE49-F238E27FC236}">
                  <a16:creationId xmlns:a16="http://schemas.microsoft.com/office/drawing/2014/main" id="{EEF16B95-28C7-8143-86FD-2849BB0663CB}"/>
                </a:ext>
              </a:extLst>
            </p:cNvPr>
            <p:cNvSpPr/>
            <p:nvPr userDrawn="1"/>
          </p:nvSpPr>
          <p:spPr>
            <a:xfrm>
              <a:off x="8856200" y="50247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5" name="正方形/長方形 54">
              <a:extLst>
                <a:ext uri="{FF2B5EF4-FFF2-40B4-BE49-F238E27FC236}">
                  <a16:creationId xmlns:a16="http://schemas.microsoft.com/office/drawing/2014/main" id="{DB27609C-9CCF-644B-B6C0-D4341E02516A}"/>
                </a:ext>
              </a:extLst>
            </p:cNvPr>
            <p:cNvSpPr/>
            <p:nvPr userDrawn="1"/>
          </p:nvSpPr>
          <p:spPr>
            <a:xfrm>
              <a:off x="8856200" y="1519728"/>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6" name="正方形/長方形 55">
              <a:extLst>
                <a:ext uri="{FF2B5EF4-FFF2-40B4-BE49-F238E27FC236}">
                  <a16:creationId xmlns:a16="http://schemas.microsoft.com/office/drawing/2014/main" id="{EE6DF319-478E-6B40-8013-30E633875E2C}"/>
                </a:ext>
              </a:extLst>
            </p:cNvPr>
            <p:cNvSpPr/>
            <p:nvPr userDrawn="1"/>
          </p:nvSpPr>
          <p:spPr>
            <a:xfrm>
              <a:off x="8856200" y="101110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7" name="正方形/長方形 56">
              <a:extLst>
                <a:ext uri="{FF2B5EF4-FFF2-40B4-BE49-F238E27FC236}">
                  <a16:creationId xmlns:a16="http://schemas.microsoft.com/office/drawing/2014/main" id="{E6D76D53-ECC7-DC47-9FA2-632A63314DC5}"/>
                </a:ext>
              </a:extLst>
            </p:cNvPr>
            <p:cNvSpPr/>
            <p:nvPr userDrawn="1"/>
          </p:nvSpPr>
          <p:spPr>
            <a:xfrm>
              <a:off x="8856200" y="2028355"/>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8" name="正方形/長方形 57">
              <a:extLst>
                <a:ext uri="{FF2B5EF4-FFF2-40B4-BE49-F238E27FC236}">
                  <a16:creationId xmlns:a16="http://schemas.microsoft.com/office/drawing/2014/main" id="{396EF355-0BB4-7D4B-AD0D-C3988C581E96}"/>
                </a:ext>
              </a:extLst>
            </p:cNvPr>
            <p:cNvSpPr/>
            <p:nvPr userDrawn="1"/>
          </p:nvSpPr>
          <p:spPr>
            <a:xfrm>
              <a:off x="8856200" y="3045609"/>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59" name="正方形/長方形 58">
              <a:extLst>
                <a:ext uri="{FF2B5EF4-FFF2-40B4-BE49-F238E27FC236}">
                  <a16:creationId xmlns:a16="http://schemas.microsoft.com/office/drawing/2014/main" id="{1FC9EB5A-D477-8741-A9C8-47A459091768}"/>
                </a:ext>
              </a:extLst>
            </p:cNvPr>
            <p:cNvSpPr/>
            <p:nvPr userDrawn="1"/>
          </p:nvSpPr>
          <p:spPr>
            <a:xfrm>
              <a:off x="8856200" y="2536982"/>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0" name="正方形/長方形 59">
              <a:extLst>
                <a:ext uri="{FF2B5EF4-FFF2-40B4-BE49-F238E27FC236}">
                  <a16:creationId xmlns:a16="http://schemas.microsoft.com/office/drawing/2014/main" id="{63741E29-023A-C240-B019-8B6A04C8A6E3}"/>
                </a:ext>
              </a:extLst>
            </p:cNvPr>
            <p:cNvSpPr/>
            <p:nvPr userDrawn="1"/>
          </p:nvSpPr>
          <p:spPr>
            <a:xfrm>
              <a:off x="8856200" y="3554236"/>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1" name="正方形/長方形 60">
              <a:extLst>
                <a:ext uri="{FF2B5EF4-FFF2-40B4-BE49-F238E27FC236}">
                  <a16:creationId xmlns:a16="http://schemas.microsoft.com/office/drawing/2014/main" id="{273A2B15-3A22-5B42-A35B-9BDDAE5B70DA}"/>
                </a:ext>
              </a:extLst>
            </p:cNvPr>
            <p:cNvSpPr/>
            <p:nvPr userDrawn="1"/>
          </p:nvSpPr>
          <p:spPr>
            <a:xfrm>
              <a:off x="8856200" y="457149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2" name="正方形/長方形 61">
              <a:extLst>
                <a:ext uri="{FF2B5EF4-FFF2-40B4-BE49-F238E27FC236}">
                  <a16:creationId xmlns:a16="http://schemas.microsoft.com/office/drawing/2014/main" id="{45FAA0B0-C42C-DE46-9E8A-14E8AB5E6EC0}"/>
                </a:ext>
              </a:extLst>
            </p:cNvPr>
            <p:cNvSpPr/>
            <p:nvPr userDrawn="1"/>
          </p:nvSpPr>
          <p:spPr>
            <a:xfrm>
              <a:off x="8856200" y="406286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3" name="正方形/長方形 62">
              <a:extLst>
                <a:ext uri="{FF2B5EF4-FFF2-40B4-BE49-F238E27FC236}">
                  <a16:creationId xmlns:a16="http://schemas.microsoft.com/office/drawing/2014/main" id="{8F86B887-6A86-694D-92D9-B35897449251}"/>
                </a:ext>
              </a:extLst>
            </p:cNvPr>
            <p:cNvSpPr/>
            <p:nvPr userDrawn="1"/>
          </p:nvSpPr>
          <p:spPr>
            <a:xfrm>
              <a:off x="8856200" y="5080117"/>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4" name="正方形/長方形 63">
              <a:extLst>
                <a:ext uri="{FF2B5EF4-FFF2-40B4-BE49-F238E27FC236}">
                  <a16:creationId xmlns:a16="http://schemas.microsoft.com/office/drawing/2014/main" id="{271675B4-4665-724B-95F8-F6ADDBB133CD}"/>
                </a:ext>
              </a:extLst>
            </p:cNvPr>
            <p:cNvSpPr/>
            <p:nvPr userDrawn="1"/>
          </p:nvSpPr>
          <p:spPr>
            <a:xfrm>
              <a:off x="8856200" y="6097371"/>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5" name="正方形/長方形 64">
              <a:extLst>
                <a:ext uri="{FF2B5EF4-FFF2-40B4-BE49-F238E27FC236}">
                  <a16:creationId xmlns:a16="http://schemas.microsoft.com/office/drawing/2014/main" id="{9A62A299-AB77-7643-93AE-CA99DEA8944F}"/>
                </a:ext>
              </a:extLst>
            </p:cNvPr>
            <p:cNvSpPr/>
            <p:nvPr userDrawn="1"/>
          </p:nvSpPr>
          <p:spPr>
            <a:xfrm>
              <a:off x="8856200" y="5588744"/>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6" name="正方形/長方形 65">
              <a:extLst>
                <a:ext uri="{FF2B5EF4-FFF2-40B4-BE49-F238E27FC236}">
                  <a16:creationId xmlns:a16="http://schemas.microsoft.com/office/drawing/2014/main" id="{CCFCBA4B-C432-1141-8454-6019C58A4A6B}"/>
                </a:ext>
              </a:extLst>
            </p:cNvPr>
            <p:cNvSpPr/>
            <p:nvPr userDrawn="1"/>
          </p:nvSpPr>
          <p:spPr>
            <a:xfrm>
              <a:off x="8856200" y="6606000"/>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67" name="正方形/長方形 66">
              <a:extLst>
                <a:ext uri="{FF2B5EF4-FFF2-40B4-BE49-F238E27FC236}">
                  <a16:creationId xmlns:a16="http://schemas.microsoft.com/office/drawing/2014/main" id="{3B2E2DDA-FA26-8E4A-9D8A-1513FFF7E091}"/>
                </a:ext>
              </a:extLst>
            </p:cNvPr>
            <p:cNvSpPr/>
            <p:nvPr userDrawn="1"/>
          </p:nvSpPr>
          <p:spPr>
            <a:xfrm>
              <a:off x="8856200" y="-6153"/>
              <a:ext cx="288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grpSp>
    </p:spTree>
    <p:extLst>
      <p:ext uri="{BB962C8B-B14F-4D97-AF65-F5344CB8AC3E}">
        <p14:creationId xmlns:p14="http://schemas.microsoft.com/office/powerpoint/2010/main" val="1117277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Tree>
    <p:extLst>
      <p:ext uri="{BB962C8B-B14F-4D97-AF65-F5344CB8AC3E}">
        <p14:creationId xmlns:p14="http://schemas.microsoft.com/office/powerpoint/2010/main" val="4212432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7_タイトルとコンテンツ">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C17E0C9C-5CBF-5043-AC27-3418D66ED41D}"/>
              </a:ext>
            </a:extLst>
          </p:cNvPr>
          <p:cNvSpPr/>
          <p:nvPr userDrawn="1"/>
        </p:nvSpPr>
        <p:spPr>
          <a:xfrm>
            <a:off x="0" y="1016414"/>
            <a:ext cx="9144000" cy="5841585"/>
          </a:xfrm>
          <a:prstGeom prst="rect">
            <a:avLst/>
          </a:prstGeom>
          <a:pattFill prst="lgCheck">
            <a:fgClr>
              <a:schemeClr val="accent1">
                <a:lumMod val="20000"/>
                <a:lumOff val="80000"/>
              </a:schemeClr>
            </a:fgClr>
            <a:bgClr>
              <a:schemeClr val="bg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9" name="角丸四角形 8">
            <a:extLst>
              <a:ext uri="{FF2B5EF4-FFF2-40B4-BE49-F238E27FC236}">
                <a16:creationId xmlns:a16="http://schemas.microsoft.com/office/drawing/2014/main" id="{DBCD631B-1CE5-3F45-8899-D2F3F06B7F02}"/>
              </a:ext>
            </a:extLst>
          </p:cNvPr>
          <p:cNvSpPr/>
          <p:nvPr userDrawn="1"/>
        </p:nvSpPr>
        <p:spPr>
          <a:xfrm>
            <a:off x="768719" y="1412776"/>
            <a:ext cx="7606562" cy="5040560"/>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0" name="円/楕円 9">
            <a:extLst>
              <a:ext uri="{FF2B5EF4-FFF2-40B4-BE49-F238E27FC236}">
                <a16:creationId xmlns:a16="http://schemas.microsoft.com/office/drawing/2014/main" id="{1558F147-EFF5-B948-BEDA-09E59A230DDA}"/>
              </a:ext>
            </a:extLst>
          </p:cNvPr>
          <p:cNvSpPr/>
          <p:nvPr userDrawn="1"/>
        </p:nvSpPr>
        <p:spPr>
          <a:xfrm>
            <a:off x="4175955" y="3963246"/>
            <a:ext cx="792088" cy="7920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45300121-557F-9F46-AA3C-7D78BA1F2F77}"/>
              </a:ext>
            </a:extLst>
          </p:cNvPr>
          <p:cNvCxnSpPr>
            <a:cxnSpLocks/>
          </p:cNvCxnSpPr>
          <p:nvPr userDrawn="1"/>
        </p:nvCxnSpPr>
        <p:spPr>
          <a:xfrm>
            <a:off x="768719" y="4365105"/>
            <a:ext cx="7606562"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5784EC29-2B05-B842-A857-C11807FF2B9F}"/>
              </a:ext>
            </a:extLst>
          </p:cNvPr>
          <p:cNvCxnSpPr>
            <a:cxnSpLocks/>
          </p:cNvCxnSpPr>
          <p:nvPr userDrawn="1"/>
        </p:nvCxnSpPr>
        <p:spPr>
          <a:xfrm flipV="1">
            <a:off x="4572000" y="1412776"/>
            <a:ext cx="0" cy="295233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0" name="山形 19">
            <a:extLst>
              <a:ext uri="{FF2B5EF4-FFF2-40B4-BE49-F238E27FC236}">
                <a16:creationId xmlns:a16="http://schemas.microsoft.com/office/drawing/2014/main" id="{FDB39EA9-99AC-2440-A57F-D15928455E4E}"/>
              </a:ext>
            </a:extLst>
          </p:cNvPr>
          <p:cNvSpPr/>
          <p:nvPr userDrawn="1"/>
        </p:nvSpPr>
        <p:spPr>
          <a:xfrm>
            <a:off x="3767212" y="1196752"/>
            <a:ext cx="1609576" cy="360000"/>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a:latin typeface="Meiryo" panose="020B0604030504040204" pitchFamily="34" charset="-128"/>
              </a:rPr>
              <a:t>トラブル事例</a:t>
            </a:r>
            <a:endParaRPr lang="en-US" altLang="ja-JP" sz="1600" dirty="0">
              <a:latin typeface="Meiryo" panose="020B0604030504040204" pitchFamily="34" charset="-128"/>
            </a:endParaRPr>
          </a:p>
        </p:txBody>
      </p:sp>
      <p:sp>
        <p:nvSpPr>
          <p:cNvPr id="21" name="テキスト ボックス 20">
            <a:extLst>
              <a:ext uri="{FF2B5EF4-FFF2-40B4-BE49-F238E27FC236}">
                <a16:creationId xmlns:a16="http://schemas.microsoft.com/office/drawing/2014/main" id="{FD0008F4-FA1B-9742-ACA0-CF79C90B4FA3}"/>
              </a:ext>
            </a:extLst>
          </p:cNvPr>
          <p:cNvSpPr txBox="1"/>
          <p:nvPr userDrawn="1"/>
        </p:nvSpPr>
        <p:spPr>
          <a:xfrm>
            <a:off x="4283869" y="4055432"/>
            <a:ext cx="288031"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1</a:t>
            </a:r>
            <a:endParaRPr kumimoji="1" lang="ja-JP" altLang="en-US" sz="1400" b="1" dirty="0">
              <a:solidFill>
                <a:schemeClr val="bg1"/>
              </a:solidFill>
            </a:endParaRPr>
          </a:p>
        </p:txBody>
      </p:sp>
      <p:sp>
        <p:nvSpPr>
          <p:cNvPr id="22" name="テキスト ボックス 21">
            <a:extLst>
              <a:ext uri="{FF2B5EF4-FFF2-40B4-BE49-F238E27FC236}">
                <a16:creationId xmlns:a16="http://schemas.microsoft.com/office/drawing/2014/main" id="{D8D1C6F8-AC76-F34F-A088-59B5DA95E394}"/>
              </a:ext>
            </a:extLst>
          </p:cNvPr>
          <p:cNvSpPr txBox="1"/>
          <p:nvPr userDrawn="1"/>
        </p:nvSpPr>
        <p:spPr>
          <a:xfrm>
            <a:off x="4547472" y="4047833"/>
            <a:ext cx="360040"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2</a:t>
            </a:r>
            <a:endParaRPr kumimoji="1" lang="ja-JP" altLang="en-US" sz="1400" b="1" dirty="0">
              <a:solidFill>
                <a:schemeClr val="bg1"/>
              </a:solidFill>
            </a:endParaRPr>
          </a:p>
        </p:txBody>
      </p:sp>
      <p:sp>
        <p:nvSpPr>
          <p:cNvPr id="23" name="テキスト ボックス 22">
            <a:extLst>
              <a:ext uri="{FF2B5EF4-FFF2-40B4-BE49-F238E27FC236}">
                <a16:creationId xmlns:a16="http://schemas.microsoft.com/office/drawing/2014/main" id="{8C3DAC12-D869-D040-900B-11CAFC2FD54E}"/>
              </a:ext>
            </a:extLst>
          </p:cNvPr>
          <p:cNvSpPr txBox="1"/>
          <p:nvPr userDrawn="1"/>
        </p:nvSpPr>
        <p:spPr>
          <a:xfrm>
            <a:off x="4427884" y="4412132"/>
            <a:ext cx="288031" cy="323935"/>
          </a:xfrm>
          <a:prstGeom prst="rect">
            <a:avLst/>
          </a:prstGeom>
          <a:noFill/>
        </p:spPr>
        <p:txBody>
          <a:bodyPr wrap="square" rtlCol="0">
            <a:spAutoFit/>
          </a:bodyPr>
          <a:lstStyle/>
          <a:p>
            <a:pPr algn="ctr">
              <a:lnSpc>
                <a:spcPct val="110000"/>
              </a:lnSpc>
            </a:pPr>
            <a:r>
              <a:rPr lang="en-US" altLang="ja-JP" sz="1400" b="1" dirty="0">
                <a:solidFill>
                  <a:schemeClr val="bg1"/>
                </a:solidFill>
                <a:latin typeface="Meiryo" panose="020B0604030504040204" pitchFamily="34" charset="-128"/>
              </a:rPr>
              <a:t>3</a:t>
            </a:r>
            <a:endParaRPr kumimoji="1" lang="ja-JP" altLang="en-US" sz="1400" b="1" dirty="0">
              <a:solidFill>
                <a:schemeClr val="bg1"/>
              </a:solidFill>
            </a:endParaRPr>
          </a:p>
        </p:txBody>
      </p:sp>
    </p:spTree>
    <p:extLst>
      <p:ext uri="{BB962C8B-B14F-4D97-AF65-F5344CB8AC3E}">
        <p14:creationId xmlns:p14="http://schemas.microsoft.com/office/powerpoint/2010/main" val="302974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8_タイトルとコンテンツ">
    <p:spTree>
      <p:nvGrpSpPr>
        <p:cNvPr id="1" name=""/>
        <p:cNvGrpSpPr/>
        <p:nvPr/>
      </p:nvGrpSpPr>
      <p:grpSpPr>
        <a:xfrm>
          <a:off x="0" y="0"/>
          <a:ext cx="0" cy="0"/>
          <a:chOff x="0" y="0"/>
          <a:chExt cx="0" cy="0"/>
        </a:xfrm>
      </p:grpSpPr>
      <p:sp>
        <p:nvSpPr>
          <p:cNvPr id="25" name="正方形/長方形 24">
            <a:extLst>
              <a:ext uri="{FF2B5EF4-FFF2-40B4-BE49-F238E27FC236}">
                <a16:creationId xmlns:a16="http://schemas.microsoft.com/office/drawing/2014/main" id="{C17E0C9C-5CBF-5043-AC27-3418D66ED41D}"/>
              </a:ext>
            </a:extLst>
          </p:cNvPr>
          <p:cNvSpPr/>
          <p:nvPr userDrawn="1"/>
        </p:nvSpPr>
        <p:spPr>
          <a:xfrm>
            <a:off x="0" y="1016414"/>
            <a:ext cx="9144000" cy="5841585"/>
          </a:xfrm>
          <a:prstGeom prst="rect">
            <a:avLst/>
          </a:prstGeom>
          <a:pattFill prst="lgCheck">
            <a:fgClr>
              <a:schemeClr val="accent1">
                <a:lumMod val="20000"/>
                <a:lumOff val="80000"/>
              </a:schemeClr>
            </a:fgClr>
            <a:bgClr>
              <a:schemeClr val="bg1"/>
            </a:bgClr>
          </a:patt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2" name="正方形/長方形 11"/>
          <p:cNvSpPr/>
          <p:nvPr/>
        </p:nvSpPr>
        <p:spPr>
          <a:xfrm>
            <a:off x="359800" y="-27585"/>
            <a:ext cx="8424200" cy="1044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13" name="Title 1"/>
          <p:cNvSpPr>
            <a:spLocks noGrp="1"/>
          </p:cNvSpPr>
          <p:nvPr>
            <p:ph type="title"/>
          </p:nvPr>
        </p:nvSpPr>
        <p:spPr>
          <a:xfrm>
            <a:off x="520700" y="50982"/>
            <a:ext cx="8102600" cy="965433"/>
          </a:xfrm>
          <a:noFill/>
        </p:spPr>
        <p:txBody>
          <a:bodyPr tIns="180000">
            <a:normAutofit/>
          </a:bodyPr>
          <a:lstStyle>
            <a:lvl1pPr>
              <a:defRPr sz="3600" b="1" i="0">
                <a:solidFill>
                  <a:schemeClr val="tx2"/>
                </a:solidFill>
              </a:defRPr>
            </a:lvl1pPr>
          </a:lstStyle>
          <a:p>
            <a:r>
              <a:rPr lang="ja-JP" altLang="en-US"/>
              <a:t>マスター タイトルの書式設定</a:t>
            </a:r>
            <a:endParaRPr lang="en-US" dirty="0"/>
          </a:p>
        </p:txBody>
      </p:sp>
      <p:sp>
        <p:nvSpPr>
          <p:cNvPr id="15"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1" name="正方形/長方形 10">
            <a:extLst>
              <a:ext uri="{FF2B5EF4-FFF2-40B4-BE49-F238E27FC236}">
                <a16:creationId xmlns:a16="http://schemas.microsoft.com/office/drawing/2014/main" id="{E98A11A8-6AE0-EF41-A18E-75E4A6CE61CF}"/>
              </a:ext>
            </a:extLst>
          </p:cNvPr>
          <p:cNvSpPr/>
          <p:nvPr/>
        </p:nvSpPr>
        <p:spPr>
          <a:xfrm>
            <a:off x="87840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4" name="正方形/長方形 13">
            <a:extLst>
              <a:ext uri="{FF2B5EF4-FFF2-40B4-BE49-F238E27FC236}">
                <a16:creationId xmlns:a16="http://schemas.microsoft.com/office/drawing/2014/main" id="{EA59254D-756E-EC42-82FB-2374D66B57FC}"/>
              </a:ext>
            </a:extLst>
          </p:cNvPr>
          <p:cNvSpPr/>
          <p:nvPr/>
        </p:nvSpPr>
        <p:spPr>
          <a:xfrm>
            <a:off x="87840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7" name="正方形/長方形 16">
            <a:extLst>
              <a:ext uri="{FF2B5EF4-FFF2-40B4-BE49-F238E27FC236}">
                <a16:creationId xmlns:a16="http://schemas.microsoft.com/office/drawing/2014/main" id="{AB20A3F2-7F72-0847-B7EE-B63B05CE1E5B}"/>
              </a:ext>
            </a:extLst>
          </p:cNvPr>
          <p:cNvSpPr/>
          <p:nvPr/>
        </p:nvSpPr>
        <p:spPr>
          <a:xfrm>
            <a:off x="-200" y="764415"/>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8" name="正方形/長方形 17">
            <a:extLst>
              <a:ext uri="{FF2B5EF4-FFF2-40B4-BE49-F238E27FC236}">
                <a16:creationId xmlns:a16="http://schemas.microsoft.com/office/drawing/2014/main" id="{688D2002-7E12-E54C-95DE-C13787F34385}"/>
              </a:ext>
            </a:extLst>
          </p:cNvPr>
          <p:cNvSpPr/>
          <p:nvPr/>
        </p:nvSpPr>
        <p:spPr>
          <a:xfrm>
            <a:off x="-200" y="260648"/>
            <a:ext cx="360000" cy="252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Tree>
    <p:extLst>
      <p:ext uri="{BB962C8B-B14F-4D97-AF65-F5344CB8AC3E}">
        <p14:creationId xmlns:p14="http://schemas.microsoft.com/office/powerpoint/2010/main" val="4253840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タイトルとコンテンツ">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3E1E5A76-D5D4-0247-889E-7AF54C57C00D}"/>
              </a:ext>
            </a:extLst>
          </p:cNvPr>
          <p:cNvSpPr/>
          <p:nvPr/>
        </p:nvSpPr>
        <p:spPr>
          <a:xfrm>
            <a:off x="0" y="0"/>
            <a:ext cx="9144000" cy="6858000"/>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solidFill>
                <a:schemeClr val="accent1"/>
              </a:solidFill>
              <a:latin typeface="Meiryo" panose="020B0604030504040204" pitchFamily="34" charset="-128"/>
              <a:ea typeface="メイリオ"/>
            </a:endParaRPr>
          </a:p>
        </p:txBody>
      </p:sp>
      <p:sp>
        <p:nvSpPr>
          <p:cNvPr id="11"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
        <p:nvSpPr>
          <p:cNvPr id="13" name="Title 1">
            <a:extLst>
              <a:ext uri="{FF2B5EF4-FFF2-40B4-BE49-F238E27FC236}">
                <a16:creationId xmlns:a16="http://schemas.microsoft.com/office/drawing/2014/main" id="{E6C34F1E-9512-1442-9A36-CA39FC554346}"/>
              </a:ext>
            </a:extLst>
          </p:cNvPr>
          <p:cNvSpPr>
            <a:spLocks noGrp="1"/>
          </p:cNvSpPr>
          <p:nvPr>
            <p:ph type="title"/>
          </p:nvPr>
        </p:nvSpPr>
        <p:spPr>
          <a:xfrm>
            <a:off x="162000" y="365126"/>
            <a:ext cx="8820000" cy="1325563"/>
          </a:xfrm>
        </p:spPr>
        <p:txBody>
          <a:bodyPr/>
          <a:lstStyle>
            <a:lvl1pPr algn="ctr">
              <a:defRPr b="1" i="0">
                <a:solidFill>
                  <a:schemeClr val="tx2"/>
                </a:solidFill>
              </a:defRPr>
            </a:lvl1pPr>
          </a:lstStyle>
          <a:p>
            <a:r>
              <a:rPr lang="ja-JP" altLang="en-US"/>
              <a:t>マスター タイトルの書式設定</a:t>
            </a:r>
            <a:endParaRPr lang="en-US" dirty="0"/>
          </a:p>
        </p:txBody>
      </p:sp>
    </p:spTree>
    <p:extLst>
      <p:ext uri="{BB962C8B-B14F-4D97-AF65-F5344CB8AC3E}">
        <p14:creationId xmlns:p14="http://schemas.microsoft.com/office/powerpoint/2010/main" val="329307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タイトルとコンテンツ">
    <p:spTree>
      <p:nvGrpSpPr>
        <p:cNvPr id="1" name=""/>
        <p:cNvGrpSpPr/>
        <p:nvPr/>
      </p:nvGrpSpPr>
      <p:grpSpPr>
        <a:xfrm>
          <a:off x="0" y="0"/>
          <a:ext cx="0" cy="0"/>
          <a:chOff x="0" y="0"/>
          <a:chExt cx="0" cy="0"/>
        </a:xfrm>
      </p:grpSpPr>
      <p:sp>
        <p:nvSpPr>
          <p:cNvPr id="7" name="正方形/長方形 6"/>
          <p:cNvSpPr/>
          <p:nvPr/>
        </p:nvSpPr>
        <p:spPr>
          <a:xfrm>
            <a:off x="0" y="0"/>
            <a:ext cx="914400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9" name="角丸四角形 8"/>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6" name="Slide Number Placeholder 5"/>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grpSp>
        <p:nvGrpSpPr>
          <p:cNvPr id="10" name="グループ化 9">
            <a:extLst>
              <a:ext uri="{FF2B5EF4-FFF2-40B4-BE49-F238E27FC236}">
                <a16:creationId xmlns:a16="http://schemas.microsoft.com/office/drawing/2014/main" id="{9FEA87ED-3016-4F4D-8526-A8691B9260EC}"/>
              </a:ext>
            </a:extLst>
          </p:cNvPr>
          <p:cNvGrpSpPr/>
          <p:nvPr/>
        </p:nvGrpSpPr>
        <p:grpSpPr>
          <a:xfrm>
            <a:off x="2547124" y="501606"/>
            <a:ext cx="3889734" cy="612000"/>
            <a:chOff x="2547124" y="406070"/>
            <a:chExt cx="3889734" cy="612000"/>
          </a:xfrm>
        </p:grpSpPr>
        <p:sp>
          <p:nvSpPr>
            <p:cNvPr id="11" name="角丸四角形 10">
              <a:extLst>
                <a:ext uri="{FF2B5EF4-FFF2-40B4-BE49-F238E27FC236}">
                  <a16:creationId xmlns:a16="http://schemas.microsoft.com/office/drawing/2014/main" id="{1D02AC89-4B49-8042-BD0E-084458EC8D1A}"/>
                </a:ext>
              </a:extLst>
            </p:cNvPr>
            <p:cNvSpPr>
              <a:spLocks noChangeAspect="1"/>
            </p:cNvSpPr>
            <p:nvPr/>
          </p:nvSpPr>
          <p:spPr>
            <a:xfrm>
              <a:off x="2547124"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ワ</a:t>
              </a:r>
            </a:p>
          </p:txBody>
        </p:sp>
        <p:sp>
          <p:nvSpPr>
            <p:cNvPr id="12" name="角丸四角形 11">
              <a:extLst>
                <a:ext uri="{FF2B5EF4-FFF2-40B4-BE49-F238E27FC236}">
                  <a16:creationId xmlns:a16="http://schemas.microsoft.com/office/drawing/2014/main" id="{91AA2A5D-2318-794B-92A1-45C7C103835D}"/>
                </a:ext>
              </a:extLst>
            </p:cNvPr>
            <p:cNvSpPr>
              <a:spLocks noChangeAspect="1"/>
            </p:cNvSpPr>
            <p:nvPr/>
          </p:nvSpPr>
          <p:spPr>
            <a:xfrm>
              <a:off x="3202671"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err="1">
                  <a:solidFill>
                    <a:schemeClr val="bg1"/>
                  </a:solidFill>
                  <a:latin typeface="Meiryo" panose="020B0604030504040204" pitchFamily="34" charset="-128"/>
                </a:rPr>
                <a:t>ー</a:t>
              </a:r>
              <a:endParaRPr kumimoji="1" lang="ja-JP" altLang="en-US" sz="3200" b="0" i="0" dirty="0">
                <a:solidFill>
                  <a:schemeClr val="bg1"/>
                </a:solidFill>
                <a:latin typeface="Meiryo" panose="020B0604030504040204" pitchFamily="34" charset="-128"/>
              </a:endParaRPr>
            </a:p>
          </p:txBody>
        </p:sp>
        <p:sp>
          <p:nvSpPr>
            <p:cNvPr id="13" name="角丸四角形 12">
              <a:extLst>
                <a:ext uri="{FF2B5EF4-FFF2-40B4-BE49-F238E27FC236}">
                  <a16:creationId xmlns:a16="http://schemas.microsoft.com/office/drawing/2014/main" id="{37385F72-E582-3946-96C4-1FCEE4707086}"/>
                </a:ext>
              </a:extLst>
            </p:cNvPr>
            <p:cNvSpPr>
              <a:spLocks noChangeAspect="1"/>
            </p:cNvSpPr>
            <p:nvPr/>
          </p:nvSpPr>
          <p:spPr>
            <a:xfrm>
              <a:off x="3858218" y="406070"/>
              <a:ext cx="612000" cy="612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ク</a:t>
              </a:r>
            </a:p>
          </p:txBody>
        </p:sp>
        <p:sp>
          <p:nvSpPr>
            <p:cNvPr id="14" name="角丸四角形 13">
              <a:extLst>
                <a:ext uri="{FF2B5EF4-FFF2-40B4-BE49-F238E27FC236}">
                  <a16:creationId xmlns:a16="http://schemas.microsoft.com/office/drawing/2014/main" id="{8749D584-31F2-0D40-B3A1-87FF70E275B1}"/>
                </a:ext>
              </a:extLst>
            </p:cNvPr>
            <p:cNvSpPr>
              <a:spLocks noChangeAspect="1"/>
            </p:cNvSpPr>
            <p:nvPr/>
          </p:nvSpPr>
          <p:spPr>
            <a:xfrm>
              <a:off x="4513765"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タ</a:t>
              </a:r>
            </a:p>
          </p:txBody>
        </p:sp>
        <p:sp>
          <p:nvSpPr>
            <p:cNvPr id="15" name="角丸四角形 14">
              <a:extLst>
                <a:ext uri="{FF2B5EF4-FFF2-40B4-BE49-F238E27FC236}">
                  <a16:creationId xmlns:a16="http://schemas.microsoft.com/office/drawing/2014/main" id="{7649D9A9-1C28-9944-812B-331C301B3AD6}"/>
                </a:ext>
              </a:extLst>
            </p:cNvPr>
            <p:cNvSpPr>
              <a:spLocks noChangeAspect="1"/>
            </p:cNvSpPr>
            <p:nvPr/>
          </p:nvSpPr>
          <p:spPr>
            <a:xfrm>
              <a:off x="5169312"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800" b="0" i="0" dirty="0">
                  <a:latin typeface="Meiryo" panose="020B0604030504040204" pitchFamily="34" charset="-128"/>
                </a:rPr>
                <a:t>イ</a:t>
              </a:r>
            </a:p>
          </p:txBody>
        </p:sp>
        <p:sp>
          <p:nvSpPr>
            <p:cNvPr id="16" name="角丸四角形 15">
              <a:extLst>
                <a:ext uri="{FF2B5EF4-FFF2-40B4-BE49-F238E27FC236}">
                  <a16:creationId xmlns:a16="http://schemas.microsoft.com/office/drawing/2014/main" id="{88D4661E-8407-6C46-9BE0-BB7F19906DDB}"/>
                </a:ext>
              </a:extLst>
            </p:cNvPr>
            <p:cNvSpPr>
              <a:spLocks noChangeAspect="1"/>
            </p:cNvSpPr>
            <p:nvPr/>
          </p:nvSpPr>
          <p:spPr>
            <a:xfrm>
              <a:off x="5824858" y="406070"/>
              <a:ext cx="612000" cy="61200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3200" b="0" i="0" dirty="0">
                  <a:solidFill>
                    <a:schemeClr val="bg1"/>
                  </a:solidFill>
                  <a:latin typeface="Meiryo" panose="020B0604030504040204" pitchFamily="34" charset="-128"/>
                </a:rPr>
                <a:t>ム</a:t>
              </a:r>
            </a:p>
          </p:txBody>
        </p:sp>
      </p:grpSp>
    </p:spTree>
    <p:extLst>
      <p:ext uri="{BB962C8B-B14F-4D97-AF65-F5344CB8AC3E}">
        <p14:creationId xmlns:p14="http://schemas.microsoft.com/office/powerpoint/2010/main" val="2984921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白紙">
    <p:spTree>
      <p:nvGrpSpPr>
        <p:cNvPr id="1" name=""/>
        <p:cNvGrpSpPr/>
        <p:nvPr/>
      </p:nvGrpSpPr>
      <p:grpSpPr>
        <a:xfrm>
          <a:off x="0" y="0"/>
          <a:ext cx="0" cy="0"/>
          <a:chOff x="0" y="0"/>
          <a:chExt cx="0" cy="0"/>
        </a:xfrm>
      </p:grpSpPr>
      <p:sp>
        <p:nvSpPr>
          <p:cNvPr id="42" name="正方形/長方形 41">
            <a:extLst>
              <a:ext uri="{FF2B5EF4-FFF2-40B4-BE49-F238E27FC236}">
                <a16:creationId xmlns:a16="http://schemas.microsoft.com/office/drawing/2014/main" id="{31A7D776-3F41-2B4A-92FD-8435CCBC0EC6}"/>
              </a:ext>
            </a:extLst>
          </p:cNvPr>
          <p:cNvSpPr/>
          <p:nvPr/>
        </p:nvSpPr>
        <p:spPr>
          <a:xfrm>
            <a:off x="0" y="0"/>
            <a:ext cx="9144000" cy="6858000"/>
          </a:xfrm>
          <a:prstGeom prst="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0" i="0" dirty="0">
              <a:latin typeface="Meiryo" panose="020B0604030504040204" pitchFamily="34" charset="-128"/>
              <a:ea typeface="メイリオ"/>
            </a:endParaRPr>
          </a:p>
        </p:txBody>
      </p:sp>
      <p:sp>
        <p:nvSpPr>
          <p:cNvPr id="43" name="角丸四角形 42">
            <a:extLst>
              <a:ext uri="{FF2B5EF4-FFF2-40B4-BE49-F238E27FC236}">
                <a16:creationId xmlns:a16="http://schemas.microsoft.com/office/drawing/2014/main" id="{B6132808-6E4D-B943-9CD3-F31D3F154EA5}"/>
              </a:ext>
            </a:extLst>
          </p:cNvPr>
          <p:cNvSpPr/>
          <p:nvPr/>
        </p:nvSpPr>
        <p:spPr>
          <a:xfrm>
            <a:off x="180000" y="189000"/>
            <a:ext cx="8784000" cy="6480000"/>
          </a:xfrm>
          <a:prstGeom prst="roundRect">
            <a:avLst>
              <a:gd name="adj" fmla="val 543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0" i="0">
              <a:latin typeface="Meiryo" panose="020B0604030504040204" pitchFamily="34" charset="-128"/>
            </a:endParaRPr>
          </a:p>
        </p:txBody>
      </p:sp>
      <p:sp>
        <p:nvSpPr>
          <p:cNvPr id="45" name="Slide Number Placeholder 5">
            <a:extLst>
              <a:ext uri="{FF2B5EF4-FFF2-40B4-BE49-F238E27FC236}">
                <a16:creationId xmlns:a16="http://schemas.microsoft.com/office/drawing/2014/main" id="{614D2026-BC30-8348-8256-CB9173A61881}"/>
              </a:ext>
            </a:extLst>
          </p:cNvPr>
          <p:cNvSpPr>
            <a:spLocks noGrp="1"/>
          </p:cNvSpPr>
          <p:nvPr>
            <p:ph type="sldNum" sz="quarter" idx="12"/>
          </p:nvPr>
        </p:nvSpPr>
        <p:spPr>
          <a:xfrm>
            <a:off x="6752922" y="6218703"/>
            <a:ext cx="2057400" cy="365125"/>
          </a:xfrm>
        </p:spPr>
        <p:txBody>
          <a:bodyPr/>
          <a:lstStyle>
            <a:lvl1pPr>
              <a:defRPr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055044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白紙">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4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408115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628977"/>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10234" y="6395679"/>
            <a:ext cx="2057400" cy="365125"/>
          </a:xfrm>
          <a:prstGeom prst="rect">
            <a:avLst/>
          </a:prstGeom>
        </p:spPr>
        <p:txBody>
          <a:bodyPr vert="horz" lIns="91440" tIns="45720" rIns="91440" bIns="45720" rtlCol="0" anchor="ctr"/>
          <a:lstStyle>
            <a:lvl1pPr algn="r">
              <a:defRPr sz="1200" b="0" i="0">
                <a:solidFill>
                  <a:schemeClr val="tx1"/>
                </a:solidFill>
                <a:latin typeface="Meiryo" panose="020B0604030504040204" pitchFamily="34" charset="-128"/>
              </a:defRPr>
            </a:lvl1pPr>
          </a:lstStyle>
          <a:p>
            <a:fld id="{C3C412A8-4165-48C5-B7A3-F5E84C593970}" type="slidenum">
              <a:rPr lang="ja-JP" altLang="en-US" smtClean="0"/>
              <a:pPr/>
              <a:t>‹#›</a:t>
            </a:fld>
            <a:endParaRPr lang="ja-JP" altLang="en-US"/>
          </a:p>
        </p:txBody>
      </p:sp>
    </p:spTree>
    <p:extLst>
      <p:ext uri="{BB962C8B-B14F-4D97-AF65-F5344CB8AC3E}">
        <p14:creationId xmlns:p14="http://schemas.microsoft.com/office/powerpoint/2010/main" val="1790983974"/>
      </p:ext>
    </p:extLst>
  </p:cSld>
  <p:clrMap bg1="lt1" tx1="dk1" bg2="lt2" tx2="dk2" accent1="accent1" accent2="accent2" accent3="accent3" accent4="accent4" accent5="accent5" accent6="accent6" hlink="hlink" folHlink="folHlink"/>
  <p:sldLayoutIdLst>
    <p:sldLayoutId id="2147483665" r:id="rId1"/>
    <p:sldLayoutId id="2147483668" r:id="rId2"/>
    <p:sldLayoutId id="2147483666" r:id="rId3"/>
    <p:sldLayoutId id="2147483675" r:id="rId4"/>
    <p:sldLayoutId id="2147483677" r:id="rId5"/>
    <p:sldLayoutId id="2147483667" r:id="rId6"/>
    <p:sldLayoutId id="2147483663" r:id="rId7"/>
    <p:sldLayoutId id="2147483662" r:id="rId8"/>
    <p:sldLayoutId id="2147483670" r:id="rId9"/>
    <p:sldLayoutId id="2147483678" r:id="rId10"/>
  </p:sldLayoutIdLst>
  <p:hf hdr="0" ftr="0" dt="0"/>
  <p:txStyles>
    <p:titleStyle>
      <a:lvl1pPr algn="ctr" defTabSz="914400" rtl="0" eaLnBrk="1" latinLnBrk="0" hangingPunct="1">
        <a:lnSpc>
          <a:spcPct val="90000"/>
        </a:lnSpc>
        <a:spcBef>
          <a:spcPct val="0"/>
        </a:spcBef>
        <a:buNone/>
        <a:defRPr kumimoji="1" sz="4000" b="1" i="0" kern="1200">
          <a:solidFill>
            <a:schemeClr val="tx2"/>
          </a:solidFill>
          <a:latin typeface="+mj-ea"/>
          <a:ea typeface="+mj-ea"/>
          <a:cs typeface="+mj-cs"/>
        </a:defRPr>
      </a:lvl1pPr>
    </p:titleStyle>
    <p:bodyStyle>
      <a:lvl1pPr marL="0" indent="0" algn="l" defTabSz="914400" rtl="0" eaLnBrk="1" latinLnBrk="0" hangingPunct="1">
        <a:lnSpc>
          <a:spcPct val="110000"/>
        </a:lnSpc>
        <a:spcBef>
          <a:spcPts val="1000"/>
        </a:spcBef>
        <a:spcAft>
          <a:spcPts val="0"/>
        </a:spcAft>
        <a:buFontTx/>
        <a:buNone/>
        <a:defRPr kumimoji="1" sz="2800" b="0" i="0" kern="1200">
          <a:solidFill>
            <a:schemeClr val="tx1"/>
          </a:solidFill>
          <a:latin typeface="+mn-ea"/>
          <a:ea typeface="+mn-ea"/>
          <a:cs typeface="+mn-cs"/>
        </a:defRPr>
      </a:lvl1pPr>
      <a:lvl2pPr marL="457200" indent="0" algn="l" defTabSz="914400" rtl="0" eaLnBrk="1" latinLnBrk="0" hangingPunct="1">
        <a:lnSpc>
          <a:spcPct val="11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10000"/>
        </a:lnSpc>
        <a:spcBef>
          <a:spcPts val="500"/>
        </a:spcBef>
        <a:spcAft>
          <a:spcPts val="0"/>
        </a:spcAft>
        <a:buFontTx/>
        <a:buNone/>
        <a:defRPr kumimoji="1" sz="2000" b="0" i="0" kern="1200">
          <a:solidFill>
            <a:schemeClr val="tx1"/>
          </a:solidFill>
          <a:latin typeface="+mn-ea"/>
          <a:ea typeface="+mn-ea"/>
          <a:cs typeface="+mn-cs"/>
        </a:defRPr>
      </a:lvl3pPr>
      <a:lvl4pPr marL="13716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4pPr>
      <a:lvl5pPr marL="1828800" indent="0" algn="l" defTabSz="914400" rtl="0" eaLnBrk="1" latinLnBrk="0" hangingPunct="1">
        <a:lnSpc>
          <a:spcPct val="110000"/>
        </a:lnSpc>
        <a:spcBef>
          <a:spcPts val="500"/>
        </a:spcBef>
        <a:spcAft>
          <a:spcPts val="0"/>
        </a:spcAft>
        <a:buFontTx/>
        <a:buNone/>
        <a:defRPr kumimoji="1" sz="18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4232" y="2695631"/>
            <a:ext cx="7295536" cy="2767778"/>
          </a:xfrm>
        </p:spPr>
        <p:txBody>
          <a:bodyPr/>
          <a:lstStyle/>
          <a:p>
            <a:r>
              <a:rPr lang="ja-JP" altLang="en-US" sz="6000" dirty="0"/>
              <a:t>消費者トラブルに</a:t>
            </a:r>
            <a:br>
              <a:rPr lang="en-US" altLang="ja-JP" sz="6000" dirty="0"/>
            </a:br>
            <a:r>
              <a:rPr lang="ja-JP" altLang="en-US" sz="6000"/>
              <a:t>あわない・</a:t>
            </a:r>
            <a:br>
              <a:rPr lang="en-US" altLang="ja-JP" sz="6000" dirty="0"/>
            </a:br>
            <a:r>
              <a:rPr lang="ja-JP" altLang="en-US" sz="6000"/>
              <a:t>負けない</a:t>
            </a:r>
            <a:r>
              <a:rPr lang="en-US" altLang="ja-JP" sz="6000" dirty="0"/>
              <a:t> </a:t>
            </a:r>
            <a:endParaRPr lang="ja-JP" altLang="en-US" sz="6000" dirty="0"/>
          </a:p>
        </p:txBody>
      </p:sp>
      <p:sp>
        <p:nvSpPr>
          <p:cNvPr id="6" name="Rectangle 1">
            <a:extLst>
              <a:ext uri="{FF2B5EF4-FFF2-40B4-BE49-F238E27FC236}">
                <a16:creationId xmlns:a16="http://schemas.microsoft.com/office/drawing/2014/main" id="{0C92687A-2E76-0C4B-B4D1-88CB8D556F56}"/>
              </a:ext>
            </a:extLst>
          </p:cNvPr>
          <p:cNvSpPr>
            <a:spLocks noChangeArrowheads="1"/>
          </p:cNvSpPr>
          <p:nvPr/>
        </p:nvSpPr>
        <p:spPr bwMode="auto">
          <a:xfrm>
            <a:off x="2486926" y="6381328"/>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a:t>
            </a:r>
            <a:r>
              <a:rPr kumimoji="0" lang="ja-JP" altLang="ja-JP" sz="1050" b="0" i="0" u="none" strike="noStrike" cap="none" normalizeH="0" baseline="0">
                <a:ln>
                  <a:noFill/>
                </a:ln>
                <a:solidFill>
                  <a:schemeClr val="tx2"/>
                </a:solidFill>
                <a:effectLst/>
                <a:latin typeface="Arial" panose="020B0604020202020204" pitchFamily="34" charset="0"/>
              </a:rPr>
              <a:t>)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a:ln>
                  <a:noFill/>
                </a:ln>
                <a:solidFill>
                  <a:schemeClr val="tx2"/>
                </a:solidFill>
                <a:effectLst/>
                <a:latin typeface="Arial" panose="020B0604020202020204" pitchFamily="34" charset="0"/>
              </a:rPr>
              <a:t> </a:t>
            </a:r>
            <a:r>
              <a:rPr kumimoji="0" lang="ja-JP" altLang="ja-JP" sz="1050" b="0" i="0" u="none" strike="noStrike" cap="none" normalizeH="0" baseline="0" dirty="0">
                <a:ln>
                  <a:noFill/>
                </a:ln>
                <a:solidFill>
                  <a:schemeClr val="tx2"/>
                </a:solidFill>
                <a:effectLst/>
                <a:latin typeface="Arial" panose="020B0604020202020204" pitchFamily="34" charset="0"/>
              </a:rPr>
              <a:t>The Bank of Yokohama, Ltd. All rights reserved.</a:t>
            </a:r>
          </a:p>
        </p:txBody>
      </p:sp>
    </p:spTree>
    <p:extLst>
      <p:ext uri="{BB962C8B-B14F-4D97-AF65-F5344CB8AC3E}">
        <p14:creationId xmlns:p14="http://schemas.microsoft.com/office/powerpoint/2010/main" val="2142208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ja-JP" dirty="0"/>
              <a:t>屋根</a:t>
            </a:r>
            <a:r>
              <a:rPr lang="ja-JP" altLang="en-US" dirty="0"/>
              <a:t>の無料点検を受けたら</a:t>
            </a:r>
            <a:r>
              <a:rPr lang="en-US" altLang="ja-JP" dirty="0"/>
              <a:t>…</a:t>
            </a:r>
            <a:r>
              <a:rPr lang="ja-JP" altLang="en-US" dirty="0"/>
              <a:t>（点検商法）</a:t>
            </a:r>
          </a:p>
        </p:txBody>
      </p:sp>
      <p:grpSp>
        <p:nvGrpSpPr>
          <p:cNvPr id="4" name="グループ化 3">
            <a:extLst>
              <a:ext uri="{FF2B5EF4-FFF2-40B4-BE49-F238E27FC236}">
                <a16:creationId xmlns:a16="http://schemas.microsoft.com/office/drawing/2014/main" id="{EB2FFF80-BCA2-48D7-B1C7-540F201DDFBE}"/>
              </a:ext>
            </a:extLst>
          </p:cNvPr>
          <p:cNvGrpSpPr/>
          <p:nvPr/>
        </p:nvGrpSpPr>
        <p:grpSpPr>
          <a:xfrm>
            <a:off x="1055412" y="1472817"/>
            <a:ext cx="3372572" cy="2392226"/>
            <a:chOff x="1055412" y="1472817"/>
            <a:chExt cx="3372572" cy="2392226"/>
          </a:xfrm>
        </p:grpSpPr>
        <p:sp>
          <p:nvSpPr>
            <p:cNvPr id="17" name="テキスト ボックス 16">
              <a:extLst>
                <a:ext uri="{FF2B5EF4-FFF2-40B4-BE49-F238E27FC236}">
                  <a16:creationId xmlns:a16="http://schemas.microsoft.com/office/drawing/2014/main" id="{D7AF239C-6330-154A-AD93-E2753B84E6A1}"/>
                </a:ext>
              </a:extLst>
            </p:cNvPr>
            <p:cNvSpPr txBox="1"/>
            <p:nvPr/>
          </p:nvSpPr>
          <p:spPr>
            <a:xfrm>
              <a:off x="1055412" y="3237179"/>
              <a:ext cx="3372572" cy="627864"/>
            </a:xfrm>
            <a:prstGeom prst="rect">
              <a:avLst/>
            </a:prstGeom>
            <a:noFill/>
          </p:spPr>
          <p:txBody>
            <a:bodyPr wrap="square" rtlCol="0">
              <a:spAutoFit/>
            </a:bodyPr>
            <a:lstStyle/>
            <a:p>
              <a:pPr>
                <a:lnSpc>
                  <a:spcPct val="110000"/>
                </a:lnSpc>
              </a:pPr>
              <a:r>
                <a:rPr lang="ja-JP" altLang="ja-JP" sz="1600" dirty="0">
                  <a:solidFill>
                    <a:schemeClr val="tx2"/>
                  </a:solidFill>
                  <a:latin typeface="Meiryo" panose="020B0604030504040204" pitchFamily="34" charset="-128"/>
                </a:rPr>
                <a:t>作業着風の男性が訪れ、</a:t>
              </a:r>
              <a:r>
                <a:rPr lang="ja-JP" altLang="en-US" sz="1600" dirty="0">
                  <a:solidFill>
                    <a:schemeClr val="tx2"/>
                  </a:solidFill>
                  <a:latin typeface="Meiryo" panose="020B0604030504040204" pitchFamily="34" charset="-128"/>
                </a:rPr>
                <a:t>「</a:t>
              </a:r>
              <a:r>
                <a:rPr lang="ja-JP" altLang="ja-JP" sz="1600" dirty="0">
                  <a:solidFill>
                    <a:schemeClr val="tx2"/>
                  </a:solidFill>
                  <a:latin typeface="Meiryo" panose="020B0604030504040204" pitchFamily="34" charset="-128"/>
                </a:rPr>
                <a:t>無料で</a:t>
              </a:r>
              <a:r>
                <a:rPr lang="ja-JP" altLang="ja-JP" sz="1600">
                  <a:solidFill>
                    <a:schemeClr val="tx2"/>
                  </a:solidFill>
                  <a:latin typeface="Meiryo" panose="020B0604030504040204" pitchFamily="34" charset="-128"/>
                </a:rPr>
                <a:t>屋根を点検</a:t>
              </a:r>
              <a:r>
                <a:rPr lang="ja-JP" altLang="ja-JP" sz="1600" dirty="0">
                  <a:solidFill>
                    <a:schemeClr val="tx2"/>
                  </a:solidFill>
                  <a:latin typeface="Meiryo" panose="020B0604030504040204" pitchFamily="34" charset="-128"/>
                </a:rPr>
                <a:t>し</a:t>
              </a:r>
              <a:r>
                <a:rPr lang="ja-JP" altLang="en-US" sz="1600" dirty="0">
                  <a:solidFill>
                    <a:schemeClr val="tx2"/>
                  </a:solidFill>
                  <a:latin typeface="Meiryo" panose="020B0604030504040204" pitchFamily="34" charset="-128"/>
                </a:rPr>
                <a:t>ます</a:t>
              </a:r>
              <a:r>
                <a:rPr lang="ja-JP" altLang="ja-JP" sz="1600" dirty="0">
                  <a:solidFill>
                    <a:schemeClr val="tx2"/>
                  </a:solidFill>
                  <a:latin typeface="Meiryo" panose="020B0604030504040204" pitchFamily="34" charset="-128"/>
                </a:rPr>
                <a:t>。」と言</a:t>
              </a:r>
              <a:r>
                <a:rPr lang="ja-JP" altLang="en-US" sz="1600" dirty="0">
                  <a:solidFill>
                    <a:schemeClr val="tx2"/>
                  </a:solidFill>
                  <a:latin typeface="Meiryo" panose="020B0604030504040204" pitchFamily="34" charset="-128"/>
                </a:rPr>
                <a:t>われ</a:t>
              </a:r>
              <a:r>
                <a:rPr lang="ja-JP" altLang="ja-JP" sz="1600" dirty="0">
                  <a:solidFill>
                    <a:schemeClr val="tx2"/>
                  </a:solidFill>
                  <a:latin typeface="Meiryo" panose="020B0604030504040204" pitchFamily="34" charset="-128"/>
                </a:rPr>
                <a:t>た。</a:t>
              </a:r>
              <a:endParaRPr kumimoji="1" lang="ja-JP" altLang="en-US" sz="1600" dirty="0">
                <a:solidFill>
                  <a:schemeClr val="tx2"/>
                </a:solidFill>
              </a:endParaRPr>
            </a:p>
          </p:txBody>
        </p:sp>
        <p:pic>
          <p:nvPicPr>
            <p:cNvPr id="10" name="図 9" descr="おもちゃ, レゴ が含まれている画像&#10;&#10;自動的に生成された説明">
              <a:extLst>
                <a:ext uri="{FF2B5EF4-FFF2-40B4-BE49-F238E27FC236}">
                  <a16:creationId xmlns:a16="http://schemas.microsoft.com/office/drawing/2014/main" id="{1BBD43BF-0FA7-D947-876A-A5DB02B6DC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816" y="1472817"/>
              <a:ext cx="3276355" cy="1629734"/>
            </a:xfrm>
            <a:prstGeom prst="rect">
              <a:avLst/>
            </a:prstGeom>
          </p:spPr>
        </p:pic>
      </p:grpSp>
      <p:sp>
        <p:nvSpPr>
          <p:cNvPr id="3" name="スライド番号プレースホルダー 2">
            <a:extLst>
              <a:ext uri="{FF2B5EF4-FFF2-40B4-BE49-F238E27FC236}">
                <a16:creationId xmlns:a16="http://schemas.microsoft.com/office/drawing/2014/main" id="{74716B14-24A8-E94E-A89C-685990DDE3F8}"/>
              </a:ext>
            </a:extLst>
          </p:cNvPr>
          <p:cNvSpPr>
            <a:spLocks noGrp="1"/>
          </p:cNvSpPr>
          <p:nvPr>
            <p:ph type="sldNum" sz="quarter" idx="4"/>
          </p:nvPr>
        </p:nvSpPr>
        <p:spPr/>
        <p:txBody>
          <a:bodyPr/>
          <a:lstStyle/>
          <a:p>
            <a:fld id="{C3C412A8-4165-48C5-B7A3-F5E84C593970}" type="slidenum">
              <a:rPr lang="ja-JP" altLang="en-US" smtClean="0"/>
              <a:pPr/>
              <a:t>9</a:t>
            </a:fld>
            <a:endParaRPr lang="ja-JP" altLang="en-US"/>
          </a:p>
        </p:txBody>
      </p:sp>
      <p:grpSp>
        <p:nvGrpSpPr>
          <p:cNvPr id="7" name="グループ化 6">
            <a:extLst>
              <a:ext uri="{FF2B5EF4-FFF2-40B4-BE49-F238E27FC236}">
                <a16:creationId xmlns:a16="http://schemas.microsoft.com/office/drawing/2014/main" id="{74F3F682-0193-416F-B495-C8B6764EE413}"/>
              </a:ext>
            </a:extLst>
          </p:cNvPr>
          <p:cNvGrpSpPr/>
          <p:nvPr/>
        </p:nvGrpSpPr>
        <p:grpSpPr>
          <a:xfrm>
            <a:off x="4788024" y="1244034"/>
            <a:ext cx="3477857" cy="2894916"/>
            <a:chOff x="4788024" y="1244034"/>
            <a:chExt cx="3477857" cy="2894916"/>
          </a:xfrm>
        </p:grpSpPr>
        <p:sp>
          <p:nvSpPr>
            <p:cNvPr id="18" name="テキスト ボックス 17">
              <a:extLst>
                <a:ext uri="{FF2B5EF4-FFF2-40B4-BE49-F238E27FC236}">
                  <a16:creationId xmlns:a16="http://schemas.microsoft.com/office/drawing/2014/main" id="{BC94EE99-77AB-F447-9B34-0358C3B71DD6}"/>
                </a:ext>
              </a:extLst>
            </p:cNvPr>
            <p:cNvSpPr txBox="1"/>
            <p:nvPr/>
          </p:nvSpPr>
          <p:spPr>
            <a:xfrm>
              <a:off x="4788024" y="3240242"/>
              <a:ext cx="3477857" cy="898708"/>
            </a:xfrm>
            <a:prstGeom prst="rect">
              <a:avLst/>
            </a:prstGeom>
            <a:noFill/>
          </p:spPr>
          <p:txBody>
            <a:bodyPr wrap="square" rtlCol="0">
              <a:spAutoFit/>
            </a:bodyPr>
            <a:lstStyle/>
            <a:p>
              <a:pPr>
                <a:lnSpc>
                  <a:spcPct val="110000"/>
                </a:lnSpc>
              </a:pPr>
              <a:r>
                <a:rPr lang="ja-JP" altLang="en-US" sz="1600" dirty="0">
                  <a:solidFill>
                    <a:schemeClr val="tx2"/>
                  </a:solidFill>
                  <a:latin typeface="Meiryo" panose="020B0604030504040204" pitchFamily="34" charset="-128"/>
                </a:rPr>
                <a:t>点検後、</a:t>
              </a:r>
              <a:r>
                <a:rPr lang="ja-JP" altLang="ja-JP" sz="1600" dirty="0">
                  <a:solidFill>
                    <a:schemeClr val="tx2"/>
                  </a:solidFill>
                  <a:latin typeface="Meiryo" panose="020B0604030504040204" pitchFamily="34" charset="-128"/>
                </a:rPr>
                <a:t>屋根の漆喰や瓦の補修工事を勧め</a:t>
              </a:r>
              <a:r>
                <a:rPr lang="ja-JP" altLang="en-US" sz="1600" dirty="0">
                  <a:solidFill>
                    <a:schemeClr val="tx2"/>
                  </a:solidFill>
                  <a:latin typeface="Meiryo" panose="020B0604030504040204" pitchFamily="34" charset="-128"/>
                </a:rPr>
                <a:t>られ、すぐに契約。工事日程は別途連絡があること</a:t>
              </a:r>
              <a:r>
                <a:rPr lang="ja-JP" altLang="en-US" sz="1600">
                  <a:solidFill>
                    <a:schemeClr val="tx2"/>
                  </a:solidFill>
                  <a:latin typeface="Meiryo" panose="020B0604030504040204" pitchFamily="34" charset="-128"/>
                </a:rPr>
                <a:t>になった。</a:t>
              </a:r>
              <a:endParaRPr kumimoji="1" lang="ja-JP" altLang="en-US" sz="1600" dirty="0">
                <a:solidFill>
                  <a:schemeClr val="tx2"/>
                </a:solidFill>
              </a:endParaRPr>
            </a:p>
          </p:txBody>
        </p:sp>
        <p:pic>
          <p:nvPicPr>
            <p:cNvPr id="8" name="図 7" descr="レゴ が含まれている画像&#10;&#10;自動的に生成された説明">
              <a:extLst>
                <a:ext uri="{FF2B5EF4-FFF2-40B4-BE49-F238E27FC236}">
                  <a16:creationId xmlns:a16="http://schemas.microsoft.com/office/drawing/2014/main" id="{EF710A39-84AB-DF4D-971D-0F8EF02726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0567" y="1550489"/>
              <a:ext cx="3276355" cy="1629734"/>
            </a:xfrm>
            <a:prstGeom prst="rect">
              <a:avLst/>
            </a:prstGeom>
          </p:spPr>
        </p:pic>
        <p:grpSp>
          <p:nvGrpSpPr>
            <p:cNvPr id="29" name="グループ化 28">
              <a:extLst>
                <a:ext uri="{FF2B5EF4-FFF2-40B4-BE49-F238E27FC236}">
                  <a16:creationId xmlns:a16="http://schemas.microsoft.com/office/drawing/2014/main" id="{62A7CB30-BE47-F542-B069-2C3FB99AF85A}"/>
                </a:ext>
              </a:extLst>
            </p:cNvPr>
            <p:cNvGrpSpPr/>
            <p:nvPr/>
          </p:nvGrpSpPr>
          <p:grpSpPr>
            <a:xfrm>
              <a:off x="5755379" y="1244034"/>
              <a:ext cx="1440160" cy="981268"/>
              <a:chOff x="4686473" y="1197327"/>
              <a:chExt cx="1440160" cy="981268"/>
            </a:xfrm>
          </p:grpSpPr>
          <p:sp>
            <p:nvSpPr>
              <p:cNvPr id="30" name="フリーフォーム 29">
                <a:extLst>
                  <a:ext uri="{FF2B5EF4-FFF2-40B4-BE49-F238E27FC236}">
                    <a16:creationId xmlns:a16="http://schemas.microsoft.com/office/drawing/2014/main" id="{DCAD86D8-A576-D946-A05B-7E6C52DF792D}"/>
                  </a:ext>
                </a:extLst>
              </p:cNvPr>
              <p:cNvSpPr/>
              <p:nvPr/>
            </p:nvSpPr>
            <p:spPr>
              <a:xfrm>
                <a:off x="4902496" y="1917407"/>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31" name="角丸四角形 30">
                <a:extLst>
                  <a:ext uri="{FF2B5EF4-FFF2-40B4-BE49-F238E27FC236}">
                    <a16:creationId xmlns:a16="http://schemas.microsoft.com/office/drawing/2014/main" id="{E52DDC5E-89BD-0745-9982-90054B0221C9}"/>
                  </a:ext>
                </a:extLst>
              </p:cNvPr>
              <p:cNvSpPr/>
              <p:nvPr/>
            </p:nvSpPr>
            <p:spPr>
              <a:xfrm>
                <a:off x="4686473" y="1197327"/>
                <a:ext cx="1440160"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Meiryo" panose="020B0604030504040204" pitchFamily="34" charset="-128"/>
                  </a:rPr>
                  <a:t>このままだと雨漏りするようになりますよ？</a:t>
                </a:r>
                <a:endParaRPr kumimoji="1" lang="ja-JP" altLang="en-US" sz="1200" dirty="0">
                  <a:solidFill>
                    <a:schemeClr val="tx1"/>
                  </a:solidFill>
                  <a:latin typeface="Meiryo" panose="020B0604030504040204" pitchFamily="34" charset="-128"/>
                </a:endParaRPr>
              </a:p>
            </p:txBody>
          </p:sp>
        </p:grpSp>
      </p:grpSp>
      <p:grpSp>
        <p:nvGrpSpPr>
          <p:cNvPr id="6" name="グループ化 5">
            <a:extLst>
              <a:ext uri="{FF2B5EF4-FFF2-40B4-BE49-F238E27FC236}">
                <a16:creationId xmlns:a16="http://schemas.microsoft.com/office/drawing/2014/main" id="{B7BB4F36-AD37-364D-A982-9CE252EA8E01}"/>
              </a:ext>
            </a:extLst>
          </p:cNvPr>
          <p:cNvGrpSpPr/>
          <p:nvPr/>
        </p:nvGrpSpPr>
        <p:grpSpPr>
          <a:xfrm>
            <a:off x="1151629" y="4629402"/>
            <a:ext cx="6865124" cy="1559379"/>
            <a:chOff x="1151629" y="4629402"/>
            <a:chExt cx="6865124" cy="1559379"/>
          </a:xfrm>
        </p:grpSpPr>
        <p:sp>
          <p:nvSpPr>
            <p:cNvPr id="20" name="テキスト ボックス 19">
              <a:extLst>
                <a:ext uri="{FF2B5EF4-FFF2-40B4-BE49-F238E27FC236}">
                  <a16:creationId xmlns:a16="http://schemas.microsoft.com/office/drawing/2014/main" id="{28A6D831-DCE2-6846-B9B0-F90C5D3D6E1E}"/>
                </a:ext>
              </a:extLst>
            </p:cNvPr>
            <p:cNvSpPr txBox="1"/>
            <p:nvPr/>
          </p:nvSpPr>
          <p:spPr>
            <a:xfrm>
              <a:off x="4549198" y="5056939"/>
              <a:ext cx="1750994" cy="923330"/>
            </a:xfrm>
            <a:prstGeom prst="rect">
              <a:avLst/>
            </a:prstGeom>
            <a:noFill/>
          </p:spPr>
          <p:txBody>
            <a:bodyPr wrap="square" rtlCol="0">
              <a:spAutoFit/>
            </a:bodyPr>
            <a:lstStyle/>
            <a:p>
              <a:pPr>
                <a:lnSpc>
                  <a:spcPct val="120000"/>
                </a:lnSpc>
              </a:pPr>
              <a:r>
                <a:rPr lang="ja-JP" altLang="ja-JP" dirty="0">
                  <a:solidFill>
                    <a:schemeClr val="tx2"/>
                  </a:solidFill>
                  <a:latin typeface="Meiryo" panose="020B0604030504040204" pitchFamily="34" charset="-128"/>
                </a:rPr>
                <a:t>よく考えると高額</a:t>
              </a:r>
              <a:r>
                <a:rPr lang="ja-JP" altLang="en-US" dirty="0">
                  <a:solidFill>
                    <a:schemeClr val="tx2"/>
                  </a:solidFill>
                  <a:latin typeface="Meiryo" panose="020B0604030504040204" pitchFamily="34" charset="-128"/>
                </a:rPr>
                <a:t>すぎる。やめたい。</a:t>
              </a:r>
              <a:endParaRPr lang="ja-JP" altLang="ja-JP" dirty="0">
                <a:solidFill>
                  <a:schemeClr val="tx2"/>
                </a:solidFill>
                <a:latin typeface="Meiryo" panose="020B0604030504040204" pitchFamily="34" charset="-128"/>
              </a:endParaRPr>
            </a:p>
          </p:txBody>
        </p:sp>
        <p:pic>
          <p:nvPicPr>
            <p:cNvPr id="5" name="図 4" descr="コンピュータ が含まれている画像&#10;&#10;自動的に生成された説明">
              <a:extLst>
                <a:ext uri="{FF2B5EF4-FFF2-40B4-BE49-F238E27FC236}">
                  <a16:creationId xmlns:a16="http://schemas.microsoft.com/office/drawing/2014/main" id="{843F3BC3-F7BF-0245-B424-B606B5E77E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1629" y="4629402"/>
              <a:ext cx="3276355" cy="1559379"/>
            </a:xfrm>
            <a:prstGeom prst="rect">
              <a:avLst/>
            </a:prstGeom>
          </p:spPr>
        </p:pic>
        <p:sp>
          <p:nvSpPr>
            <p:cNvPr id="19" name="円/楕円 18">
              <a:extLst>
                <a:ext uri="{FF2B5EF4-FFF2-40B4-BE49-F238E27FC236}">
                  <a16:creationId xmlns:a16="http://schemas.microsoft.com/office/drawing/2014/main" id="{09835AA4-AFE6-A44E-8541-A02E03FE98D9}"/>
                </a:ext>
              </a:extLst>
            </p:cNvPr>
            <p:cNvSpPr/>
            <p:nvPr/>
          </p:nvSpPr>
          <p:spPr>
            <a:xfrm>
              <a:off x="6732240" y="4797152"/>
              <a:ext cx="1284513" cy="128451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accent4"/>
                  </a:solidFill>
                </a:rPr>
                <a:t>悪質</a:t>
              </a:r>
              <a:endParaRPr kumimoji="1" lang="en-US" altLang="ja-JP" sz="2400" dirty="0">
                <a:solidFill>
                  <a:schemeClr val="accent4"/>
                </a:solidFill>
              </a:endParaRPr>
            </a:p>
            <a:p>
              <a:pPr algn="ctr"/>
              <a:r>
                <a:rPr lang="ja-JP" altLang="en-US" sz="2400">
                  <a:solidFill>
                    <a:schemeClr val="accent4"/>
                  </a:solidFill>
                </a:rPr>
                <a:t>商法</a:t>
              </a:r>
              <a:endParaRPr kumimoji="1" lang="ja-JP" altLang="en-US" sz="2400">
                <a:solidFill>
                  <a:schemeClr val="accent4"/>
                </a:solidFill>
              </a:endParaRPr>
            </a:p>
          </p:txBody>
        </p:sp>
      </p:grpSp>
    </p:spTree>
    <p:extLst>
      <p:ext uri="{BB962C8B-B14F-4D97-AF65-F5344CB8AC3E}">
        <p14:creationId xmlns:p14="http://schemas.microsoft.com/office/powerpoint/2010/main" val="132363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こんな手口に</a:t>
            </a:r>
            <a:r>
              <a:rPr lang="ja-JP" altLang="en-US"/>
              <a:t>も注意</a:t>
            </a:r>
            <a:endParaRPr lang="ja-JP" altLang="en-US" dirty="0"/>
          </a:p>
        </p:txBody>
      </p:sp>
      <p:sp>
        <p:nvSpPr>
          <p:cNvPr id="5" name="テキスト ボックス 4">
            <a:extLst>
              <a:ext uri="{FF2B5EF4-FFF2-40B4-BE49-F238E27FC236}">
                <a16:creationId xmlns:a16="http://schemas.microsoft.com/office/drawing/2014/main" id="{11F1B819-4143-C844-8E05-25674C734D75}"/>
              </a:ext>
            </a:extLst>
          </p:cNvPr>
          <p:cNvSpPr txBox="1"/>
          <p:nvPr/>
        </p:nvSpPr>
        <p:spPr>
          <a:xfrm>
            <a:off x="467544" y="2062935"/>
            <a:ext cx="3945904" cy="2302169"/>
          </a:xfrm>
          <a:prstGeom prst="rect">
            <a:avLst/>
          </a:prstGeom>
          <a:noFill/>
        </p:spPr>
        <p:txBody>
          <a:bodyPr wrap="square" rtlCol="0">
            <a:spAutoFit/>
          </a:bodyPr>
          <a:lstStyle/>
          <a:p>
            <a:pPr marL="285750" indent="-285750">
              <a:lnSpc>
                <a:spcPct val="120000"/>
              </a:lnSpc>
              <a:spcAft>
                <a:spcPts val="600"/>
              </a:spcAft>
              <a:buClr>
                <a:schemeClr val="accent1"/>
              </a:buClr>
              <a:buFont typeface="Wingdings" pitchFamily="2" charset="2"/>
              <a:buChar char="p"/>
            </a:pPr>
            <a:r>
              <a:rPr lang="ja-JP" altLang="ja-JP" dirty="0">
                <a:latin typeface="Meiryo" panose="020B0604030504040204" pitchFamily="34" charset="-128"/>
              </a:rPr>
              <a:t>アンケートに協力してなどと言葉巧みに営業所に連れて行き、商品やサービスの契約をさせ</a:t>
            </a:r>
            <a:r>
              <a:rPr lang="ja-JP" altLang="en-US" dirty="0">
                <a:latin typeface="Meiryo" panose="020B0604030504040204" pitchFamily="34" charset="-128"/>
              </a:rPr>
              <a:t>ようとす</a:t>
            </a:r>
            <a:r>
              <a:rPr lang="ja-JP" altLang="ja-JP" dirty="0">
                <a:latin typeface="Meiryo" panose="020B0604030504040204" pitchFamily="34" charset="-128"/>
              </a:rPr>
              <a:t>る</a:t>
            </a:r>
            <a:r>
              <a:rPr lang="ja-JP" altLang="en-US" dirty="0">
                <a:latin typeface="Meiryo" panose="020B0604030504040204" pitchFamily="34" charset="-128"/>
              </a:rPr>
              <a:t>。</a:t>
            </a:r>
            <a:endParaRPr lang="en-US" altLang="ja-JP" dirty="0">
              <a:latin typeface="Meiryo" panose="020B0604030504040204" pitchFamily="34" charset="-128"/>
            </a:endParaRPr>
          </a:p>
          <a:p>
            <a:pPr marL="285750" indent="-285750">
              <a:lnSpc>
                <a:spcPct val="120000"/>
              </a:lnSpc>
              <a:spcAft>
                <a:spcPts val="600"/>
              </a:spcAft>
              <a:buClr>
                <a:schemeClr val="accent1"/>
              </a:buClr>
              <a:buFont typeface="Wingdings" pitchFamily="2" charset="2"/>
              <a:buChar char="p"/>
            </a:pPr>
            <a:r>
              <a:rPr lang="ja-JP" altLang="ja-JP" dirty="0">
                <a:latin typeface="Meiryo" panose="020B0604030504040204" pitchFamily="34" charset="-128"/>
              </a:rPr>
              <a:t>一旦店に行くと、営業員に長時間にわたり囲まれて、契約</a:t>
            </a:r>
            <a:r>
              <a:rPr lang="ja-JP" altLang="en-US" dirty="0">
                <a:latin typeface="Meiryo" panose="020B0604030504040204" pitchFamily="34" charset="-128"/>
              </a:rPr>
              <a:t>を迫られることも。</a:t>
            </a:r>
            <a:endParaRPr lang="ja-JP" altLang="ja-JP" dirty="0">
              <a:latin typeface="Meiryo" panose="020B0604030504040204" pitchFamily="34" charset="-128"/>
            </a:endParaRPr>
          </a:p>
        </p:txBody>
      </p:sp>
      <p:sp>
        <p:nvSpPr>
          <p:cNvPr id="6" name="テキスト ボックス 5">
            <a:extLst>
              <a:ext uri="{FF2B5EF4-FFF2-40B4-BE49-F238E27FC236}">
                <a16:creationId xmlns:a16="http://schemas.microsoft.com/office/drawing/2014/main" id="{DF9A29A2-E332-DF48-9A55-824D1D9357F6}"/>
              </a:ext>
            </a:extLst>
          </p:cNvPr>
          <p:cNvSpPr txBox="1"/>
          <p:nvPr/>
        </p:nvSpPr>
        <p:spPr>
          <a:xfrm>
            <a:off x="597024" y="1477289"/>
            <a:ext cx="3600400" cy="523220"/>
          </a:xfrm>
          <a:prstGeom prst="rect">
            <a:avLst/>
          </a:prstGeom>
          <a:noFill/>
        </p:spPr>
        <p:txBody>
          <a:bodyPr wrap="square" rtlCol="0">
            <a:spAutoFit/>
          </a:bodyPr>
          <a:lstStyle/>
          <a:p>
            <a:pPr algn="ctr"/>
            <a:r>
              <a:rPr lang="ja-JP" altLang="en-US" sz="2800" b="1" dirty="0">
                <a:solidFill>
                  <a:schemeClr val="accent1">
                    <a:lumMod val="75000"/>
                  </a:schemeClr>
                </a:solidFill>
                <a:latin typeface="Meiryo" panose="020B0604030504040204" pitchFamily="34" charset="-128"/>
              </a:rPr>
              <a:t>キャッチセールス</a:t>
            </a:r>
            <a:endParaRPr lang="ja-JP" altLang="ja-JP" sz="2800" b="1" dirty="0">
              <a:solidFill>
                <a:schemeClr val="accent1">
                  <a:lumMod val="75000"/>
                </a:schemeClr>
              </a:solidFill>
              <a:latin typeface="Meiryo" panose="020B0604030504040204" pitchFamily="34" charset="-128"/>
            </a:endParaRPr>
          </a:p>
        </p:txBody>
      </p:sp>
      <p:sp>
        <p:nvSpPr>
          <p:cNvPr id="3" name="テキスト ボックス 2">
            <a:extLst>
              <a:ext uri="{FF2B5EF4-FFF2-40B4-BE49-F238E27FC236}">
                <a16:creationId xmlns:a16="http://schemas.microsoft.com/office/drawing/2014/main" id="{A91CCF03-F24F-424E-B7E2-DA2CE351043B}"/>
              </a:ext>
            </a:extLst>
          </p:cNvPr>
          <p:cNvSpPr txBox="1"/>
          <p:nvPr/>
        </p:nvSpPr>
        <p:spPr>
          <a:xfrm>
            <a:off x="4716016" y="2062935"/>
            <a:ext cx="4104456" cy="2149819"/>
          </a:xfrm>
          <a:prstGeom prst="rect">
            <a:avLst/>
          </a:prstGeom>
          <a:noFill/>
        </p:spPr>
        <p:txBody>
          <a:bodyPr wrap="square" rtlCol="0">
            <a:spAutoFit/>
          </a:bodyPr>
          <a:lstStyle/>
          <a:p>
            <a:pPr marL="285750" indent="-285750">
              <a:lnSpc>
                <a:spcPct val="120000"/>
              </a:lnSpc>
              <a:spcAft>
                <a:spcPts val="600"/>
              </a:spcAft>
              <a:buClr>
                <a:schemeClr val="accent1"/>
              </a:buClr>
              <a:buFont typeface="Wingdings" pitchFamily="2" charset="2"/>
              <a:buChar char="p"/>
            </a:pPr>
            <a:r>
              <a:rPr lang="ja-JP" altLang="en-US" dirty="0">
                <a:latin typeface="Meiryo" panose="020B0604030504040204" pitchFamily="34" charset="-128"/>
              </a:rPr>
              <a:t>恋愛</a:t>
            </a:r>
            <a:r>
              <a:rPr lang="ja-JP" altLang="ja-JP" dirty="0">
                <a:latin typeface="Meiryo" panose="020B0604030504040204" pitchFamily="34" charset="-128"/>
              </a:rPr>
              <a:t>感情を利用し、デートを装って</a:t>
            </a:r>
            <a:r>
              <a:rPr lang="ja-JP" altLang="en-US" dirty="0">
                <a:latin typeface="Meiryo" panose="020B0604030504040204" pitchFamily="34" charset="-128"/>
              </a:rPr>
              <a:t>（販売目的であることを隠して）店舗に連れていくのが典型的な手口。</a:t>
            </a:r>
            <a:endParaRPr lang="en-US" altLang="ja-JP" dirty="0">
              <a:latin typeface="Meiryo" panose="020B0604030504040204" pitchFamily="34" charset="-128"/>
            </a:endParaRPr>
          </a:p>
          <a:p>
            <a:pPr marL="285750" indent="-285750">
              <a:lnSpc>
                <a:spcPct val="120000"/>
              </a:lnSpc>
              <a:spcAft>
                <a:spcPts val="600"/>
              </a:spcAft>
              <a:buClr>
                <a:schemeClr val="accent1"/>
              </a:buClr>
              <a:buFont typeface="Wingdings" pitchFamily="2" charset="2"/>
              <a:buChar char="p"/>
            </a:pPr>
            <a:r>
              <a:rPr lang="en-US" altLang="ja-JP" dirty="0">
                <a:latin typeface="Meiryo" panose="020B0604030504040204" pitchFamily="34" charset="-128"/>
              </a:rPr>
              <a:t>20</a:t>
            </a:r>
            <a:r>
              <a:rPr lang="ja-JP" altLang="ja-JP" dirty="0">
                <a:latin typeface="Meiryo" panose="020B0604030504040204" pitchFamily="34" charset="-128"/>
              </a:rPr>
              <a:t>才代の若者が狙われて、高額な宝石や絵画を契約させられる</a:t>
            </a:r>
            <a:r>
              <a:rPr lang="ja-JP" altLang="en-US" dirty="0">
                <a:latin typeface="Meiryo" panose="020B0604030504040204" pitchFamily="34" charset="-128"/>
              </a:rPr>
              <a:t>例も</a:t>
            </a:r>
            <a:r>
              <a:rPr lang="ja-JP" altLang="ja-JP" dirty="0">
                <a:latin typeface="Meiryo" panose="020B0604030504040204" pitchFamily="34" charset="-128"/>
              </a:rPr>
              <a:t>。</a:t>
            </a:r>
          </a:p>
        </p:txBody>
      </p:sp>
      <p:sp>
        <p:nvSpPr>
          <p:cNvPr id="4" name="テキスト ボックス 3">
            <a:extLst>
              <a:ext uri="{FF2B5EF4-FFF2-40B4-BE49-F238E27FC236}">
                <a16:creationId xmlns:a16="http://schemas.microsoft.com/office/drawing/2014/main" id="{7F07A957-06DA-9E46-94D2-B892333870D8}"/>
              </a:ext>
            </a:extLst>
          </p:cNvPr>
          <p:cNvSpPr txBox="1"/>
          <p:nvPr/>
        </p:nvSpPr>
        <p:spPr>
          <a:xfrm>
            <a:off x="5292080" y="1477289"/>
            <a:ext cx="2525380" cy="523220"/>
          </a:xfrm>
          <a:prstGeom prst="rect">
            <a:avLst/>
          </a:prstGeom>
          <a:noFill/>
        </p:spPr>
        <p:txBody>
          <a:bodyPr wrap="square" rtlCol="0">
            <a:spAutoFit/>
          </a:bodyPr>
          <a:lstStyle/>
          <a:p>
            <a:pPr algn="ctr"/>
            <a:r>
              <a:rPr lang="ja-JP" altLang="en-US" sz="2800" b="1" dirty="0">
                <a:solidFill>
                  <a:schemeClr val="accent1">
                    <a:lumMod val="75000"/>
                  </a:schemeClr>
                </a:solidFill>
                <a:latin typeface="Meiryo" panose="020B0604030504040204" pitchFamily="34" charset="-128"/>
              </a:rPr>
              <a:t>デート商法</a:t>
            </a:r>
            <a:endParaRPr lang="ja-JP" altLang="ja-JP" sz="2800" b="1" dirty="0">
              <a:solidFill>
                <a:schemeClr val="accent1">
                  <a:lumMod val="75000"/>
                </a:schemeClr>
              </a:solidFill>
              <a:latin typeface="Meiryo" panose="020B0604030504040204" pitchFamily="34" charset="-128"/>
            </a:endParaRPr>
          </a:p>
        </p:txBody>
      </p:sp>
      <p:pic>
        <p:nvPicPr>
          <p:cNvPr id="15" name="図 14" descr="人形, おもちゃ, 時計, 部屋 が含まれている画像&#10;&#10;自動的に生成された説明">
            <a:extLst>
              <a:ext uri="{FF2B5EF4-FFF2-40B4-BE49-F238E27FC236}">
                <a16:creationId xmlns:a16="http://schemas.microsoft.com/office/drawing/2014/main" id="{A17D197F-C0C3-B945-A42A-827476BF3FF5}"/>
              </a:ext>
            </a:extLst>
          </p:cNvPr>
          <p:cNvPicPr>
            <a:picLocks noChangeAspect="1"/>
          </p:cNvPicPr>
          <p:nvPr/>
        </p:nvPicPr>
        <p:blipFill rotWithShape="1">
          <a:blip r:embed="rId3">
            <a:extLst>
              <a:ext uri="{28A0092B-C50C-407E-A947-70E740481C1C}">
                <a14:useLocalDpi xmlns:a14="http://schemas.microsoft.com/office/drawing/2010/main" val="0"/>
              </a:ext>
            </a:extLst>
          </a:blip>
          <a:srcRect b="44447"/>
          <a:stretch/>
        </p:blipFill>
        <p:spPr>
          <a:xfrm>
            <a:off x="5129211" y="4519680"/>
            <a:ext cx="3331221" cy="1811044"/>
          </a:xfrm>
          <a:prstGeom prst="rect">
            <a:avLst/>
          </a:prstGeom>
        </p:spPr>
      </p:pic>
      <p:sp>
        <p:nvSpPr>
          <p:cNvPr id="7" name="スライド番号プレースホルダー 6">
            <a:extLst>
              <a:ext uri="{FF2B5EF4-FFF2-40B4-BE49-F238E27FC236}">
                <a16:creationId xmlns:a16="http://schemas.microsoft.com/office/drawing/2014/main" id="{0652C4A7-68DC-8345-9843-EC2C0B70CFA1}"/>
              </a:ext>
            </a:extLst>
          </p:cNvPr>
          <p:cNvSpPr>
            <a:spLocks noGrp="1"/>
          </p:cNvSpPr>
          <p:nvPr>
            <p:ph type="sldNum" sz="quarter" idx="4"/>
          </p:nvPr>
        </p:nvSpPr>
        <p:spPr/>
        <p:txBody>
          <a:bodyPr/>
          <a:lstStyle/>
          <a:p>
            <a:fld id="{C3C412A8-4165-48C5-B7A3-F5E84C593970}" type="slidenum">
              <a:rPr lang="ja-JP" altLang="en-US" smtClean="0"/>
              <a:pPr/>
              <a:t>10</a:t>
            </a:fld>
            <a:endParaRPr lang="ja-JP" altLang="en-US"/>
          </a:p>
        </p:txBody>
      </p:sp>
      <p:pic>
        <p:nvPicPr>
          <p:cNvPr id="10" name="図 9" descr="シャツ, 時計 が含まれている画像&#10;&#10;自動的に生成された説明">
            <a:extLst>
              <a:ext uri="{FF2B5EF4-FFF2-40B4-BE49-F238E27FC236}">
                <a16:creationId xmlns:a16="http://schemas.microsoft.com/office/drawing/2014/main" id="{0E5DEDFC-819E-A343-875C-29FFF8CE5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1260" y="4715082"/>
            <a:ext cx="3331221" cy="1615642"/>
          </a:xfrm>
          <a:prstGeom prst="rect">
            <a:avLst/>
          </a:prstGeom>
        </p:spPr>
      </p:pic>
    </p:spTree>
    <p:extLst>
      <p:ext uri="{BB962C8B-B14F-4D97-AF65-F5344CB8AC3E}">
        <p14:creationId xmlns:p14="http://schemas.microsoft.com/office/powerpoint/2010/main" val="217114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a:t>久々に友人</a:t>
            </a:r>
            <a:r>
              <a:rPr lang="ja-JP" altLang="en-US" sz="3200" dirty="0"/>
              <a:t>と会ったら</a:t>
            </a:r>
            <a:r>
              <a:rPr lang="en-US" altLang="ja-JP" sz="3200" dirty="0"/>
              <a:t>…</a:t>
            </a:r>
            <a:r>
              <a:rPr lang="ja-JP" altLang="en-US" sz="3200" dirty="0"/>
              <a:t>（マルチ商法）</a:t>
            </a:r>
          </a:p>
        </p:txBody>
      </p:sp>
      <p:grpSp>
        <p:nvGrpSpPr>
          <p:cNvPr id="9" name="グループ化 8">
            <a:extLst>
              <a:ext uri="{FF2B5EF4-FFF2-40B4-BE49-F238E27FC236}">
                <a16:creationId xmlns:a16="http://schemas.microsoft.com/office/drawing/2014/main" id="{D04FFDB0-6571-46CA-B49C-B8E4FCF0FC70}"/>
              </a:ext>
            </a:extLst>
          </p:cNvPr>
          <p:cNvGrpSpPr/>
          <p:nvPr/>
        </p:nvGrpSpPr>
        <p:grpSpPr>
          <a:xfrm>
            <a:off x="1098129" y="1728098"/>
            <a:ext cx="3243492" cy="2348285"/>
            <a:chOff x="1098129" y="1728098"/>
            <a:chExt cx="3243492" cy="2348285"/>
          </a:xfrm>
        </p:grpSpPr>
        <p:sp>
          <p:nvSpPr>
            <p:cNvPr id="5" name="テキスト ボックス 4">
              <a:extLst>
                <a:ext uri="{FF2B5EF4-FFF2-40B4-BE49-F238E27FC236}">
                  <a16:creationId xmlns:a16="http://schemas.microsoft.com/office/drawing/2014/main" id="{AD87E445-5517-7949-993E-489AA956BE98}"/>
                </a:ext>
              </a:extLst>
            </p:cNvPr>
            <p:cNvSpPr txBox="1"/>
            <p:nvPr/>
          </p:nvSpPr>
          <p:spPr>
            <a:xfrm>
              <a:off x="1098129" y="3448519"/>
              <a:ext cx="3243492" cy="627864"/>
            </a:xfrm>
            <a:prstGeom prst="rect">
              <a:avLst/>
            </a:prstGeom>
            <a:noFill/>
          </p:spPr>
          <p:txBody>
            <a:bodyPr wrap="square" rtlCol="0">
              <a:spAutoFit/>
            </a:bodyPr>
            <a:lstStyle/>
            <a:p>
              <a:pPr>
                <a:lnSpc>
                  <a:spcPct val="110000"/>
                </a:lnSpc>
              </a:pPr>
              <a:r>
                <a:rPr lang="ja-JP" altLang="en-US" sz="1600">
                  <a:solidFill>
                    <a:schemeClr val="tx2"/>
                  </a:solidFill>
                  <a:latin typeface="Meiryo" panose="020B0604030504040204" pitchFamily="34" charset="-128"/>
                </a:rPr>
                <a:t>高校時代の友人から電話が来て、</a:t>
              </a:r>
              <a:endParaRPr lang="en-US" altLang="ja-JP" sz="1600" dirty="0">
                <a:solidFill>
                  <a:schemeClr val="tx2"/>
                </a:solidFill>
                <a:latin typeface="Meiryo" panose="020B0604030504040204" pitchFamily="34" charset="-128"/>
              </a:endParaRPr>
            </a:p>
            <a:p>
              <a:pPr>
                <a:lnSpc>
                  <a:spcPct val="110000"/>
                </a:lnSpc>
              </a:pPr>
              <a:r>
                <a:rPr lang="ja-JP" altLang="en-US" sz="1600">
                  <a:solidFill>
                    <a:schemeClr val="tx2"/>
                  </a:solidFill>
                  <a:latin typeface="Meiryo" panose="020B0604030504040204" pitchFamily="34" charset="-128"/>
                </a:rPr>
                <a:t>久々に会うことに。</a:t>
              </a:r>
              <a:endParaRPr kumimoji="1" lang="ja-JP" altLang="en-US" sz="1600" dirty="0">
                <a:solidFill>
                  <a:schemeClr val="tx2"/>
                </a:solidFill>
              </a:endParaRPr>
            </a:p>
          </p:txBody>
        </p:sp>
        <p:pic>
          <p:nvPicPr>
            <p:cNvPr id="4" name="図 3" descr="おもちゃ, 人形, レゴ, 部屋 が含まれている画像&#10;&#10;自動的に生成された説明">
              <a:extLst>
                <a:ext uri="{FF2B5EF4-FFF2-40B4-BE49-F238E27FC236}">
                  <a16:creationId xmlns:a16="http://schemas.microsoft.com/office/drawing/2014/main" id="{9994FDB0-536A-AF4F-B42B-4793009AF5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449" y="1728098"/>
              <a:ext cx="3138406" cy="1577921"/>
            </a:xfrm>
            <a:prstGeom prst="rect">
              <a:avLst/>
            </a:prstGeom>
          </p:spPr>
        </p:pic>
      </p:grpSp>
      <p:grpSp>
        <p:nvGrpSpPr>
          <p:cNvPr id="11" name="グループ化 10">
            <a:extLst>
              <a:ext uri="{FF2B5EF4-FFF2-40B4-BE49-F238E27FC236}">
                <a16:creationId xmlns:a16="http://schemas.microsoft.com/office/drawing/2014/main" id="{F0E216BF-225A-474D-B76F-684CBEFD8F25}"/>
              </a:ext>
            </a:extLst>
          </p:cNvPr>
          <p:cNvGrpSpPr/>
          <p:nvPr/>
        </p:nvGrpSpPr>
        <p:grpSpPr>
          <a:xfrm>
            <a:off x="4770017" y="1622051"/>
            <a:ext cx="3382503" cy="2609621"/>
            <a:chOff x="4770017" y="1229924"/>
            <a:chExt cx="3382503" cy="2609621"/>
          </a:xfrm>
        </p:grpSpPr>
        <p:sp>
          <p:nvSpPr>
            <p:cNvPr id="6" name="テキスト ボックス 5">
              <a:extLst>
                <a:ext uri="{FF2B5EF4-FFF2-40B4-BE49-F238E27FC236}">
                  <a16:creationId xmlns:a16="http://schemas.microsoft.com/office/drawing/2014/main" id="{141F5D2C-D719-9D45-949C-1B83D59E75CC}"/>
                </a:ext>
              </a:extLst>
            </p:cNvPr>
            <p:cNvSpPr txBox="1"/>
            <p:nvPr/>
          </p:nvSpPr>
          <p:spPr>
            <a:xfrm>
              <a:off x="5177496" y="3278622"/>
              <a:ext cx="2952328" cy="560923"/>
            </a:xfrm>
            <a:prstGeom prst="rect">
              <a:avLst/>
            </a:prstGeom>
            <a:noFill/>
          </p:spPr>
          <p:txBody>
            <a:bodyPr wrap="square" rtlCol="0">
              <a:spAutoFit/>
            </a:bodyPr>
            <a:lstStyle/>
            <a:p>
              <a:pPr>
                <a:lnSpc>
                  <a:spcPct val="110000"/>
                </a:lnSpc>
              </a:pPr>
              <a:r>
                <a:rPr lang="ja-JP" altLang="en-US" sz="1600">
                  <a:solidFill>
                    <a:schemeClr val="tx2"/>
                  </a:solidFill>
                  <a:latin typeface="Meiryo" panose="020B0604030504040204" pitchFamily="34" charset="-128"/>
                </a:rPr>
                <a:t>熱心に勧誘され、会員登録をして化粧品</a:t>
              </a:r>
              <a:r>
                <a:rPr lang="en-US" altLang="ja-JP" sz="1600" dirty="0">
                  <a:solidFill>
                    <a:schemeClr val="tx2"/>
                  </a:solidFill>
                  <a:latin typeface="Meiryo" panose="020B0604030504040204" pitchFamily="34" charset="-128"/>
                </a:rPr>
                <a:t>30</a:t>
              </a:r>
              <a:r>
                <a:rPr lang="ja-JP" altLang="en-US" sz="1600">
                  <a:solidFill>
                    <a:schemeClr val="tx2"/>
                  </a:solidFill>
                  <a:latin typeface="Meiryo" panose="020B0604030504040204" pitchFamily="34" charset="-128"/>
                </a:rPr>
                <a:t>万円を契約した。</a:t>
              </a:r>
              <a:endParaRPr kumimoji="1" lang="ja-JP" altLang="en-US" sz="1600" dirty="0">
                <a:solidFill>
                  <a:schemeClr val="tx2"/>
                </a:solidFill>
              </a:endParaRPr>
            </a:p>
          </p:txBody>
        </p:sp>
        <p:grpSp>
          <p:nvGrpSpPr>
            <p:cNvPr id="19" name="グループ化 18">
              <a:extLst>
                <a:ext uri="{FF2B5EF4-FFF2-40B4-BE49-F238E27FC236}">
                  <a16:creationId xmlns:a16="http://schemas.microsoft.com/office/drawing/2014/main" id="{07EB8E78-ADFA-9B4E-B9A2-B701C1830A3B}"/>
                </a:ext>
              </a:extLst>
            </p:cNvPr>
            <p:cNvGrpSpPr/>
            <p:nvPr/>
          </p:nvGrpSpPr>
          <p:grpSpPr>
            <a:xfrm>
              <a:off x="5668961" y="1229924"/>
              <a:ext cx="1584617" cy="981268"/>
              <a:chOff x="4686472" y="1197327"/>
              <a:chExt cx="1584617" cy="981268"/>
            </a:xfrm>
          </p:grpSpPr>
          <p:sp>
            <p:nvSpPr>
              <p:cNvPr id="20" name="フリーフォーム 19">
                <a:extLst>
                  <a:ext uri="{FF2B5EF4-FFF2-40B4-BE49-F238E27FC236}">
                    <a16:creationId xmlns:a16="http://schemas.microsoft.com/office/drawing/2014/main" id="{F12E8371-7BC4-3844-B60F-AC61B7690B8E}"/>
                  </a:ext>
                </a:extLst>
              </p:cNvPr>
              <p:cNvSpPr/>
              <p:nvPr/>
            </p:nvSpPr>
            <p:spPr>
              <a:xfrm>
                <a:off x="4902496" y="1917407"/>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21" name="角丸四角形 20">
                <a:extLst>
                  <a:ext uri="{FF2B5EF4-FFF2-40B4-BE49-F238E27FC236}">
                    <a16:creationId xmlns:a16="http://schemas.microsoft.com/office/drawing/2014/main" id="{0183555A-A2AA-F14B-8604-E68E36E632F8}"/>
                  </a:ext>
                </a:extLst>
              </p:cNvPr>
              <p:cNvSpPr/>
              <p:nvPr/>
            </p:nvSpPr>
            <p:spPr>
              <a:xfrm>
                <a:off x="4686472" y="1197327"/>
                <a:ext cx="1584617"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a:solidFill>
                      <a:schemeClr val="tx1"/>
                    </a:solidFill>
                    <a:latin typeface="Meiryo" panose="020B0604030504040204" pitchFamily="34" charset="-128"/>
                  </a:rPr>
                  <a:t>あなたも友人を紹介するだけで収入になるのよ！</a:t>
                </a:r>
                <a:endParaRPr lang="ja-JP" altLang="en-US" sz="1200" dirty="0">
                  <a:solidFill>
                    <a:schemeClr val="tx1"/>
                  </a:solidFill>
                  <a:latin typeface="Meiryo" panose="020B0604030504040204" pitchFamily="34" charset="-128"/>
                </a:endParaRPr>
              </a:p>
            </p:txBody>
          </p:sp>
        </p:grpSp>
        <p:pic>
          <p:nvPicPr>
            <p:cNvPr id="10" name="図 9" descr="時計, コンピュータ が含まれている画像&#10;&#10;自動的に生成された説明">
              <a:extLst>
                <a:ext uri="{FF2B5EF4-FFF2-40B4-BE49-F238E27FC236}">
                  <a16:creationId xmlns:a16="http://schemas.microsoft.com/office/drawing/2014/main" id="{D9964317-DA08-2E44-93EA-722E5CC176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017" y="1463932"/>
              <a:ext cx="3382503" cy="1708687"/>
            </a:xfrm>
            <a:prstGeom prst="rect">
              <a:avLst/>
            </a:prstGeom>
          </p:spPr>
        </p:pic>
      </p:grpSp>
      <p:sp>
        <p:nvSpPr>
          <p:cNvPr id="3" name="スライド番号プレースホルダー 2">
            <a:extLst>
              <a:ext uri="{FF2B5EF4-FFF2-40B4-BE49-F238E27FC236}">
                <a16:creationId xmlns:a16="http://schemas.microsoft.com/office/drawing/2014/main" id="{71B00C48-3F3A-5F4C-AC2D-DF4CE837D6AF}"/>
              </a:ext>
            </a:extLst>
          </p:cNvPr>
          <p:cNvSpPr>
            <a:spLocks noGrp="1"/>
          </p:cNvSpPr>
          <p:nvPr>
            <p:ph type="sldNum" sz="quarter" idx="4"/>
          </p:nvPr>
        </p:nvSpPr>
        <p:spPr/>
        <p:txBody>
          <a:bodyPr/>
          <a:lstStyle/>
          <a:p>
            <a:fld id="{C3C412A8-4165-48C5-B7A3-F5E84C593970}" type="slidenum">
              <a:rPr lang="ja-JP" altLang="en-US" smtClean="0"/>
              <a:pPr/>
              <a:t>11</a:t>
            </a:fld>
            <a:endParaRPr lang="ja-JP" altLang="en-US"/>
          </a:p>
        </p:txBody>
      </p:sp>
      <p:grpSp>
        <p:nvGrpSpPr>
          <p:cNvPr id="8" name="グループ化 7">
            <a:extLst>
              <a:ext uri="{FF2B5EF4-FFF2-40B4-BE49-F238E27FC236}">
                <a16:creationId xmlns:a16="http://schemas.microsoft.com/office/drawing/2014/main" id="{064A38E4-7136-4344-B64F-801A119C187E}"/>
              </a:ext>
            </a:extLst>
          </p:cNvPr>
          <p:cNvGrpSpPr/>
          <p:nvPr/>
        </p:nvGrpSpPr>
        <p:grpSpPr>
          <a:xfrm>
            <a:off x="963247" y="4557554"/>
            <a:ext cx="7053506" cy="1751766"/>
            <a:chOff x="963247" y="4557554"/>
            <a:chExt cx="7053506" cy="1751766"/>
          </a:xfrm>
        </p:grpSpPr>
        <p:sp>
          <p:nvSpPr>
            <p:cNvPr id="7" name="テキスト ボックス 6">
              <a:extLst>
                <a:ext uri="{FF2B5EF4-FFF2-40B4-BE49-F238E27FC236}">
                  <a16:creationId xmlns:a16="http://schemas.microsoft.com/office/drawing/2014/main" id="{3C73C802-A164-6A45-9277-2D8E5A57609E}"/>
                </a:ext>
              </a:extLst>
            </p:cNvPr>
            <p:cNvSpPr txBox="1"/>
            <p:nvPr/>
          </p:nvSpPr>
          <p:spPr>
            <a:xfrm>
              <a:off x="4341620" y="4868926"/>
              <a:ext cx="2390619" cy="1440394"/>
            </a:xfrm>
            <a:prstGeom prst="rect">
              <a:avLst/>
            </a:prstGeom>
            <a:noFill/>
          </p:spPr>
          <p:txBody>
            <a:bodyPr wrap="square" rtlCol="0">
              <a:spAutoFit/>
            </a:bodyPr>
            <a:lstStyle/>
            <a:p>
              <a:pPr>
                <a:lnSpc>
                  <a:spcPct val="110000"/>
                </a:lnSpc>
              </a:pPr>
              <a:r>
                <a:rPr lang="ja-JP" altLang="en-US" sz="1600" dirty="0">
                  <a:solidFill>
                    <a:schemeClr val="tx2"/>
                  </a:solidFill>
                  <a:latin typeface="Meiryo" panose="020B0604030504040204" pitchFamily="34" charset="-128"/>
                </a:rPr>
                <a:t>何人か誘ってみたが、全く入会してもらえない。友だちに嫌がられ、いらない商品とその支払いが残った</a:t>
              </a:r>
              <a:r>
                <a:rPr lang="en-US" altLang="ja-JP" sz="1600" dirty="0">
                  <a:solidFill>
                    <a:schemeClr val="tx2"/>
                  </a:solidFill>
                  <a:latin typeface="Meiryo" panose="020B0604030504040204" pitchFamily="34" charset="-128"/>
                </a:rPr>
                <a:t>…</a:t>
              </a:r>
              <a:endParaRPr kumimoji="1" lang="ja-JP" altLang="en-US" sz="1600" dirty="0">
                <a:solidFill>
                  <a:schemeClr val="tx2"/>
                </a:solidFill>
              </a:endParaRPr>
            </a:p>
          </p:txBody>
        </p:sp>
        <p:pic>
          <p:nvPicPr>
            <p:cNvPr id="12" name="図 11" descr="時計, 記号 が含まれている画像&#10;&#10;自動的に生成された説明">
              <a:extLst>
                <a:ext uri="{FF2B5EF4-FFF2-40B4-BE49-F238E27FC236}">
                  <a16:creationId xmlns:a16="http://schemas.microsoft.com/office/drawing/2014/main" id="{02330747-653D-B946-9AB1-CBF3B84A32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3247" y="4557554"/>
              <a:ext cx="3434809" cy="1638945"/>
            </a:xfrm>
            <a:prstGeom prst="rect">
              <a:avLst/>
            </a:prstGeom>
          </p:spPr>
        </p:pic>
        <p:sp>
          <p:nvSpPr>
            <p:cNvPr id="17" name="円/楕円 16">
              <a:extLst>
                <a:ext uri="{FF2B5EF4-FFF2-40B4-BE49-F238E27FC236}">
                  <a16:creationId xmlns:a16="http://schemas.microsoft.com/office/drawing/2014/main" id="{00B4209D-5004-E44F-A6C7-86A2B0EF4F73}"/>
                </a:ext>
              </a:extLst>
            </p:cNvPr>
            <p:cNvSpPr/>
            <p:nvPr/>
          </p:nvSpPr>
          <p:spPr>
            <a:xfrm>
              <a:off x="6732240" y="4797152"/>
              <a:ext cx="1284513" cy="128451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accent4"/>
                  </a:solidFill>
                </a:rPr>
                <a:t>悪質</a:t>
              </a:r>
              <a:endParaRPr kumimoji="1" lang="en-US" altLang="ja-JP" sz="2400" dirty="0">
                <a:solidFill>
                  <a:schemeClr val="accent4"/>
                </a:solidFill>
              </a:endParaRPr>
            </a:p>
            <a:p>
              <a:pPr algn="ctr"/>
              <a:r>
                <a:rPr lang="ja-JP" altLang="en-US" sz="2400">
                  <a:solidFill>
                    <a:schemeClr val="accent4"/>
                  </a:solidFill>
                </a:rPr>
                <a:t>商法</a:t>
              </a:r>
              <a:endParaRPr kumimoji="1" lang="ja-JP" altLang="en-US" sz="2400">
                <a:solidFill>
                  <a:schemeClr val="accent4"/>
                </a:solidFill>
              </a:endParaRPr>
            </a:p>
          </p:txBody>
        </p:sp>
      </p:grpSp>
    </p:spTree>
    <p:extLst>
      <p:ext uri="{BB962C8B-B14F-4D97-AF65-F5344CB8AC3E}">
        <p14:creationId xmlns:p14="http://schemas.microsoft.com/office/powerpoint/2010/main" val="75690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無料体験のつもりが</a:t>
            </a:r>
            <a:r>
              <a:rPr lang="en-US" altLang="ja-JP" dirty="0"/>
              <a:t>…</a:t>
            </a:r>
            <a:r>
              <a:rPr lang="ja-JP" altLang="en-US" dirty="0"/>
              <a:t>（エステ）</a:t>
            </a:r>
          </a:p>
        </p:txBody>
      </p:sp>
      <p:grpSp>
        <p:nvGrpSpPr>
          <p:cNvPr id="8" name="グループ化 7">
            <a:extLst>
              <a:ext uri="{FF2B5EF4-FFF2-40B4-BE49-F238E27FC236}">
                <a16:creationId xmlns:a16="http://schemas.microsoft.com/office/drawing/2014/main" id="{C2361ACF-331D-4225-AF79-33E8F5A04CE6}"/>
              </a:ext>
            </a:extLst>
          </p:cNvPr>
          <p:cNvGrpSpPr/>
          <p:nvPr/>
        </p:nvGrpSpPr>
        <p:grpSpPr>
          <a:xfrm>
            <a:off x="1379978" y="4463521"/>
            <a:ext cx="6503848" cy="1845311"/>
            <a:chOff x="-683882" y="4558431"/>
            <a:chExt cx="6503848" cy="1845311"/>
          </a:xfrm>
        </p:grpSpPr>
        <p:sp>
          <p:nvSpPr>
            <p:cNvPr id="14" name="テキスト ボックス 13"/>
            <p:cNvSpPr txBox="1"/>
            <p:nvPr/>
          </p:nvSpPr>
          <p:spPr>
            <a:xfrm>
              <a:off x="2272047" y="4953480"/>
              <a:ext cx="3547919" cy="1408078"/>
            </a:xfrm>
            <a:prstGeom prst="rect">
              <a:avLst/>
            </a:prstGeom>
            <a:noFill/>
          </p:spPr>
          <p:txBody>
            <a:bodyPr wrap="square" rtlCol="0">
              <a:spAutoFit/>
            </a:bodyPr>
            <a:lstStyle/>
            <a:p>
              <a:pPr>
                <a:lnSpc>
                  <a:spcPct val="120000"/>
                </a:lnSpc>
              </a:pPr>
              <a:r>
                <a:rPr lang="ja-JP" altLang="en-US" dirty="0">
                  <a:solidFill>
                    <a:schemeClr val="tx2"/>
                  </a:solidFill>
                  <a:latin typeface="Meiryo" panose="020B0604030504040204" pitchFamily="34" charset="-128"/>
                </a:rPr>
                <a:t>気づいたら、</a:t>
              </a:r>
              <a:r>
                <a:rPr lang="ja-JP" altLang="ja-JP" dirty="0">
                  <a:solidFill>
                    <a:schemeClr val="tx2"/>
                  </a:solidFill>
                  <a:latin typeface="Meiryo" panose="020B0604030504040204" pitchFamily="34" charset="-128"/>
                </a:rPr>
                <a:t>総額で</a:t>
              </a:r>
              <a:r>
                <a:rPr lang="en-US" altLang="ja-JP" b="1" dirty="0">
                  <a:solidFill>
                    <a:schemeClr val="tx2"/>
                  </a:solidFill>
                  <a:latin typeface="Meiryo" panose="020B0604030504040204" pitchFamily="34" charset="-128"/>
                </a:rPr>
                <a:t>100</a:t>
              </a:r>
              <a:r>
                <a:rPr lang="ja-JP" altLang="ja-JP" b="1" dirty="0">
                  <a:solidFill>
                    <a:schemeClr val="tx2"/>
                  </a:solidFill>
                  <a:latin typeface="Meiryo" panose="020B0604030504040204" pitchFamily="34" charset="-128"/>
                </a:rPr>
                <a:t>万</a:t>
              </a:r>
              <a:r>
                <a:rPr lang="ja-JP" altLang="ja-JP" b="1">
                  <a:solidFill>
                    <a:schemeClr val="tx2"/>
                  </a:solidFill>
                  <a:latin typeface="Meiryo" panose="020B0604030504040204" pitchFamily="34" charset="-128"/>
                </a:rPr>
                <a:t>円</a:t>
              </a:r>
              <a:r>
                <a:rPr lang="ja-JP" altLang="en-US">
                  <a:solidFill>
                    <a:schemeClr val="tx2"/>
                  </a:solidFill>
                  <a:latin typeface="Meiryo" panose="020B0604030504040204" pitchFamily="34" charset="-128"/>
                </a:rPr>
                <a:t>、</a:t>
              </a:r>
              <a:endParaRPr lang="en-US" altLang="ja-JP" dirty="0">
                <a:solidFill>
                  <a:schemeClr val="tx2"/>
                </a:solidFill>
                <a:latin typeface="Meiryo" panose="020B0604030504040204" pitchFamily="34" charset="-128"/>
              </a:endParaRPr>
            </a:p>
            <a:p>
              <a:pPr>
                <a:lnSpc>
                  <a:spcPct val="120000"/>
                </a:lnSpc>
              </a:pPr>
              <a:r>
                <a:rPr lang="ja-JP" altLang="en-US">
                  <a:solidFill>
                    <a:schemeClr val="tx2"/>
                  </a:solidFill>
                  <a:latin typeface="Meiryo" panose="020B0604030504040204" pitchFamily="34" charset="-128"/>
                </a:rPr>
                <a:t>どう</a:t>
              </a:r>
              <a:r>
                <a:rPr lang="ja-JP" altLang="en-US" dirty="0">
                  <a:solidFill>
                    <a:schemeClr val="tx2"/>
                  </a:solidFill>
                  <a:latin typeface="Meiryo" panose="020B0604030504040204" pitchFamily="34" charset="-128"/>
                </a:rPr>
                <a:t>しよう。</a:t>
              </a:r>
              <a:endParaRPr lang="en-US" altLang="ja-JP" dirty="0">
                <a:solidFill>
                  <a:schemeClr val="tx2"/>
                </a:solidFill>
                <a:latin typeface="Meiryo" panose="020B0604030504040204" pitchFamily="34" charset="-128"/>
              </a:endParaRPr>
            </a:p>
            <a:p>
              <a:pPr>
                <a:lnSpc>
                  <a:spcPct val="120000"/>
                </a:lnSpc>
              </a:pPr>
              <a:r>
                <a:rPr kumimoji="1" lang="ja-JP" altLang="en-US" dirty="0">
                  <a:solidFill>
                    <a:schemeClr val="tx2"/>
                  </a:solidFill>
                  <a:latin typeface="Meiryo" panose="020B0604030504040204" pitchFamily="34" charset="-128"/>
                </a:rPr>
                <a:t>まだ途中だ</a:t>
              </a:r>
              <a:r>
                <a:rPr kumimoji="1" lang="ja-JP" altLang="en-US">
                  <a:solidFill>
                    <a:schemeClr val="tx2"/>
                  </a:solidFill>
                  <a:latin typeface="Meiryo" panose="020B0604030504040204" pitchFamily="34" charset="-128"/>
                </a:rPr>
                <a:t>けれど、もう</a:t>
              </a:r>
              <a:r>
                <a:rPr kumimoji="1" lang="ja-JP" altLang="en-US" dirty="0">
                  <a:solidFill>
                    <a:schemeClr val="tx2"/>
                  </a:solidFill>
                  <a:latin typeface="Meiryo" panose="020B0604030504040204" pitchFamily="34" charset="-128"/>
                </a:rPr>
                <a:t>、</a:t>
              </a:r>
              <a:r>
                <a:rPr kumimoji="1" lang="ja-JP" altLang="en-US">
                  <a:solidFill>
                    <a:schemeClr val="tx2"/>
                  </a:solidFill>
                  <a:latin typeface="Meiryo" panose="020B0604030504040204" pitchFamily="34" charset="-128"/>
                </a:rPr>
                <a:t>通いたくない</a:t>
              </a:r>
              <a:r>
                <a:rPr kumimoji="1" lang="en-US" altLang="ja-JP" dirty="0">
                  <a:solidFill>
                    <a:schemeClr val="tx2"/>
                  </a:solidFill>
                  <a:latin typeface="Meiryo" panose="020B0604030504040204" pitchFamily="34" charset="-128"/>
                </a:rPr>
                <a:t>…</a:t>
              </a:r>
              <a:endParaRPr kumimoji="1" lang="ja-JP" altLang="en-US" dirty="0">
                <a:solidFill>
                  <a:schemeClr val="tx2"/>
                </a:solidFill>
              </a:endParaRPr>
            </a:p>
          </p:txBody>
        </p:sp>
        <p:pic>
          <p:nvPicPr>
            <p:cNvPr id="10" name="図 9">
              <a:extLst>
                <a:ext uri="{FF2B5EF4-FFF2-40B4-BE49-F238E27FC236}">
                  <a16:creationId xmlns:a16="http://schemas.microsoft.com/office/drawing/2014/main" id="{B78100A7-902C-A54B-B287-C05F1604495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3882" y="4558431"/>
              <a:ext cx="3131438" cy="1845311"/>
            </a:xfrm>
            <a:prstGeom prst="rect">
              <a:avLst/>
            </a:prstGeom>
          </p:spPr>
        </p:pic>
      </p:grpSp>
      <p:grpSp>
        <p:nvGrpSpPr>
          <p:cNvPr id="11" name="グループ化 10">
            <a:extLst>
              <a:ext uri="{FF2B5EF4-FFF2-40B4-BE49-F238E27FC236}">
                <a16:creationId xmlns:a16="http://schemas.microsoft.com/office/drawing/2014/main" id="{71CD42B4-A12C-4D08-AD6D-E08E261465EE}"/>
              </a:ext>
            </a:extLst>
          </p:cNvPr>
          <p:cNvGrpSpPr/>
          <p:nvPr/>
        </p:nvGrpSpPr>
        <p:grpSpPr>
          <a:xfrm>
            <a:off x="914496" y="1209076"/>
            <a:ext cx="3562868" cy="2712887"/>
            <a:chOff x="914496" y="1209076"/>
            <a:chExt cx="3562868" cy="2712887"/>
          </a:xfrm>
        </p:grpSpPr>
        <p:sp>
          <p:nvSpPr>
            <p:cNvPr id="12" name="テキスト ボックス 11"/>
            <p:cNvSpPr txBox="1"/>
            <p:nvPr/>
          </p:nvSpPr>
          <p:spPr>
            <a:xfrm>
              <a:off x="914496" y="3361040"/>
              <a:ext cx="3511728" cy="560923"/>
            </a:xfrm>
            <a:prstGeom prst="rect">
              <a:avLst/>
            </a:prstGeom>
            <a:noFill/>
          </p:spPr>
          <p:txBody>
            <a:bodyPr wrap="square" rtlCol="0">
              <a:spAutoFit/>
            </a:bodyPr>
            <a:lstStyle/>
            <a:p>
              <a:pPr>
                <a:lnSpc>
                  <a:spcPct val="110000"/>
                </a:lnSpc>
              </a:pPr>
              <a:r>
                <a:rPr lang="ja-JP" altLang="ja-JP" sz="1600" dirty="0">
                  <a:solidFill>
                    <a:schemeClr val="tx2"/>
                  </a:solidFill>
                  <a:latin typeface="Meiryo" panose="020B0604030504040204" pitchFamily="34" charset="-128"/>
                </a:rPr>
                <a:t>ネットで見つけた美顔エステの</a:t>
              </a:r>
              <a:r>
                <a:rPr lang="ja-JP" altLang="en-US" sz="1600" dirty="0">
                  <a:solidFill>
                    <a:schemeClr val="tx2"/>
                  </a:solidFill>
                  <a:latin typeface="Meiryo" panose="020B0604030504040204" pitchFamily="34" charset="-128"/>
                </a:rPr>
                <a:t>無料</a:t>
              </a:r>
              <a:r>
                <a:rPr lang="ja-JP" altLang="ja-JP" sz="1600" dirty="0">
                  <a:solidFill>
                    <a:schemeClr val="tx2"/>
                  </a:solidFill>
                  <a:latin typeface="Meiryo" panose="020B0604030504040204" pitchFamily="34" charset="-128"/>
                </a:rPr>
                <a:t>体験</a:t>
              </a:r>
              <a:r>
                <a:rPr lang="ja-JP" altLang="en-US" sz="1600" dirty="0">
                  <a:solidFill>
                    <a:schemeClr val="tx2"/>
                  </a:solidFill>
                  <a:latin typeface="Meiryo" panose="020B0604030504040204" pitchFamily="34" charset="-128"/>
                </a:rPr>
                <a:t>。測定結果にびっくりし、思わず契約。</a:t>
              </a:r>
              <a:endParaRPr kumimoji="1" lang="ja-JP" altLang="en-US" sz="1600" dirty="0">
                <a:solidFill>
                  <a:schemeClr val="tx2"/>
                </a:solidFill>
              </a:endParaRPr>
            </a:p>
          </p:txBody>
        </p:sp>
        <p:pic>
          <p:nvPicPr>
            <p:cNvPr id="4" name="図 3">
              <a:extLst>
                <a:ext uri="{FF2B5EF4-FFF2-40B4-BE49-F238E27FC236}">
                  <a16:creationId xmlns:a16="http://schemas.microsoft.com/office/drawing/2014/main" id="{E870420B-F9C7-3B40-B7C8-36A60573FA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445" y="1613639"/>
              <a:ext cx="3547919" cy="1600891"/>
            </a:xfrm>
            <a:prstGeom prst="rect">
              <a:avLst/>
            </a:prstGeom>
          </p:spPr>
        </p:pic>
        <p:grpSp>
          <p:nvGrpSpPr>
            <p:cNvPr id="25" name="グループ化 24">
              <a:extLst>
                <a:ext uri="{FF2B5EF4-FFF2-40B4-BE49-F238E27FC236}">
                  <a16:creationId xmlns:a16="http://schemas.microsoft.com/office/drawing/2014/main" id="{BBDECA6A-8C4B-3340-8024-46A867BB4814}"/>
                </a:ext>
              </a:extLst>
            </p:cNvPr>
            <p:cNvGrpSpPr/>
            <p:nvPr/>
          </p:nvGrpSpPr>
          <p:grpSpPr>
            <a:xfrm>
              <a:off x="936506" y="1209076"/>
              <a:ext cx="1368152" cy="1001117"/>
              <a:chOff x="4686473" y="1197327"/>
              <a:chExt cx="1368152" cy="1001117"/>
            </a:xfrm>
          </p:grpSpPr>
          <p:sp>
            <p:nvSpPr>
              <p:cNvPr id="26" name="フリーフォーム 25">
                <a:extLst>
                  <a:ext uri="{FF2B5EF4-FFF2-40B4-BE49-F238E27FC236}">
                    <a16:creationId xmlns:a16="http://schemas.microsoft.com/office/drawing/2014/main" id="{262A0615-0B95-F642-9796-2B84C3F90688}"/>
                  </a:ext>
                </a:extLst>
              </p:cNvPr>
              <p:cNvSpPr/>
              <p:nvPr/>
            </p:nvSpPr>
            <p:spPr>
              <a:xfrm flipH="1">
                <a:off x="5329324" y="1937256"/>
                <a:ext cx="280444"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27" name="角丸四角形 26">
                <a:extLst>
                  <a:ext uri="{FF2B5EF4-FFF2-40B4-BE49-F238E27FC236}">
                    <a16:creationId xmlns:a16="http://schemas.microsoft.com/office/drawing/2014/main" id="{2C12AAC1-49B7-E94D-A457-200F13B68F4F}"/>
                  </a:ext>
                </a:extLst>
              </p:cNvPr>
              <p:cNvSpPr/>
              <p:nvPr/>
            </p:nvSpPr>
            <p:spPr>
              <a:xfrm>
                <a:off x="4686473" y="1197327"/>
                <a:ext cx="1368152"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Meiryo" panose="020B0604030504040204" pitchFamily="34" charset="-128"/>
                  </a:rPr>
                  <a:t>すぐにお手入れはじめた方がいいですよ。</a:t>
                </a:r>
              </a:p>
            </p:txBody>
          </p:sp>
        </p:grpSp>
        <p:sp>
          <p:nvSpPr>
            <p:cNvPr id="22" name="テキスト ボックス 21">
              <a:extLst>
                <a:ext uri="{FF2B5EF4-FFF2-40B4-BE49-F238E27FC236}">
                  <a16:creationId xmlns:a16="http://schemas.microsoft.com/office/drawing/2014/main" id="{0D327D7F-00DE-2045-B76A-BE004A671588}"/>
                </a:ext>
              </a:extLst>
            </p:cNvPr>
            <p:cNvSpPr txBox="1"/>
            <p:nvPr/>
          </p:nvSpPr>
          <p:spPr>
            <a:xfrm rot="847673">
              <a:off x="2641681" y="2161566"/>
              <a:ext cx="724537" cy="427040"/>
            </a:xfrm>
            <a:prstGeom prst="rect">
              <a:avLst/>
            </a:prstGeom>
            <a:noFill/>
          </p:spPr>
          <p:txBody>
            <a:bodyPr wrap="square" rtlCol="0">
              <a:spAutoFit/>
            </a:bodyPr>
            <a:lstStyle/>
            <a:p>
              <a:pPr>
                <a:lnSpc>
                  <a:spcPct val="110000"/>
                </a:lnSpc>
              </a:pPr>
              <a:r>
                <a:rPr lang="ja-JP" altLang="en-US" sz="1000" dirty="0">
                  <a:solidFill>
                    <a:schemeClr val="tx1">
                      <a:lumMod val="60000"/>
                      <a:lumOff val="40000"/>
                    </a:schemeClr>
                  </a:solidFill>
                  <a:latin typeface="Meiryo" panose="020B0604030504040204" pitchFamily="34" charset="-128"/>
                </a:rPr>
                <a:t>肌年齢</a:t>
              </a:r>
              <a:endParaRPr lang="en-US" altLang="ja-JP" sz="1000" dirty="0">
                <a:solidFill>
                  <a:schemeClr val="tx1">
                    <a:lumMod val="60000"/>
                    <a:lumOff val="40000"/>
                  </a:schemeClr>
                </a:solidFill>
                <a:latin typeface="Meiryo" panose="020B0604030504040204" pitchFamily="34" charset="-128"/>
              </a:endParaRPr>
            </a:p>
            <a:p>
              <a:pPr>
                <a:lnSpc>
                  <a:spcPct val="110000"/>
                </a:lnSpc>
              </a:pPr>
              <a:r>
                <a:rPr kumimoji="1" lang="en-US" altLang="ja-JP" sz="1000" dirty="0">
                  <a:solidFill>
                    <a:schemeClr val="tx1">
                      <a:lumMod val="60000"/>
                      <a:lumOff val="40000"/>
                    </a:schemeClr>
                  </a:solidFill>
                  <a:latin typeface="Meiryo" panose="020B0604030504040204" pitchFamily="34" charset="-128"/>
                </a:rPr>
                <a:t>42</a:t>
              </a:r>
              <a:r>
                <a:rPr kumimoji="1" lang="ja-JP" altLang="en-US" sz="1000">
                  <a:solidFill>
                    <a:schemeClr val="tx1">
                      <a:lumMod val="60000"/>
                      <a:lumOff val="40000"/>
                    </a:schemeClr>
                  </a:solidFill>
                  <a:latin typeface="Meiryo" panose="020B0604030504040204" pitchFamily="34" charset="-128"/>
                </a:rPr>
                <a:t>歳</a:t>
              </a:r>
              <a:r>
                <a:rPr kumimoji="1" lang="en-US" altLang="ja-JP" sz="1000" dirty="0">
                  <a:solidFill>
                    <a:schemeClr val="tx1">
                      <a:lumMod val="60000"/>
                      <a:lumOff val="40000"/>
                    </a:schemeClr>
                  </a:solidFill>
                  <a:latin typeface="Meiryo" panose="020B0604030504040204" pitchFamily="34" charset="-128"/>
                </a:rPr>
                <a:t>…</a:t>
              </a:r>
              <a:endParaRPr kumimoji="1" lang="ja-JP" altLang="en-US" sz="1000" dirty="0">
                <a:solidFill>
                  <a:schemeClr val="tx1">
                    <a:lumMod val="60000"/>
                    <a:lumOff val="40000"/>
                  </a:schemeClr>
                </a:solidFill>
              </a:endParaRPr>
            </a:p>
          </p:txBody>
        </p:sp>
      </p:grpSp>
      <p:grpSp>
        <p:nvGrpSpPr>
          <p:cNvPr id="16" name="グループ化 15">
            <a:extLst>
              <a:ext uri="{FF2B5EF4-FFF2-40B4-BE49-F238E27FC236}">
                <a16:creationId xmlns:a16="http://schemas.microsoft.com/office/drawing/2014/main" id="{B1543C7D-C338-4AB1-B42E-D66A46F6E08A}"/>
              </a:ext>
            </a:extLst>
          </p:cNvPr>
          <p:cNvGrpSpPr/>
          <p:nvPr/>
        </p:nvGrpSpPr>
        <p:grpSpPr>
          <a:xfrm>
            <a:off x="4649290" y="1506406"/>
            <a:ext cx="3488457" cy="2496444"/>
            <a:chOff x="4649290" y="1506406"/>
            <a:chExt cx="3488457" cy="2496444"/>
          </a:xfrm>
        </p:grpSpPr>
        <p:grpSp>
          <p:nvGrpSpPr>
            <p:cNvPr id="6" name="グループ化 5">
              <a:extLst>
                <a:ext uri="{FF2B5EF4-FFF2-40B4-BE49-F238E27FC236}">
                  <a16:creationId xmlns:a16="http://schemas.microsoft.com/office/drawing/2014/main" id="{44D40575-4D85-4715-AFC5-CE1BA121955C}"/>
                </a:ext>
              </a:extLst>
            </p:cNvPr>
            <p:cNvGrpSpPr/>
            <p:nvPr/>
          </p:nvGrpSpPr>
          <p:grpSpPr>
            <a:xfrm>
              <a:off x="4649290" y="1506406"/>
              <a:ext cx="3488457" cy="2496444"/>
              <a:chOff x="4649290" y="1506406"/>
              <a:chExt cx="3488457" cy="2496444"/>
            </a:xfrm>
          </p:grpSpPr>
          <p:sp>
            <p:nvSpPr>
              <p:cNvPr id="13" name="テキスト ボックス 12"/>
              <p:cNvSpPr txBox="1"/>
              <p:nvPr/>
            </p:nvSpPr>
            <p:spPr>
              <a:xfrm>
                <a:off x="4830543" y="3374986"/>
                <a:ext cx="3307204" cy="627864"/>
              </a:xfrm>
              <a:prstGeom prst="rect">
                <a:avLst/>
              </a:prstGeom>
              <a:noFill/>
            </p:spPr>
            <p:txBody>
              <a:bodyPr wrap="square" rtlCol="0">
                <a:spAutoFit/>
              </a:bodyPr>
              <a:lstStyle/>
              <a:p>
                <a:pPr>
                  <a:lnSpc>
                    <a:spcPct val="110000"/>
                  </a:lnSpc>
                </a:pPr>
                <a:r>
                  <a:rPr lang="ja-JP" altLang="ja-JP" sz="1600" dirty="0">
                    <a:solidFill>
                      <a:schemeClr val="tx2"/>
                    </a:solidFill>
                    <a:latin typeface="Meiryo" panose="020B0604030504040204" pitchFamily="34" charset="-128"/>
                  </a:rPr>
                  <a:t>エステに行くたびに脱毛</a:t>
                </a:r>
                <a:r>
                  <a:rPr lang="ja-JP" altLang="ja-JP" sz="1600">
                    <a:solidFill>
                      <a:schemeClr val="tx2"/>
                    </a:solidFill>
                    <a:latin typeface="Meiryo" panose="020B0604030504040204" pitchFamily="34" charset="-128"/>
                  </a:rPr>
                  <a:t>、痩身</a:t>
                </a:r>
                <a:r>
                  <a:rPr lang="ja-JP" altLang="en-US" sz="1600">
                    <a:solidFill>
                      <a:schemeClr val="tx2"/>
                    </a:solidFill>
                    <a:latin typeface="Meiryo" panose="020B0604030504040204" pitchFamily="34" charset="-128"/>
                  </a:rPr>
                  <a:t>を次々に</a:t>
                </a:r>
                <a:r>
                  <a:rPr lang="ja-JP" altLang="ja-JP" sz="1600">
                    <a:solidFill>
                      <a:schemeClr val="tx2"/>
                    </a:solidFill>
                    <a:latin typeface="Meiryo" panose="020B0604030504040204" pitchFamily="34" charset="-128"/>
                  </a:rPr>
                  <a:t>勧められ、</a:t>
                </a:r>
                <a:r>
                  <a:rPr lang="ja-JP" altLang="en-US" sz="1600">
                    <a:solidFill>
                      <a:schemeClr val="tx2"/>
                    </a:solidFill>
                    <a:latin typeface="Meiryo" panose="020B0604030504040204" pitchFamily="34" charset="-128"/>
                  </a:rPr>
                  <a:t>断れずに</a:t>
                </a:r>
                <a:r>
                  <a:rPr lang="ja-JP" altLang="ja-JP" sz="1600">
                    <a:solidFill>
                      <a:schemeClr val="tx2"/>
                    </a:solidFill>
                    <a:latin typeface="Meiryo" panose="020B0604030504040204" pitchFamily="34" charset="-128"/>
                  </a:rPr>
                  <a:t>契約</a:t>
                </a:r>
                <a:r>
                  <a:rPr lang="ja-JP" altLang="en-US" sz="1600">
                    <a:solidFill>
                      <a:schemeClr val="tx2"/>
                    </a:solidFill>
                    <a:latin typeface="Meiryo" panose="020B0604030504040204" pitchFamily="34" charset="-128"/>
                  </a:rPr>
                  <a:t>。</a:t>
                </a:r>
                <a:endParaRPr kumimoji="1" lang="ja-JP" altLang="en-US" sz="1600" dirty="0">
                  <a:solidFill>
                    <a:schemeClr val="tx2"/>
                  </a:solidFill>
                </a:endParaRPr>
              </a:p>
            </p:txBody>
          </p:sp>
          <p:pic>
            <p:nvPicPr>
              <p:cNvPr id="7" name="図 6">
                <a:extLst>
                  <a:ext uri="{FF2B5EF4-FFF2-40B4-BE49-F238E27FC236}">
                    <a16:creationId xmlns:a16="http://schemas.microsoft.com/office/drawing/2014/main" id="{83241DCC-FC7E-0F4A-96F0-7250FA9E32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9290" y="1506406"/>
                <a:ext cx="3461384" cy="1678771"/>
              </a:xfrm>
              <a:prstGeom prst="rect">
                <a:avLst/>
              </a:prstGeom>
            </p:spPr>
          </p:pic>
        </p:grpSp>
        <p:sp>
          <p:nvSpPr>
            <p:cNvPr id="24" name="テキスト ボックス 23">
              <a:extLst>
                <a:ext uri="{FF2B5EF4-FFF2-40B4-BE49-F238E27FC236}">
                  <a16:creationId xmlns:a16="http://schemas.microsoft.com/office/drawing/2014/main" id="{8AACA576-8EB1-BA45-ADB9-4F170451E047}"/>
                </a:ext>
              </a:extLst>
            </p:cNvPr>
            <p:cNvSpPr txBox="1"/>
            <p:nvPr/>
          </p:nvSpPr>
          <p:spPr>
            <a:xfrm rot="20833041">
              <a:off x="4803557" y="2608977"/>
              <a:ext cx="829051" cy="541751"/>
            </a:xfrm>
            <a:prstGeom prst="rect">
              <a:avLst/>
            </a:prstGeom>
            <a:noFill/>
          </p:spPr>
          <p:txBody>
            <a:bodyPr wrap="square" rtlCol="0">
              <a:spAutoFit/>
            </a:bodyPr>
            <a:lstStyle/>
            <a:p>
              <a:pPr>
                <a:lnSpc>
                  <a:spcPct val="110000"/>
                </a:lnSpc>
              </a:pPr>
              <a:r>
                <a:rPr lang="ja-JP" altLang="en-US" sz="900" dirty="0">
                  <a:solidFill>
                    <a:schemeClr val="tx1">
                      <a:lumMod val="60000"/>
                      <a:lumOff val="40000"/>
                    </a:schemeClr>
                  </a:solidFill>
                  <a:latin typeface="Meiryo" panose="020B0604030504040204" pitchFamily="34" charset="-128"/>
                </a:rPr>
                <a:t>もっと</a:t>
              </a:r>
              <a:endParaRPr lang="en-US" altLang="ja-JP" sz="900" dirty="0">
                <a:solidFill>
                  <a:schemeClr val="tx1">
                    <a:lumMod val="60000"/>
                    <a:lumOff val="40000"/>
                  </a:schemeClr>
                </a:solidFill>
                <a:latin typeface="Meiryo" panose="020B0604030504040204" pitchFamily="34" charset="-128"/>
              </a:endParaRPr>
            </a:p>
            <a:p>
              <a:pPr>
                <a:lnSpc>
                  <a:spcPct val="110000"/>
                </a:lnSpc>
              </a:pPr>
              <a:r>
                <a:rPr kumimoji="1" lang="ja-JP" altLang="en-US" sz="900" dirty="0">
                  <a:solidFill>
                    <a:schemeClr val="tx1">
                      <a:lumMod val="60000"/>
                      <a:lumOff val="40000"/>
                    </a:schemeClr>
                  </a:solidFill>
                  <a:latin typeface="Meiryo" panose="020B0604030504040204" pitchFamily="34" charset="-128"/>
                </a:rPr>
                <a:t>きれいに</a:t>
              </a:r>
              <a:endParaRPr kumimoji="1" lang="en-US" altLang="ja-JP" sz="900" dirty="0">
                <a:solidFill>
                  <a:schemeClr val="tx1">
                    <a:lumMod val="60000"/>
                    <a:lumOff val="40000"/>
                  </a:schemeClr>
                </a:solidFill>
                <a:latin typeface="Meiryo" panose="020B0604030504040204" pitchFamily="34" charset="-128"/>
              </a:endParaRPr>
            </a:p>
            <a:p>
              <a:pPr>
                <a:lnSpc>
                  <a:spcPct val="110000"/>
                </a:lnSpc>
              </a:pPr>
              <a:r>
                <a:rPr lang="ja-JP" altLang="en-US" sz="900" dirty="0">
                  <a:solidFill>
                    <a:schemeClr val="tx1">
                      <a:lumMod val="60000"/>
                      <a:lumOff val="40000"/>
                    </a:schemeClr>
                  </a:solidFill>
                  <a:latin typeface="Meiryo" panose="020B0604030504040204" pitchFamily="34" charset="-128"/>
                </a:rPr>
                <a:t>なるわよ！</a:t>
              </a:r>
              <a:endParaRPr kumimoji="1" lang="ja-JP" altLang="en-US" sz="900" dirty="0">
                <a:solidFill>
                  <a:schemeClr val="tx1">
                    <a:lumMod val="60000"/>
                    <a:lumOff val="40000"/>
                  </a:schemeClr>
                </a:solidFill>
              </a:endParaRPr>
            </a:p>
          </p:txBody>
        </p:sp>
      </p:grpSp>
      <p:sp>
        <p:nvSpPr>
          <p:cNvPr id="3" name="スライド番号プレースホルダー 2">
            <a:extLst>
              <a:ext uri="{FF2B5EF4-FFF2-40B4-BE49-F238E27FC236}">
                <a16:creationId xmlns:a16="http://schemas.microsoft.com/office/drawing/2014/main" id="{4A81DE0B-49CB-A944-A6CD-6877B8977269}"/>
              </a:ext>
            </a:extLst>
          </p:cNvPr>
          <p:cNvSpPr>
            <a:spLocks noGrp="1"/>
          </p:cNvSpPr>
          <p:nvPr>
            <p:ph type="sldNum" sz="quarter" idx="4"/>
          </p:nvPr>
        </p:nvSpPr>
        <p:spPr/>
        <p:txBody>
          <a:bodyPr/>
          <a:lstStyle/>
          <a:p>
            <a:fld id="{C3C412A8-4165-48C5-B7A3-F5E84C593970}" type="slidenum">
              <a:rPr lang="ja-JP" altLang="en-US" smtClean="0"/>
              <a:pPr/>
              <a:t>12</a:t>
            </a:fld>
            <a:endParaRPr lang="ja-JP" altLang="en-US"/>
          </a:p>
        </p:txBody>
      </p:sp>
    </p:spTree>
    <p:extLst>
      <p:ext uri="{BB962C8B-B14F-4D97-AF65-F5344CB8AC3E}">
        <p14:creationId xmlns:p14="http://schemas.microsoft.com/office/powerpoint/2010/main" val="46409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無料体験のつもりが</a:t>
            </a:r>
            <a:r>
              <a:rPr lang="en-US" altLang="ja-JP" dirty="0"/>
              <a:t>…</a:t>
            </a:r>
            <a:r>
              <a:rPr lang="ja-JP" altLang="en-US" dirty="0"/>
              <a:t>（家庭教師）</a:t>
            </a:r>
          </a:p>
        </p:txBody>
      </p:sp>
      <p:grpSp>
        <p:nvGrpSpPr>
          <p:cNvPr id="27" name="グループ化 26">
            <a:extLst>
              <a:ext uri="{FF2B5EF4-FFF2-40B4-BE49-F238E27FC236}">
                <a16:creationId xmlns:a16="http://schemas.microsoft.com/office/drawing/2014/main" id="{A5C4BD15-CD71-4E4D-AA52-3C4A403A6339}"/>
              </a:ext>
            </a:extLst>
          </p:cNvPr>
          <p:cNvGrpSpPr/>
          <p:nvPr/>
        </p:nvGrpSpPr>
        <p:grpSpPr>
          <a:xfrm>
            <a:off x="4985742" y="1268760"/>
            <a:ext cx="3151693" cy="2718309"/>
            <a:chOff x="4985742" y="1268760"/>
            <a:chExt cx="3151693" cy="2718309"/>
          </a:xfrm>
        </p:grpSpPr>
        <p:pic>
          <p:nvPicPr>
            <p:cNvPr id="12" name="図 11">
              <a:extLst>
                <a:ext uri="{FF2B5EF4-FFF2-40B4-BE49-F238E27FC236}">
                  <a16:creationId xmlns:a16="http://schemas.microsoft.com/office/drawing/2014/main" id="{162A5ED8-ACE2-7949-B9D9-19A1A8620E7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017600" y="1556792"/>
              <a:ext cx="3087975" cy="2430277"/>
            </a:xfrm>
            <a:prstGeom prst="rect">
              <a:avLst/>
            </a:prstGeom>
          </p:spPr>
        </p:pic>
        <p:grpSp>
          <p:nvGrpSpPr>
            <p:cNvPr id="19" name="グループ化 18">
              <a:extLst>
                <a:ext uri="{FF2B5EF4-FFF2-40B4-BE49-F238E27FC236}">
                  <a16:creationId xmlns:a16="http://schemas.microsoft.com/office/drawing/2014/main" id="{8ABE6E7E-4E91-0042-9ECA-AC9EF1AFAD02}"/>
                </a:ext>
              </a:extLst>
            </p:cNvPr>
            <p:cNvGrpSpPr/>
            <p:nvPr/>
          </p:nvGrpSpPr>
          <p:grpSpPr>
            <a:xfrm>
              <a:off x="5821536" y="1268760"/>
              <a:ext cx="1414760" cy="981268"/>
              <a:chOff x="4827713" y="937744"/>
              <a:chExt cx="1414760" cy="981268"/>
            </a:xfrm>
          </p:grpSpPr>
          <p:sp>
            <p:nvSpPr>
              <p:cNvPr id="20" name="フリーフォーム 19">
                <a:extLst>
                  <a:ext uri="{FF2B5EF4-FFF2-40B4-BE49-F238E27FC236}">
                    <a16:creationId xmlns:a16="http://schemas.microsoft.com/office/drawing/2014/main" id="{F00D5467-D0E3-7148-BCC4-A785C8D1BBAD}"/>
                  </a:ext>
                </a:extLst>
              </p:cNvPr>
              <p:cNvSpPr/>
              <p:nvPr/>
            </p:nvSpPr>
            <p:spPr>
              <a:xfrm>
                <a:off x="4930715" y="1657824"/>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21" name="角丸四角形 20">
                <a:extLst>
                  <a:ext uri="{FF2B5EF4-FFF2-40B4-BE49-F238E27FC236}">
                    <a16:creationId xmlns:a16="http://schemas.microsoft.com/office/drawing/2014/main" id="{1B055EA3-07C4-B947-9354-533FADF926AC}"/>
                  </a:ext>
                </a:extLst>
              </p:cNvPr>
              <p:cNvSpPr/>
              <p:nvPr/>
            </p:nvSpPr>
            <p:spPr>
              <a:xfrm>
                <a:off x="4827713" y="937744"/>
                <a:ext cx="1414760"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Meiryo" panose="020B0604030504040204" pitchFamily="34" charset="-128"/>
                  </a:rPr>
                  <a:t>指導に使うので、教材も購入してください</a:t>
                </a:r>
              </a:p>
            </p:txBody>
          </p:sp>
        </p:grpSp>
        <p:sp>
          <p:nvSpPr>
            <p:cNvPr id="6" name="テキスト ボックス 5">
              <a:extLst>
                <a:ext uri="{FF2B5EF4-FFF2-40B4-BE49-F238E27FC236}">
                  <a16:creationId xmlns:a16="http://schemas.microsoft.com/office/drawing/2014/main" id="{336FE567-B776-7F4C-8A2A-8536CE939F1D}"/>
                </a:ext>
              </a:extLst>
            </p:cNvPr>
            <p:cNvSpPr txBox="1"/>
            <p:nvPr/>
          </p:nvSpPr>
          <p:spPr>
            <a:xfrm>
              <a:off x="4985742" y="3123281"/>
              <a:ext cx="3151693" cy="797911"/>
            </a:xfrm>
            <a:prstGeom prst="rect">
              <a:avLst/>
            </a:prstGeom>
            <a:noFill/>
          </p:spPr>
          <p:txBody>
            <a:bodyPr wrap="square" rtlCol="0">
              <a:spAutoFit/>
            </a:bodyPr>
            <a:lstStyle/>
            <a:p>
              <a:pPr>
                <a:lnSpc>
                  <a:spcPct val="110000"/>
                </a:lnSpc>
              </a:pPr>
              <a:r>
                <a:rPr lang="ja-JP" altLang="en-US" sz="1600">
                  <a:solidFill>
                    <a:schemeClr val="tx2"/>
                  </a:solidFill>
                  <a:latin typeface="Meiryo" panose="020B0604030504040204" pitchFamily="34" charset="-128"/>
                </a:rPr>
                <a:t>家庭教師を申し込むことにしたら、入会金・授業料の他に</a:t>
              </a:r>
              <a:r>
                <a:rPr lang="en-US" altLang="ja-JP" sz="1600" dirty="0">
                  <a:solidFill>
                    <a:schemeClr val="tx2"/>
                  </a:solidFill>
                  <a:latin typeface="Meiryo" panose="020B0604030504040204" pitchFamily="34" charset="-128"/>
                </a:rPr>
                <a:t>3</a:t>
              </a:r>
              <a:r>
                <a:rPr lang="ja-JP" altLang="en-US" sz="1600">
                  <a:solidFill>
                    <a:schemeClr val="tx2"/>
                  </a:solidFill>
                  <a:latin typeface="Meiryo" panose="020B0604030504040204" pitchFamily="34" charset="-128"/>
                </a:rPr>
                <a:t>年分の教材費として</a:t>
              </a:r>
              <a:r>
                <a:rPr lang="en-US" altLang="ja-JP" sz="1600" dirty="0">
                  <a:solidFill>
                    <a:schemeClr val="tx2"/>
                  </a:solidFill>
                  <a:latin typeface="Meiryo" panose="020B0604030504040204" pitchFamily="34" charset="-128"/>
                </a:rPr>
                <a:t>30</a:t>
              </a:r>
              <a:r>
                <a:rPr lang="ja-JP" altLang="en-US" sz="1600">
                  <a:solidFill>
                    <a:schemeClr val="tx2"/>
                  </a:solidFill>
                  <a:latin typeface="Meiryo" panose="020B0604030504040204" pitchFamily="34" charset="-128"/>
                </a:rPr>
                <a:t>万円を請求された。</a:t>
              </a:r>
              <a:endParaRPr kumimoji="1" lang="ja-JP" altLang="en-US" sz="1600" dirty="0">
                <a:solidFill>
                  <a:schemeClr val="tx2"/>
                </a:solidFill>
              </a:endParaRPr>
            </a:p>
          </p:txBody>
        </p:sp>
      </p:grpSp>
      <p:grpSp>
        <p:nvGrpSpPr>
          <p:cNvPr id="28" name="グループ化 27">
            <a:extLst>
              <a:ext uri="{FF2B5EF4-FFF2-40B4-BE49-F238E27FC236}">
                <a16:creationId xmlns:a16="http://schemas.microsoft.com/office/drawing/2014/main" id="{FE905F49-DB18-4F08-A832-793F2E7795B0}"/>
              </a:ext>
            </a:extLst>
          </p:cNvPr>
          <p:cNvGrpSpPr/>
          <p:nvPr/>
        </p:nvGrpSpPr>
        <p:grpSpPr>
          <a:xfrm>
            <a:off x="983683" y="4610105"/>
            <a:ext cx="6681425" cy="2430278"/>
            <a:chOff x="1170380" y="4091998"/>
            <a:chExt cx="6681425" cy="2430278"/>
          </a:xfrm>
        </p:grpSpPr>
        <p:grpSp>
          <p:nvGrpSpPr>
            <p:cNvPr id="13" name="グループ化 12">
              <a:extLst>
                <a:ext uri="{FF2B5EF4-FFF2-40B4-BE49-F238E27FC236}">
                  <a16:creationId xmlns:a16="http://schemas.microsoft.com/office/drawing/2014/main" id="{356427C6-3D36-4A00-A21C-ADFE73CE9B74}"/>
                </a:ext>
              </a:extLst>
            </p:cNvPr>
            <p:cNvGrpSpPr/>
            <p:nvPr/>
          </p:nvGrpSpPr>
          <p:grpSpPr>
            <a:xfrm>
              <a:off x="1170380" y="4091998"/>
              <a:ext cx="6681425" cy="2430278"/>
              <a:chOff x="1170380" y="4091998"/>
              <a:chExt cx="6681425" cy="2430278"/>
            </a:xfrm>
          </p:grpSpPr>
          <p:sp>
            <p:nvSpPr>
              <p:cNvPr id="7" name="テキスト ボックス 6">
                <a:extLst>
                  <a:ext uri="{FF2B5EF4-FFF2-40B4-BE49-F238E27FC236}">
                    <a16:creationId xmlns:a16="http://schemas.microsoft.com/office/drawing/2014/main" id="{1A42DE1F-8ECB-1949-9A46-03A224B677E0}"/>
                  </a:ext>
                </a:extLst>
              </p:cNvPr>
              <p:cNvSpPr txBox="1"/>
              <p:nvPr/>
            </p:nvSpPr>
            <p:spPr>
              <a:xfrm>
                <a:off x="4539446" y="4423061"/>
                <a:ext cx="3312359" cy="1075679"/>
              </a:xfrm>
              <a:prstGeom prst="rect">
                <a:avLst/>
              </a:prstGeom>
              <a:noFill/>
            </p:spPr>
            <p:txBody>
              <a:bodyPr wrap="square" rtlCol="0">
                <a:spAutoFit/>
              </a:bodyPr>
              <a:lstStyle/>
              <a:p>
                <a:pPr>
                  <a:lnSpc>
                    <a:spcPct val="120000"/>
                  </a:lnSpc>
                </a:pPr>
                <a:r>
                  <a:rPr lang="ja-JP" altLang="en-US" dirty="0">
                    <a:solidFill>
                      <a:schemeClr val="tx2"/>
                    </a:solidFill>
                    <a:latin typeface="Meiryo" panose="020B0604030504040204" pitchFamily="34" charset="-128"/>
                  </a:rPr>
                  <a:t>３ヶ月指導を受けてみたが効果が感じられない。使っていない教材がたくさんあるが</a:t>
                </a:r>
                <a:r>
                  <a:rPr lang="en-US" altLang="ja-JP" dirty="0">
                    <a:solidFill>
                      <a:schemeClr val="tx2"/>
                    </a:solidFill>
                    <a:latin typeface="Meiryo" panose="020B0604030504040204" pitchFamily="34" charset="-128"/>
                  </a:rPr>
                  <a:t>…</a:t>
                </a:r>
                <a:endParaRPr kumimoji="1" lang="ja-JP" altLang="en-US" dirty="0">
                  <a:solidFill>
                    <a:schemeClr val="tx2"/>
                  </a:solidFill>
                </a:endParaRPr>
              </a:p>
            </p:txBody>
          </p:sp>
          <p:pic>
            <p:nvPicPr>
              <p:cNvPr id="22" name="図 21" descr="シャツ, 部屋 が含まれている画像&#10;&#10;自動的に生成された説明">
                <a:extLst>
                  <a:ext uri="{FF2B5EF4-FFF2-40B4-BE49-F238E27FC236}">
                    <a16:creationId xmlns:a16="http://schemas.microsoft.com/office/drawing/2014/main" id="{14224E67-20C0-314F-B7A9-1ACB67FB59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0380" y="4091998"/>
                <a:ext cx="3079462" cy="2430278"/>
              </a:xfrm>
              <a:prstGeom prst="rect">
                <a:avLst/>
              </a:prstGeom>
            </p:spPr>
          </p:pic>
        </p:grpSp>
        <p:grpSp>
          <p:nvGrpSpPr>
            <p:cNvPr id="30" name="グループ化 29">
              <a:extLst>
                <a:ext uri="{FF2B5EF4-FFF2-40B4-BE49-F238E27FC236}">
                  <a16:creationId xmlns:a16="http://schemas.microsoft.com/office/drawing/2014/main" id="{892DD834-6D44-1F44-85E4-A81503E22645}"/>
                </a:ext>
              </a:extLst>
            </p:cNvPr>
            <p:cNvGrpSpPr/>
            <p:nvPr/>
          </p:nvGrpSpPr>
          <p:grpSpPr>
            <a:xfrm>
              <a:off x="2593713" y="4105827"/>
              <a:ext cx="1588920" cy="936414"/>
              <a:chOff x="2987057" y="4052316"/>
              <a:chExt cx="1588920" cy="936414"/>
            </a:xfrm>
          </p:grpSpPr>
          <p:sp>
            <p:nvSpPr>
              <p:cNvPr id="24" name="角丸四角形 23">
                <a:extLst>
                  <a:ext uri="{FF2B5EF4-FFF2-40B4-BE49-F238E27FC236}">
                    <a16:creationId xmlns:a16="http://schemas.microsoft.com/office/drawing/2014/main" id="{B8F827E9-6DE8-5646-96ED-716AF4D5B591}"/>
                  </a:ext>
                </a:extLst>
              </p:cNvPr>
              <p:cNvSpPr/>
              <p:nvPr/>
            </p:nvSpPr>
            <p:spPr>
              <a:xfrm>
                <a:off x="3140012" y="4052316"/>
                <a:ext cx="1435965" cy="769363"/>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Meiryo" panose="020B0604030504040204" pitchFamily="34" charset="-128"/>
                  </a:rPr>
                  <a:t>思ったより指導も教材もわかりにくい。</a:t>
                </a:r>
                <a:endParaRPr lang="en-US" altLang="ja-JP" sz="1200" dirty="0">
                  <a:solidFill>
                    <a:schemeClr val="tx1"/>
                  </a:solidFill>
                  <a:latin typeface="Meiryo" panose="020B0604030504040204" pitchFamily="34" charset="-128"/>
                </a:endParaRPr>
              </a:p>
            </p:txBody>
          </p:sp>
          <p:sp>
            <p:nvSpPr>
              <p:cNvPr id="25" name="円/楕円 24">
                <a:extLst>
                  <a:ext uri="{FF2B5EF4-FFF2-40B4-BE49-F238E27FC236}">
                    <a16:creationId xmlns:a16="http://schemas.microsoft.com/office/drawing/2014/main" id="{F75E52B3-86E8-C144-9248-F747721A233F}"/>
                  </a:ext>
                </a:extLst>
              </p:cNvPr>
              <p:cNvSpPr/>
              <p:nvPr/>
            </p:nvSpPr>
            <p:spPr>
              <a:xfrm>
                <a:off x="2987057" y="4921804"/>
                <a:ext cx="66926" cy="669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a:extLst>
                  <a:ext uri="{FF2B5EF4-FFF2-40B4-BE49-F238E27FC236}">
                    <a16:creationId xmlns:a16="http://schemas.microsoft.com/office/drawing/2014/main" id="{1CF21BA4-BE4D-454D-A1CC-6FAA824485D6}"/>
                  </a:ext>
                </a:extLst>
              </p:cNvPr>
              <p:cNvSpPr/>
              <p:nvPr/>
            </p:nvSpPr>
            <p:spPr>
              <a:xfrm>
                <a:off x="3065125" y="4792128"/>
                <a:ext cx="118534" cy="118534"/>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11" name="グループ化 10">
            <a:extLst>
              <a:ext uri="{FF2B5EF4-FFF2-40B4-BE49-F238E27FC236}">
                <a16:creationId xmlns:a16="http://schemas.microsoft.com/office/drawing/2014/main" id="{3C4FD77A-1DAC-448F-9A54-B9901F44BEF3}"/>
              </a:ext>
            </a:extLst>
          </p:cNvPr>
          <p:cNvGrpSpPr/>
          <p:nvPr/>
        </p:nvGrpSpPr>
        <p:grpSpPr>
          <a:xfrm>
            <a:off x="919432" y="1572787"/>
            <a:ext cx="3719375" cy="2958430"/>
            <a:chOff x="919432" y="1248696"/>
            <a:chExt cx="3719375" cy="2958430"/>
          </a:xfrm>
        </p:grpSpPr>
        <p:sp>
          <p:nvSpPr>
            <p:cNvPr id="39" name="テキスト ボックス 38">
              <a:extLst>
                <a:ext uri="{FF2B5EF4-FFF2-40B4-BE49-F238E27FC236}">
                  <a16:creationId xmlns:a16="http://schemas.microsoft.com/office/drawing/2014/main" id="{8D403055-36C8-694D-9A11-EBB8F70E66EF}"/>
                </a:ext>
              </a:extLst>
            </p:cNvPr>
            <p:cNvSpPr txBox="1"/>
            <p:nvPr/>
          </p:nvSpPr>
          <p:spPr>
            <a:xfrm rot="847673">
              <a:off x="3624931" y="1718191"/>
              <a:ext cx="1013876" cy="596317"/>
            </a:xfrm>
            <a:prstGeom prst="rect">
              <a:avLst/>
            </a:prstGeom>
            <a:noFill/>
          </p:spPr>
          <p:txBody>
            <a:bodyPr wrap="square" rtlCol="0">
              <a:spAutoFit/>
            </a:bodyPr>
            <a:lstStyle/>
            <a:p>
              <a:pPr>
                <a:lnSpc>
                  <a:spcPct val="110000"/>
                </a:lnSpc>
              </a:pPr>
              <a:r>
                <a:rPr lang="ja-JP" altLang="en-US" sz="1000" dirty="0">
                  <a:solidFill>
                    <a:schemeClr val="tx1">
                      <a:lumMod val="60000"/>
                      <a:lumOff val="40000"/>
                    </a:schemeClr>
                  </a:solidFill>
                  <a:latin typeface="Meiryo" panose="020B0604030504040204" pitchFamily="34" charset="-128"/>
                </a:rPr>
                <a:t>無料なら</a:t>
              </a:r>
              <a:endParaRPr lang="en-US" altLang="ja-JP" sz="1000" dirty="0">
                <a:solidFill>
                  <a:schemeClr val="tx1">
                    <a:lumMod val="60000"/>
                    <a:lumOff val="40000"/>
                  </a:schemeClr>
                </a:solidFill>
                <a:latin typeface="Meiryo" panose="020B0604030504040204" pitchFamily="34" charset="-128"/>
              </a:endParaRPr>
            </a:p>
            <a:p>
              <a:pPr>
                <a:lnSpc>
                  <a:spcPct val="110000"/>
                </a:lnSpc>
              </a:pPr>
              <a:r>
                <a:rPr kumimoji="1" lang="ja-JP" altLang="en-US" sz="1000" dirty="0">
                  <a:solidFill>
                    <a:schemeClr val="tx1">
                      <a:lumMod val="60000"/>
                      <a:lumOff val="40000"/>
                    </a:schemeClr>
                  </a:solidFill>
                  <a:latin typeface="Meiryo" panose="020B0604030504040204" pitchFamily="34" charset="-128"/>
                </a:rPr>
                <a:t>試しても</a:t>
              </a:r>
              <a:endParaRPr kumimoji="1" lang="en-US" altLang="ja-JP" sz="1000" dirty="0">
                <a:solidFill>
                  <a:schemeClr val="tx1">
                    <a:lumMod val="60000"/>
                    <a:lumOff val="40000"/>
                  </a:schemeClr>
                </a:solidFill>
                <a:latin typeface="Meiryo" panose="020B0604030504040204" pitchFamily="34" charset="-128"/>
              </a:endParaRPr>
            </a:p>
            <a:p>
              <a:pPr>
                <a:lnSpc>
                  <a:spcPct val="110000"/>
                </a:lnSpc>
              </a:pPr>
              <a:r>
                <a:rPr kumimoji="1" lang="ja-JP" altLang="en-US" sz="1000" dirty="0">
                  <a:solidFill>
                    <a:schemeClr val="tx1">
                      <a:lumMod val="60000"/>
                      <a:lumOff val="40000"/>
                    </a:schemeClr>
                  </a:solidFill>
                  <a:latin typeface="Meiryo" panose="020B0604030504040204" pitchFamily="34" charset="-128"/>
                </a:rPr>
                <a:t>いいかな</a:t>
              </a:r>
              <a:endParaRPr kumimoji="1" lang="ja-JP" altLang="en-US" sz="1000" dirty="0">
                <a:solidFill>
                  <a:schemeClr val="tx1">
                    <a:lumMod val="60000"/>
                    <a:lumOff val="40000"/>
                  </a:schemeClr>
                </a:solidFill>
              </a:endParaRPr>
            </a:p>
          </p:txBody>
        </p:sp>
        <p:pic>
          <p:nvPicPr>
            <p:cNvPr id="14" name="図 13">
              <a:extLst>
                <a:ext uri="{FF2B5EF4-FFF2-40B4-BE49-F238E27FC236}">
                  <a16:creationId xmlns:a16="http://schemas.microsoft.com/office/drawing/2014/main" id="{926E8F44-206F-A74A-97F6-D6E9A2A8734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19432" y="1565797"/>
              <a:ext cx="3005359" cy="2641329"/>
            </a:xfrm>
            <a:prstGeom prst="rect">
              <a:avLst/>
            </a:prstGeom>
          </p:spPr>
        </p:pic>
        <p:grpSp>
          <p:nvGrpSpPr>
            <p:cNvPr id="16" name="グループ化 15">
              <a:extLst>
                <a:ext uri="{FF2B5EF4-FFF2-40B4-BE49-F238E27FC236}">
                  <a16:creationId xmlns:a16="http://schemas.microsoft.com/office/drawing/2014/main" id="{785A6837-269B-0845-80B1-315A18711779}"/>
                </a:ext>
              </a:extLst>
            </p:cNvPr>
            <p:cNvGrpSpPr/>
            <p:nvPr/>
          </p:nvGrpSpPr>
          <p:grpSpPr>
            <a:xfrm>
              <a:off x="1803950" y="1248696"/>
              <a:ext cx="1414760" cy="981268"/>
              <a:chOff x="4686473" y="1197327"/>
              <a:chExt cx="1414760" cy="981268"/>
            </a:xfrm>
          </p:grpSpPr>
          <p:sp>
            <p:nvSpPr>
              <p:cNvPr id="17" name="フリーフォーム 16">
                <a:extLst>
                  <a:ext uri="{FF2B5EF4-FFF2-40B4-BE49-F238E27FC236}">
                    <a16:creationId xmlns:a16="http://schemas.microsoft.com/office/drawing/2014/main" id="{CE243382-30F3-0243-9C09-DB3DBCDF58A0}"/>
                  </a:ext>
                </a:extLst>
              </p:cNvPr>
              <p:cNvSpPr/>
              <p:nvPr/>
            </p:nvSpPr>
            <p:spPr>
              <a:xfrm>
                <a:off x="4993118" y="1917407"/>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18" name="角丸四角形 17">
                <a:extLst>
                  <a:ext uri="{FF2B5EF4-FFF2-40B4-BE49-F238E27FC236}">
                    <a16:creationId xmlns:a16="http://schemas.microsoft.com/office/drawing/2014/main" id="{A1F1DC27-B9C2-5E41-951D-6B87A0708F01}"/>
                  </a:ext>
                </a:extLst>
              </p:cNvPr>
              <p:cNvSpPr/>
              <p:nvPr/>
            </p:nvSpPr>
            <p:spPr>
              <a:xfrm>
                <a:off x="4686473" y="1197327"/>
                <a:ext cx="1414760"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a:solidFill>
                      <a:schemeClr val="tx1"/>
                    </a:solidFill>
                    <a:latin typeface="Meiryo" panose="020B0604030504040204" pitchFamily="34" charset="-128"/>
                  </a:rPr>
                  <a:t>家庭教師の無料体験をしてみませんか？</a:t>
                </a:r>
                <a:endParaRPr lang="ja-JP" altLang="en-US" sz="1200" dirty="0">
                  <a:solidFill>
                    <a:schemeClr val="tx1"/>
                  </a:solidFill>
                  <a:latin typeface="Meiryo" panose="020B0604030504040204" pitchFamily="34" charset="-128"/>
                </a:endParaRPr>
              </a:p>
            </p:txBody>
          </p:sp>
        </p:grpSp>
        <p:sp>
          <p:nvSpPr>
            <p:cNvPr id="5" name="テキスト ボックス 4">
              <a:extLst>
                <a:ext uri="{FF2B5EF4-FFF2-40B4-BE49-F238E27FC236}">
                  <a16:creationId xmlns:a16="http://schemas.microsoft.com/office/drawing/2014/main" id="{D5D32440-0389-CC4E-8E22-8DFBCD87FA86}"/>
                </a:ext>
              </a:extLst>
            </p:cNvPr>
            <p:cNvSpPr txBox="1"/>
            <p:nvPr/>
          </p:nvSpPr>
          <p:spPr>
            <a:xfrm>
              <a:off x="935590" y="3253830"/>
              <a:ext cx="3511728" cy="560923"/>
            </a:xfrm>
            <a:prstGeom prst="rect">
              <a:avLst/>
            </a:prstGeom>
            <a:noFill/>
          </p:spPr>
          <p:txBody>
            <a:bodyPr wrap="square" rtlCol="0">
              <a:spAutoFit/>
            </a:bodyPr>
            <a:lstStyle/>
            <a:p>
              <a:pPr>
                <a:lnSpc>
                  <a:spcPct val="110000"/>
                </a:lnSpc>
              </a:pPr>
              <a:r>
                <a:rPr lang="ja-JP" altLang="en-US" sz="1600">
                  <a:solidFill>
                    <a:schemeClr val="tx2"/>
                  </a:solidFill>
                  <a:latin typeface="Meiryo" panose="020B0604030504040204" pitchFamily="34" charset="-128"/>
                </a:rPr>
                <a:t>電話で営業を受け、</a:t>
              </a:r>
              <a:r>
                <a:rPr lang="ja-JP" altLang="ja-JP" sz="1600">
                  <a:solidFill>
                    <a:schemeClr val="tx2"/>
                  </a:solidFill>
                  <a:latin typeface="Meiryo" panose="020B0604030504040204" pitchFamily="34" charset="-128"/>
                </a:rPr>
                <a:t>家庭教師の</a:t>
              </a:r>
              <a:r>
                <a:rPr lang="ja-JP" altLang="en-US" sz="1600">
                  <a:solidFill>
                    <a:schemeClr val="tx2"/>
                  </a:solidFill>
                  <a:latin typeface="Meiryo" panose="020B0604030504040204" pitchFamily="34" charset="-128"/>
                </a:rPr>
                <a:t>無料体験を受けることに</a:t>
              </a:r>
              <a:endParaRPr kumimoji="1" lang="ja-JP" altLang="en-US" sz="1600" dirty="0">
                <a:solidFill>
                  <a:schemeClr val="tx2"/>
                </a:solidFill>
              </a:endParaRPr>
            </a:p>
          </p:txBody>
        </p:sp>
      </p:grpSp>
      <p:sp>
        <p:nvSpPr>
          <p:cNvPr id="3" name="スライド番号プレースホルダー 2">
            <a:extLst>
              <a:ext uri="{FF2B5EF4-FFF2-40B4-BE49-F238E27FC236}">
                <a16:creationId xmlns:a16="http://schemas.microsoft.com/office/drawing/2014/main" id="{F94EB06F-042C-F444-BCD9-E223FED0937C}"/>
              </a:ext>
            </a:extLst>
          </p:cNvPr>
          <p:cNvSpPr>
            <a:spLocks noGrp="1"/>
          </p:cNvSpPr>
          <p:nvPr>
            <p:ph type="sldNum" sz="quarter" idx="4"/>
          </p:nvPr>
        </p:nvSpPr>
        <p:spPr/>
        <p:txBody>
          <a:bodyPr/>
          <a:lstStyle/>
          <a:p>
            <a:fld id="{C3C412A8-4165-48C5-B7A3-F5E84C593970}" type="slidenum">
              <a:rPr lang="ja-JP" altLang="en-US" smtClean="0"/>
              <a:pPr/>
              <a:t>13</a:t>
            </a:fld>
            <a:endParaRPr lang="ja-JP" altLang="en-US"/>
          </a:p>
        </p:txBody>
      </p:sp>
    </p:spTree>
    <p:extLst>
      <p:ext uri="{BB962C8B-B14F-4D97-AF65-F5344CB8AC3E}">
        <p14:creationId xmlns:p14="http://schemas.microsoft.com/office/powerpoint/2010/main" val="344641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「特定商取引法」　</a:t>
            </a:r>
          </a:p>
        </p:txBody>
      </p:sp>
      <p:sp>
        <p:nvSpPr>
          <p:cNvPr id="12" name="テキスト ボックス 11">
            <a:extLst>
              <a:ext uri="{FF2B5EF4-FFF2-40B4-BE49-F238E27FC236}">
                <a16:creationId xmlns:a16="http://schemas.microsoft.com/office/drawing/2014/main" id="{A3ADD621-799B-4D39-B7B4-11FE9038A914}"/>
              </a:ext>
            </a:extLst>
          </p:cNvPr>
          <p:cNvSpPr txBox="1"/>
          <p:nvPr/>
        </p:nvSpPr>
        <p:spPr>
          <a:xfrm>
            <a:off x="464436" y="1131472"/>
            <a:ext cx="7995996" cy="769441"/>
          </a:xfrm>
          <a:prstGeom prst="rect">
            <a:avLst/>
          </a:prstGeom>
          <a:noFill/>
        </p:spPr>
        <p:txBody>
          <a:bodyPr wrap="square" rtlCol="0">
            <a:spAutoFit/>
          </a:bodyPr>
          <a:lstStyle/>
          <a:p>
            <a:pPr algn="ctr">
              <a:lnSpc>
                <a:spcPct val="110000"/>
              </a:lnSpc>
            </a:pPr>
            <a:r>
              <a:rPr kumimoji="1" lang="ja-JP" altLang="en-US" sz="2000" dirty="0"/>
              <a:t>「特定商取引法」は消費者トラブルが発生しやすい７つの</a:t>
            </a:r>
            <a:endParaRPr kumimoji="1" lang="en-US" altLang="ja-JP" sz="2000" dirty="0"/>
          </a:p>
          <a:p>
            <a:pPr algn="ctr">
              <a:lnSpc>
                <a:spcPct val="110000"/>
              </a:lnSpc>
            </a:pPr>
            <a:r>
              <a:rPr kumimoji="1" lang="ja-JP" altLang="en-US" sz="2000" dirty="0"/>
              <a:t>類型を挙げ、</a:t>
            </a:r>
            <a:r>
              <a:rPr kumimoji="1" lang="ja-JP" altLang="en-US" sz="2000" b="1" dirty="0">
                <a:solidFill>
                  <a:schemeClr val="accent1">
                    <a:lumMod val="75000"/>
                  </a:schemeClr>
                </a:solidFill>
              </a:rPr>
              <a:t>クーリング・オフ</a:t>
            </a:r>
            <a:r>
              <a:rPr lang="ja-JP" altLang="en-US" sz="2000" dirty="0"/>
              <a:t>や</a:t>
            </a:r>
            <a:r>
              <a:rPr lang="ja-JP" altLang="en-US" sz="2000" b="1" dirty="0">
                <a:solidFill>
                  <a:schemeClr val="accent1">
                    <a:lumMod val="75000"/>
                  </a:schemeClr>
                </a:solidFill>
              </a:rPr>
              <a:t>中途解約</a:t>
            </a:r>
            <a:r>
              <a:rPr lang="ja-JP" altLang="en-US" sz="2000" dirty="0"/>
              <a:t>についても定めている。</a:t>
            </a:r>
            <a:endParaRPr kumimoji="1" lang="en-US" altLang="ja-JP" sz="2000" dirty="0"/>
          </a:p>
        </p:txBody>
      </p:sp>
      <p:graphicFrame>
        <p:nvGraphicFramePr>
          <p:cNvPr id="3" name="表 2">
            <a:extLst>
              <a:ext uri="{FF2B5EF4-FFF2-40B4-BE49-F238E27FC236}">
                <a16:creationId xmlns:a16="http://schemas.microsoft.com/office/drawing/2014/main" id="{D5A18DC8-A2BA-4240-827E-7C2E17DC07CE}"/>
              </a:ext>
            </a:extLst>
          </p:cNvPr>
          <p:cNvGraphicFramePr>
            <a:graphicFrameLocks noGrp="1"/>
          </p:cNvGraphicFramePr>
          <p:nvPr>
            <p:extLst>
              <p:ext uri="{D42A27DB-BD31-4B8C-83A1-F6EECF244321}">
                <p14:modId xmlns:p14="http://schemas.microsoft.com/office/powerpoint/2010/main" val="2733151009"/>
              </p:ext>
            </p:extLst>
          </p:nvPr>
        </p:nvGraphicFramePr>
        <p:xfrm>
          <a:off x="608414" y="1988840"/>
          <a:ext cx="7852018" cy="4553449"/>
        </p:xfrm>
        <a:graphic>
          <a:graphicData uri="http://schemas.openxmlformats.org/drawingml/2006/table">
            <a:tbl>
              <a:tblPr firstRow="1" bandRow="1">
                <a:tableStyleId>{5C22544A-7EE6-4342-B048-85BDC9FD1C3A}</a:tableStyleId>
              </a:tblPr>
              <a:tblGrid>
                <a:gridCol w="2246560">
                  <a:extLst>
                    <a:ext uri="{9D8B030D-6E8A-4147-A177-3AD203B41FA5}">
                      <a16:colId xmlns:a16="http://schemas.microsoft.com/office/drawing/2014/main" val="1068229955"/>
                    </a:ext>
                  </a:extLst>
                </a:gridCol>
                <a:gridCol w="2633985">
                  <a:extLst>
                    <a:ext uri="{9D8B030D-6E8A-4147-A177-3AD203B41FA5}">
                      <a16:colId xmlns:a16="http://schemas.microsoft.com/office/drawing/2014/main" val="3059244025"/>
                    </a:ext>
                  </a:extLst>
                </a:gridCol>
                <a:gridCol w="1800200">
                  <a:extLst>
                    <a:ext uri="{9D8B030D-6E8A-4147-A177-3AD203B41FA5}">
                      <a16:colId xmlns:a16="http://schemas.microsoft.com/office/drawing/2014/main" val="2244529343"/>
                    </a:ext>
                  </a:extLst>
                </a:gridCol>
                <a:gridCol w="1171273">
                  <a:extLst>
                    <a:ext uri="{9D8B030D-6E8A-4147-A177-3AD203B41FA5}">
                      <a16:colId xmlns:a16="http://schemas.microsoft.com/office/drawing/2014/main" val="2405803742"/>
                    </a:ext>
                  </a:extLst>
                </a:gridCol>
              </a:tblGrid>
              <a:tr h="390143">
                <a:tc>
                  <a:txBody>
                    <a:bodyPr/>
                    <a:lstStyle/>
                    <a:p>
                      <a:pPr algn="ctr"/>
                      <a:r>
                        <a:rPr kumimoji="1" lang="ja-JP" altLang="en-US"/>
                        <a:t>７つの</a:t>
                      </a:r>
                      <a:r>
                        <a:rPr kumimoji="1" lang="ja-JP" altLang="en-US" dirty="0"/>
                        <a:t>類型</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tc>
                  <a:txBody>
                    <a:bodyPr/>
                    <a:lstStyle/>
                    <a:p>
                      <a:pPr algn="ctr"/>
                      <a:r>
                        <a:rPr kumimoji="1" lang="ja-JP" altLang="en-US" dirty="0"/>
                        <a:t>具体例</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tc>
                  <a:txBody>
                    <a:bodyPr/>
                    <a:lstStyle/>
                    <a:p>
                      <a:pPr algn="ctr"/>
                      <a:r>
                        <a:rPr kumimoji="1" lang="ja-JP" altLang="en-US" dirty="0"/>
                        <a:t>ｸｰﾘﾝｸﾞ・ｵﾌ</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tc>
                  <a:txBody>
                    <a:bodyPr/>
                    <a:lstStyle/>
                    <a:p>
                      <a:pPr algn="ctr"/>
                      <a:r>
                        <a:rPr kumimoji="1" lang="ja-JP" altLang="en-US" dirty="0"/>
                        <a:t>中途解約</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tcPr>
                </a:tc>
                <a:extLst>
                  <a:ext uri="{0D108BD9-81ED-4DB2-BD59-A6C34878D82A}">
                    <a16:rowId xmlns:a16="http://schemas.microsoft.com/office/drawing/2014/main" val="2626368344"/>
                  </a:ext>
                </a:extLst>
              </a:tr>
              <a:tr h="961996">
                <a:tc>
                  <a:txBody>
                    <a:bodyPr/>
                    <a:lstStyle/>
                    <a:p>
                      <a:r>
                        <a:rPr kumimoji="1" lang="ja-JP" altLang="en-US" b="1" dirty="0">
                          <a:solidFill>
                            <a:schemeClr val="tx2"/>
                          </a:solidFill>
                        </a:rPr>
                        <a:t>訪問販売</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r>
                        <a:rPr kumimoji="1" lang="ja-JP" altLang="en-US" sz="1600" b="1" dirty="0">
                          <a:solidFill>
                            <a:srgbClr val="FF0000"/>
                          </a:solidFill>
                        </a:rPr>
                        <a:t>キャッチセールス</a:t>
                      </a:r>
                      <a:endParaRPr kumimoji="1" lang="en-US" altLang="ja-JP" sz="1600" b="1" dirty="0">
                        <a:solidFill>
                          <a:srgbClr val="FF0000"/>
                        </a:solidFill>
                      </a:endParaRPr>
                    </a:p>
                    <a:p>
                      <a:pPr algn="l"/>
                      <a:r>
                        <a:rPr kumimoji="1" lang="ja-JP" altLang="en-US" sz="1600" b="1" dirty="0">
                          <a:solidFill>
                            <a:srgbClr val="FF0000"/>
                          </a:solidFill>
                        </a:rPr>
                        <a:t>アポイントメントセールス</a:t>
                      </a:r>
                      <a:endParaRPr kumimoji="1" lang="en-US" altLang="ja-JP" sz="1600" b="1" dirty="0">
                        <a:solidFill>
                          <a:srgbClr val="FF0000"/>
                        </a:solidFill>
                      </a:endParaRPr>
                    </a:p>
                    <a:p>
                      <a:pPr algn="l"/>
                      <a:r>
                        <a:rPr kumimoji="1" lang="ja-JP" altLang="en-US" sz="1600" b="1" i="0" dirty="0">
                          <a:solidFill>
                            <a:srgbClr val="FF0000"/>
                          </a:solidFill>
                        </a:rPr>
                        <a:t>点検商法</a:t>
                      </a:r>
                      <a:r>
                        <a:rPr kumimoji="1" lang="ja-JP" altLang="en-US" sz="1600" dirty="0"/>
                        <a:t>、</a:t>
                      </a:r>
                      <a:r>
                        <a:rPr kumimoji="1" lang="ja-JP" altLang="en-US" sz="1600" b="1" dirty="0">
                          <a:solidFill>
                            <a:srgbClr val="FF0000"/>
                          </a:solidFill>
                        </a:rPr>
                        <a:t>催眠商法</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rowSpan="4">
                  <a:txBody>
                    <a:bodyPr/>
                    <a:lstStyle/>
                    <a:p>
                      <a:pPr algn="ctr"/>
                      <a:r>
                        <a:rPr kumimoji="1" lang="ja-JP" altLang="en-US" sz="1600" b="1" dirty="0"/>
                        <a:t>８日間</a:t>
                      </a:r>
                      <a:r>
                        <a:rPr kumimoji="1" lang="ja-JP" altLang="en-US" sz="1600" dirty="0"/>
                        <a:t>できる</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rowSpan="3">
                  <a:txBody>
                    <a:bodyPr/>
                    <a:lstStyle/>
                    <a:p>
                      <a:pPr algn="ctr"/>
                      <a:r>
                        <a:rPr kumimoji="1" lang="ja-JP" altLang="en-US" sz="1600" dirty="0" err="1"/>
                        <a:t>ー</a:t>
                      </a:r>
                      <a:endParaRPr kumimoji="1" lang="ja-JP" altLang="en-US" sz="1600" dirty="0"/>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729775494"/>
                  </a:ext>
                </a:extLst>
              </a:tr>
              <a:tr h="390143">
                <a:tc>
                  <a:txBody>
                    <a:bodyPr/>
                    <a:lstStyle/>
                    <a:p>
                      <a:r>
                        <a:rPr kumimoji="1" lang="ja-JP" altLang="en-US" b="1" dirty="0">
                          <a:solidFill>
                            <a:schemeClr val="tx2"/>
                          </a:solidFill>
                        </a:rPr>
                        <a:t>訪問購入</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r>
                        <a:rPr kumimoji="1" lang="ja-JP" altLang="en-US" sz="1600" dirty="0"/>
                        <a:t>押し買い</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tc vMerge="1">
                  <a:txBody>
                    <a:bodyPr/>
                    <a:lstStyle/>
                    <a:p>
                      <a:endParaRPr kumimoji="1" lang="ja-JP" altLang="en-US" dirty="0"/>
                    </a:p>
                  </a:txBody>
                  <a:tcPr/>
                </a:tc>
                <a:extLst>
                  <a:ext uri="{0D108BD9-81ED-4DB2-BD59-A6C34878D82A}">
                    <a16:rowId xmlns:a16="http://schemas.microsoft.com/office/drawing/2014/main" val="560517404"/>
                  </a:ext>
                </a:extLst>
              </a:tr>
              <a:tr h="390143">
                <a:tc>
                  <a:txBody>
                    <a:bodyPr/>
                    <a:lstStyle/>
                    <a:p>
                      <a:r>
                        <a:rPr kumimoji="1" lang="ja-JP" altLang="en-US" b="1" dirty="0">
                          <a:solidFill>
                            <a:schemeClr val="tx2"/>
                          </a:solidFill>
                        </a:rPr>
                        <a:t>電話勧誘販売</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endParaRPr kumimoji="1" lang="ja-JP" altLang="en-US" sz="1600" dirty="0"/>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tc vMerge="1">
                  <a:txBody>
                    <a:bodyPr/>
                    <a:lstStyle/>
                    <a:p>
                      <a:endParaRPr kumimoji="1" lang="ja-JP" altLang="en-US" dirty="0"/>
                    </a:p>
                  </a:txBody>
                  <a:tcPr/>
                </a:tc>
                <a:extLst>
                  <a:ext uri="{0D108BD9-81ED-4DB2-BD59-A6C34878D82A}">
                    <a16:rowId xmlns:a16="http://schemas.microsoft.com/office/drawing/2014/main" val="4218846187"/>
                  </a:ext>
                </a:extLst>
              </a:tr>
              <a:tr h="1250595">
                <a:tc>
                  <a:txBody>
                    <a:bodyPr/>
                    <a:lstStyle/>
                    <a:p>
                      <a:r>
                        <a:rPr kumimoji="1" lang="ja-JP" altLang="en-US" b="1" dirty="0">
                          <a:solidFill>
                            <a:schemeClr val="tx2"/>
                          </a:solidFill>
                        </a:rPr>
                        <a:t>特定継続的役務提供</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r>
                        <a:rPr kumimoji="1" lang="ja-JP" altLang="en-US" sz="1600" b="1" dirty="0">
                          <a:solidFill>
                            <a:srgbClr val="FF0000"/>
                          </a:solidFill>
                        </a:rPr>
                        <a:t>エステ</a:t>
                      </a:r>
                      <a:r>
                        <a:rPr kumimoji="1" lang="ja-JP" altLang="en-US" sz="1600" dirty="0"/>
                        <a:t>、</a:t>
                      </a:r>
                      <a:r>
                        <a:rPr kumimoji="1" lang="ja-JP" altLang="en-US" sz="1600" b="0" dirty="0">
                          <a:solidFill>
                            <a:schemeClr val="tx1"/>
                          </a:solidFill>
                        </a:rPr>
                        <a:t>美容医療</a:t>
                      </a:r>
                      <a:r>
                        <a:rPr kumimoji="1" lang="ja-JP" altLang="en-US" sz="1600" dirty="0"/>
                        <a:t>、語学教室、学習塾、</a:t>
                      </a:r>
                      <a:r>
                        <a:rPr kumimoji="1" lang="ja-JP" altLang="en-US" sz="1600" b="1" dirty="0">
                          <a:solidFill>
                            <a:srgbClr val="FF0000"/>
                          </a:solidFill>
                        </a:rPr>
                        <a:t>家庭教師</a:t>
                      </a:r>
                      <a:r>
                        <a:rPr kumimoji="1" lang="ja-JP" altLang="en-US" sz="1600" dirty="0"/>
                        <a:t>、パソコン教室、結婚相手紹介サービス</a:t>
                      </a:r>
                      <a:endParaRPr kumimoji="1" lang="en-US" altLang="ja-JP" sz="1600" dirty="0"/>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tc rowSpan="2">
                  <a:txBody>
                    <a:bodyPr/>
                    <a:lstStyle/>
                    <a:p>
                      <a:pPr algn="ctr"/>
                      <a:r>
                        <a:rPr kumimoji="1" lang="ja-JP" altLang="en-US" sz="1600" dirty="0"/>
                        <a:t>できる</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187419779"/>
                  </a:ext>
                </a:extLst>
              </a:tr>
              <a:tr h="390143">
                <a:tc>
                  <a:txBody>
                    <a:bodyPr/>
                    <a:lstStyle/>
                    <a:p>
                      <a:r>
                        <a:rPr kumimoji="1" lang="ja-JP" altLang="en-US" b="1" dirty="0">
                          <a:solidFill>
                            <a:schemeClr val="tx2"/>
                          </a:solidFill>
                        </a:rPr>
                        <a:t>連鎖販売取引</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r>
                        <a:rPr kumimoji="1" lang="ja-JP" altLang="en-US" sz="1600" b="1" dirty="0">
                          <a:solidFill>
                            <a:srgbClr val="FF0000"/>
                          </a:solidFill>
                        </a:rPr>
                        <a:t>マルチ商法</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rowSpan="2">
                  <a:txBody>
                    <a:bodyPr/>
                    <a:lstStyle/>
                    <a:p>
                      <a:pPr algn="ctr"/>
                      <a:r>
                        <a:rPr kumimoji="1" lang="ja-JP" altLang="en-US" sz="1600" b="1" dirty="0"/>
                        <a:t>２０日間</a:t>
                      </a:r>
                      <a:r>
                        <a:rPr kumimoji="1" lang="ja-JP" altLang="en-US" sz="1600" dirty="0"/>
                        <a:t>できる</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extLst>
                  <a:ext uri="{0D108BD9-81ED-4DB2-BD59-A6C34878D82A}">
                    <a16:rowId xmlns:a16="http://schemas.microsoft.com/office/drawing/2014/main" val="2783232101"/>
                  </a:ext>
                </a:extLst>
              </a:tr>
              <a:tr h="390143">
                <a:tc>
                  <a:txBody>
                    <a:bodyPr/>
                    <a:lstStyle/>
                    <a:p>
                      <a:r>
                        <a:rPr kumimoji="1" lang="ja-JP" altLang="en-US" b="1">
                          <a:solidFill>
                            <a:schemeClr val="tx2"/>
                          </a:solidFill>
                        </a:rPr>
                        <a:t>業務提供誘引販売</a:t>
                      </a:r>
                      <a:endParaRPr kumimoji="1" lang="ja-JP" altLang="en-US" b="1" dirty="0">
                        <a:solidFill>
                          <a:schemeClr val="tx2"/>
                        </a:solidFill>
                      </a:endParaRP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pPr algn="l"/>
                      <a:r>
                        <a:rPr kumimoji="1" lang="ja-JP" altLang="en-US" sz="1600" dirty="0"/>
                        <a:t>内職商法、モニター商法</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tc rowSpan="2">
                  <a:txBody>
                    <a:bodyPr/>
                    <a:lstStyle/>
                    <a:p>
                      <a:pPr algn="ctr"/>
                      <a:r>
                        <a:rPr kumimoji="1" lang="ja-JP" altLang="en-US" sz="1600" dirty="0" err="1"/>
                        <a:t>ー</a:t>
                      </a:r>
                      <a:endParaRPr kumimoji="1" lang="ja-JP" altLang="en-US" sz="1600" dirty="0"/>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extLst>
                  <a:ext uri="{0D108BD9-81ED-4DB2-BD59-A6C34878D82A}">
                    <a16:rowId xmlns:a16="http://schemas.microsoft.com/office/drawing/2014/main" val="1476626665"/>
                  </a:ext>
                </a:extLst>
              </a:tr>
              <a:tr h="390143">
                <a:tc>
                  <a:txBody>
                    <a:bodyPr/>
                    <a:lstStyle/>
                    <a:p>
                      <a:r>
                        <a:rPr kumimoji="1" lang="ja-JP" altLang="en-US" b="1" dirty="0">
                          <a:solidFill>
                            <a:schemeClr val="tx2"/>
                          </a:solidFill>
                        </a:rPr>
                        <a:t>通信販売</a:t>
                      </a:r>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dirty="0"/>
                        <a:t>ネットショッピング</a:t>
                      </a:r>
                    </a:p>
                  </a:txBody>
                  <a:tcP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a:txBody>
                    <a:bodyPr/>
                    <a:lstStyle/>
                    <a:p>
                      <a:pPr algn="ctr"/>
                      <a:r>
                        <a:rPr kumimoji="1" lang="ja-JP" altLang="en-US" sz="1600" dirty="0" err="1"/>
                        <a:t>ー</a:t>
                      </a:r>
                      <a:endParaRPr kumimoji="1" lang="ja-JP" altLang="en-US" sz="1600" dirty="0"/>
                    </a:p>
                  </a:txBody>
                  <a:tcPr anchor="ctr">
                    <a:lnL w="12700" cap="flat" cmpd="sng" algn="ctr">
                      <a:solidFill>
                        <a:schemeClr val="tx1">
                          <a:lumMod val="60000"/>
                          <a:lumOff val="40000"/>
                        </a:schemeClr>
                      </a:solidFill>
                      <a:prstDash val="solid"/>
                      <a:round/>
                      <a:headEnd type="none" w="med" len="med"/>
                      <a:tailEnd type="none" w="med" len="med"/>
                    </a:lnL>
                    <a:lnR w="12700" cap="flat" cmpd="sng" algn="ctr">
                      <a:solidFill>
                        <a:schemeClr val="tx1">
                          <a:lumMod val="60000"/>
                          <a:lumOff val="40000"/>
                        </a:schemeClr>
                      </a:solidFill>
                      <a:prstDash val="solid"/>
                      <a:round/>
                      <a:headEnd type="none" w="med" len="med"/>
                      <a:tailEnd type="none" w="med" len="med"/>
                    </a:lnR>
                    <a:lnT w="12700" cap="flat" cmpd="sng" algn="ctr">
                      <a:solidFill>
                        <a:schemeClr val="tx1">
                          <a:lumMod val="60000"/>
                          <a:lumOff val="40000"/>
                        </a:schemeClr>
                      </a:solidFill>
                      <a:prstDash val="solid"/>
                      <a:round/>
                      <a:headEnd type="none" w="med" len="med"/>
                      <a:tailEnd type="none" w="med" len="med"/>
                    </a:lnT>
                    <a:lnB w="12700" cap="flat" cmpd="sng" algn="ctr">
                      <a:solidFill>
                        <a:schemeClr val="tx1">
                          <a:lumMod val="60000"/>
                          <a:lumOff val="40000"/>
                        </a:schemeClr>
                      </a:solidFill>
                      <a:prstDash val="solid"/>
                      <a:round/>
                      <a:headEnd type="none" w="med" len="med"/>
                      <a:tailEnd type="none" w="med" len="med"/>
                    </a:lnB>
                    <a:noFill/>
                  </a:tcPr>
                </a:tc>
                <a:tc vMerge="1">
                  <a:txBody>
                    <a:bodyPr/>
                    <a:lstStyle/>
                    <a:p>
                      <a:endParaRPr kumimoji="1" lang="ja-JP" altLang="en-US" dirty="0"/>
                    </a:p>
                  </a:txBody>
                  <a:tcPr/>
                </a:tc>
                <a:extLst>
                  <a:ext uri="{0D108BD9-81ED-4DB2-BD59-A6C34878D82A}">
                    <a16:rowId xmlns:a16="http://schemas.microsoft.com/office/drawing/2014/main" val="2423852732"/>
                  </a:ext>
                </a:extLst>
              </a:tr>
            </a:tbl>
          </a:graphicData>
        </a:graphic>
      </p:graphicFrame>
      <p:sp>
        <p:nvSpPr>
          <p:cNvPr id="4" name="スライド番号プレースホルダー 3">
            <a:extLst>
              <a:ext uri="{FF2B5EF4-FFF2-40B4-BE49-F238E27FC236}">
                <a16:creationId xmlns:a16="http://schemas.microsoft.com/office/drawing/2014/main" id="{52977C58-9876-CB4F-B534-732CD408BA0C}"/>
              </a:ext>
            </a:extLst>
          </p:cNvPr>
          <p:cNvSpPr>
            <a:spLocks noGrp="1"/>
          </p:cNvSpPr>
          <p:nvPr>
            <p:ph type="sldNum" sz="quarter" idx="4"/>
          </p:nvPr>
        </p:nvSpPr>
        <p:spPr/>
        <p:txBody>
          <a:bodyPr/>
          <a:lstStyle/>
          <a:p>
            <a:fld id="{C3C412A8-4165-48C5-B7A3-F5E84C593970}" type="slidenum">
              <a:rPr kumimoji="1" lang="ja-JP" altLang="en-US" smtClean="0"/>
              <a:t>14</a:t>
            </a:fld>
            <a:endParaRPr kumimoji="1" lang="ja-JP" altLang="en-US"/>
          </a:p>
        </p:txBody>
      </p:sp>
    </p:spTree>
    <p:extLst>
      <p:ext uri="{BB962C8B-B14F-4D97-AF65-F5344CB8AC3E}">
        <p14:creationId xmlns:p14="http://schemas.microsoft.com/office/powerpoint/2010/main" val="718688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クーリング・オフ制度</a:t>
            </a:r>
            <a:endParaRPr lang="ja-JP" altLang="en-US" dirty="0"/>
          </a:p>
        </p:txBody>
      </p:sp>
      <p:sp>
        <p:nvSpPr>
          <p:cNvPr id="4" name="テキスト ボックス 3">
            <a:extLst>
              <a:ext uri="{FF2B5EF4-FFF2-40B4-BE49-F238E27FC236}">
                <a16:creationId xmlns:a16="http://schemas.microsoft.com/office/drawing/2014/main" id="{8F4F58D8-D69D-3A46-AB14-DC7A73EF97F0}"/>
              </a:ext>
            </a:extLst>
          </p:cNvPr>
          <p:cNvSpPr txBox="1"/>
          <p:nvPr/>
        </p:nvSpPr>
        <p:spPr>
          <a:xfrm>
            <a:off x="519832" y="1175064"/>
            <a:ext cx="8012608" cy="815608"/>
          </a:xfrm>
          <a:prstGeom prst="rect">
            <a:avLst/>
          </a:prstGeom>
          <a:noFill/>
        </p:spPr>
        <p:txBody>
          <a:bodyPr wrap="square" rtlCol="0">
            <a:spAutoFit/>
          </a:bodyPr>
          <a:lstStyle/>
          <a:p>
            <a:pPr>
              <a:lnSpc>
                <a:spcPct val="120000"/>
              </a:lnSpc>
            </a:pPr>
            <a:r>
              <a:rPr lang="ja-JP" altLang="en-US" sz="2000" b="1" dirty="0">
                <a:solidFill>
                  <a:schemeClr val="accent1">
                    <a:lumMod val="75000"/>
                  </a:schemeClr>
                </a:solidFill>
                <a:latin typeface="Meiryo" panose="020B0604030504040204" pitchFamily="34" charset="-128"/>
              </a:rPr>
              <a:t>特定商取引法は、取引方法により</a:t>
            </a:r>
            <a:r>
              <a:rPr lang="ja-JP" altLang="ja-JP" sz="2000" b="1" dirty="0">
                <a:solidFill>
                  <a:schemeClr val="accent1">
                    <a:lumMod val="75000"/>
                  </a:schemeClr>
                </a:solidFill>
                <a:latin typeface="Meiryo" panose="020B0604030504040204" pitchFamily="34" charset="-128"/>
              </a:rPr>
              <a:t>クーリング・オフ</a:t>
            </a:r>
            <a:r>
              <a:rPr lang="ja-JP" altLang="en-US" sz="2000" b="1" dirty="0">
                <a:solidFill>
                  <a:schemeClr val="accent1">
                    <a:lumMod val="75000"/>
                  </a:schemeClr>
                </a:solidFill>
                <a:latin typeface="Meiryo" panose="020B0604030504040204" pitchFamily="34" charset="-128"/>
              </a:rPr>
              <a:t>制度</a:t>
            </a:r>
            <a:r>
              <a:rPr lang="ja-JP" altLang="en-US" sz="2000" dirty="0">
                <a:latin typeface="Meiryo" panose="020B0604030504040204" pitchFamily="34" charset="-128"/>
              </a:rPr>
              <a:t>を設けており、期間内であれば</a:t>
            </a:r>
            <a:r>
              <a:rPr lang="ja-JP" altLang="en-US" sz="2000" b="1" dirty="0">
                <a:highlight>
                  <a:srgbClr val="FFFF00"/>
                </a:highlight>
                <a:latin typeface="Meiryo" panose="020B0604030504040204" pitchFamily="34" charset="-128"/>
              </a:rPr>
              <a:t>無条件で契約を解除</a:t>
            </a:r>
            <a:r>
              <a:rPr lang="ja-JP" altLang="en-US" sz="2000" dirty="0">
                <a:latin typeface="Meiryo" panose="020B0604030504040204" pitchFamily="34" charset="-128"/>
              </a:rPr>
              <a:t>できる</a:t>
            </a:r>
            <a:endParaRPr kumimoji="1" lang="ja-JP" altLang="en-US" sz="2000" dirty="0"/>
          </a:p>
        </p:txBody>
      </p:sp>
      <p:grpSp>
        <p:nvGrpSpPr>
          <p:cNvPr id="6" name="グループ化 5">
            <a:extLst>
              <a:ext uri="{FF2B5EF4-FFF2-40B4-BE49-F238E27FC236}">
                <a16:creationId xmlns:a16="http://schemas.microsoft.com/office/drawing/2014/main" id="{35811CDB-64C5-4893-BCC7-5FB87B28BF31}"/>
              </a:ext>
            </a:extLst>
          </p:cNvPr>
          <p:cNvGrpSpPr/>
          <p:nvPr/>
        </p:nvGrpSpPr>
        <p:grpSpPr>
          <a:xfrm>
            <a:off x="684007" y="2704564"/>
            <a:ext cx="4248625" cy="3676764"/>
            <a:chOff x="676341" y="1912476"/>
            <a:chExt cx="4248625" cy="3676764"/>
          </a:xfrm>
        </p:grpSpPr>
        <p:sp>
          <p:nvSpPr>
            <p:cNvPr id="7" name="正方形/長方形 6">
              <a:extLst>
                <a:ext uri="{FF2B5EF4-FFF2-40B4-BE49-F238E27FC236}">
                  <a16:creationId xmlns:a16="http://schemas.microsoft.com/office/drawing/2014/main" id="{B23AF381-91C9-9946-A12C-3571423FFB87}"/>
                </a:ext>
              </a:extLst>
            </p:cNvPr>
            <p:cNvSpPr/>
            <p:nvPr/>
          </p:nvSpPr>
          <p:spPr>
            <a:xfrm>
              <a:off x="676341" y="1920426"/>
              <a:ext cx="4248625" cy="3668814"/>
            </a:xfrm>
            <a:prstGeom prst="rect">
              <a:avLst/>
            </a:prstGeom>
            <a:solidFill>
              <a:schemeClr val="accent1">
                <a:lumMod val="20000"/>
                <a:lumOff val="8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 name="テキスト ボックス 7">
              <a:extLst>
                <a:ext uri="{FF2B5EF4-FFF2-40B4-BE49-F238E27FC236}">
                  <a16:creationId xmlns:a16="http://schemas.microsoft.com/office/drawing/2014/main" id="{8CFCEB24-0ACB-A740-B3C7-B5A595D3A37A}"/>
                </a:ext>
              </a:extLst>
            </p:cNvPr>
            <p:cNvSpPr txBox="1"/>
            <p:nvPr/>
          </p:nvSpPr>
          <p:spPr>
            <a:xfrm>
              <a:off x="676341" y="1912476"/>
              <a:ext cx="4248625" cy="580420"/>
            </a:xfrm>
            <a:prstGeom prst="rect">
              <a:avLst/>
            </a:prstGeom>
            <a:solidFill>
              <a:schemeClr val="accent1">
                <a:lumMod val="60000"/>
                <a:lumOff val="40000"/>
              </a:schemeClr>
            </a:solidFill>
          </p:spPr>
          <p:txBody>
            <a:bodyPr wrap="square" tIns="108000" rtlCol="0" anchor="ctr">
              <a:noAutofit/>
            </a:bodyPr>
            <a:lstStyle/>
            <a:p>
              <a:pPr algn="ctr"/>
              <a:r>
                <a:rPr lang="en-US" altLang="ja-JP" sz="2200" dirty="0">
                  <a:latin typeface="Meiryo" panose="020B0604030504040204" pitchFamily="34" charset="-128"/>
                </a:rPr>
                <a:t>8</a:t>
              </a:r>
              <a:r>
                <a:rPr lang="ja-JP" altLang="ja-JP" sz="2200" dirty="0">
                  <a:latin typeface="Meiryo" panose="020B0604030504040204" pitchFamily="34" charset="-128"/>
                </a:rPr>
                <a:t>日間</a:t>
              </a:r>
            </a:p>
          </p:txBody>
        </p:sp>
        <p:sp>
          <p:nvSpPr>
            <p:cNvPr id="5" name="テキスト ボックス 4">
              <a:extLst>
                <a:ext uri="{FF2B5EF4-FFF2-40B4-BE49-F238E27FC236}">
                  <a16:creationId xmlns:a16="http://schemas.microsoft.com/office/drawing/2014/main" id="{F5F28FEC-5DC7-994D-821D-09D2389F9C5E}"/>
                </a:ext>
              </a:extLst>
            </p:cNvPr>
            <p:cNvSpPr txBox="1"/>
            <p:nvPr/>
          </p:nvSpPr>
          <p:spPr>
            <a:xfrm>
              <a:off x="856437" y="2687482"/>
              <a:ext cx="3888432" cy="2816156"/>
            </a:xfrm>
            <a:prstGeom prst="rect">
              <a:avLst/>
            </a:prstGeom>
            <a:noFill/>
          </p:spPr>
          <p:txBody>
            <a:bodyPr wrap="square" rtlCol="0">
              <a:spAutoFit/>
            </a:bodyPr>
            <a:lstStyle/>
            <a:p>
              <a:pPr marL="185738" indent="-177800">
                <a:spcAft>
                  <a:spcPts val="600"/>
                </a:spcAft>
              </a:pPr>
              <a:r>
                <a:rPr lang="ja-JP" altLang="ja-JP" dirty="0">
                  <a:latin typeface="Meiryo" panose="020B0604030504040204" pitchFamily="34" charset="-128"/>
                </a:rPr>
                <a:t>①</a:t>
              </a:r>
              <a:r>
                <a:rPr lang="ja-JP" altLang="ja-JP" b="1" dirty="0">
                  <a:latin typeface="Meiryo" panose="020B0604030504040204" pitchFamily="34" charset="-128"/>
                </a:rPr>
                <a:t>訪問販売</a:t>
              </a:r>
              <a:endParaRPr lang="en-US" altLang="ja-JP" b="1" dirty="0">
                <a:latin typeface="Meiryo" panose="020B0604030504040204" pitchFamily="34" charset="-128"/>
              </a:endParaRPr>
            </a:p>
            <a:p>
              <a:pPr marL="185738" indent="-177800">
                <a:spcAft>
                  <a:spcPts val="600"/>
                </a:spcAft>
              </a:pPr>
              <a:r>
                <a:rPr lang="ja-JP" altLang="ja-JP" dirty="0">
                  <a:latin typeface="Meiryo" panose="020B0604030504040204" pitchFamily="34" charset="-128"/>
                </a:rPr>
                <a:t>②</a:t>
              </a:r>
              <a:r>
                <a:rPr lang="ja-JP" altLang="ja-JP" b="1" dirty="0">
                  <a:latin typeface="Meiryo" panose="020B0604030504040204" pitchFamily="34" charset="-128"/>
                </a:rPr>
                <a:t>訪問購入</a:t>
              </a:r>
              <a:endParaRPr lang="en-US" altLang="ja-JP" b="1" dirty="0">
                <a:latin typeface="Meiryo" panose="020B0604030504040204" pitchFamily="34" charset="-128"/>
              </a:endParaRPr>
            </a:p>
            <a:p>
              <a:pPr marL="185738" indent="-177800">
                <a:spcAft>
                  <a:spcPts val="600"/>
                </a:spcAft>
              </a:pPr>
              <a:r>
                <a:rPr lang="ja-JP" altLang="ja-JP" dirty="0">
                  <a:latin typeface="Meiryo" panose="020B0604030504040204" pitchFamily="34" charset="-128"/>
                </a:rPr>
                <a:t>③</a:t>
              </a:r>
              <a:r>
                <a:rPr lang="ja-JP" altLang="ja-JP" b="1" dirty="0">
                  <a:latin typeface="Meiryo" panose="020B0604030504040204" pitchFamily="34" charset="-128"/>
                </a:rPr>
                <a:t>電話勧誘販売</a:t>
              </a:r>
            </a:p>
            <a:p>
              <a:pPr marL="185738" indent="-177800">
                <a:spcAft>
                  <a:spcPts val="600"/>
                </a:spcAft>
              </a:pPr>
              <a:r>
                <a:rPr lang="ja-JP" altLang="ja-JP" dirty="0">
                  <a:latin typeface="Meiryo" panose="020B0604030504040204" pitchFamily="34" charset="-128"/>
                </a:rPr>
                <a:t>④</a:t>
              </a:r>
              <a:r>
                <a:rPr lang="ja-JP" altLang="ja-JP" b="1" dirty="0">
                  <a:latin typeface="Meiryo" panose="020B0604030504040204" pitchFamily="34" charset="-128"/>
                </a:rPr>
                <a:t>特定継続的役務提供</a:t>
              </a:r>
              <a:r>
                <a:rPr lang="ja-JP" altLang="en-US" b="1" dirty="0">
                  <a:latin typeface="Meiryo" panose="020B0604030504040204" pitchFamily="34" charset="-128"/>
                </a:rPr>
                <a:t>（</a:t>
              </a:r>
              <a:r>
                <a:rPr lang="en-US" altLang="ja-JP" b="1" dirty="0">
                  <a:latin typeface="Meiryo" panose="020B0604030504040204" pitchFamily="34" charset="-128"/>
                </a:rPr>
                <a:t>※</a:t>
              </a:r>
              <a:r>
                <a:rPr lang="ja-JP" altLang="en-US" b="1" dirty="0">
                  <a:latin typeface="Meiryo" panose="020B0604030504040204" pitchFamily="34" charset="-128"/>
                </a:rPr>
                <a:t>）</a:t>
              </a:r>
              <a:endParaRPr lang="en-US" altLang="ja-JP" b="1" dirty="0">
                <a:latin typeface="Meiryo" panose="020B0604030504040204" pitchFamily="34" charset="-128"/>
              </a:endParaRPr>
            </a:p>
            <a:p>
              <a:pPr marL="185738" indent="-177800">
                <a:spcAft>
                  <a:spcPts val="600"/>
                </a:spcAft>
              </a:pPr>
              <a:r>
                <a:rPr lang="ja-JP" altLang="en-US" sz="1600" dirty="0">
                  <a:latin typeface="Meiryo" panose="020B0604030504040204" pitchFamily="34" charset="-128"/>
                </a:rPr>
                <a:t>（</a:t>
              </a:r>
              <a:r>
                <a:rPr lang="en-US" altLang="ja-JP" sz="1600" dirty="0">
                  <a:latin typeface="Meiryo" panose="020B0604030504040204" pitchFamily="34" charset="-128"/>
                </a:rPr>
                <a:t>※</a:t>
              </a:r>
              <a:r>
                <a:rPr lang="ja-JP" altLang="en-US" sz="1600" dirty="0">
                  <a:latin typeface="Meiryo" panose="020B0604030504040204" pitchFamily="34" charset="-128"/>
                </a:rPr>
                <a:t>）指定役務</a:t>
              </a:r>
              <a:endParaRPr lang="en-US" altLang="ja-JP" sz="1600" dirty="0">
                <a:latin typeface="Meiryo" panose="020B0604030504040204" pitchFamily="34" charset="-128"/>
              </a:endParaRPr>
            </a:p>
            <a:p>
              <a:pPr marL="185738" indent="-177800">
                <a:spcAft>
                  <a:spcPts val="600"/>
                </a:spcAft>
              </a:pPr>
              <a:r>
                <a:rPr lang="ja-JP" altLang="en-US" sz="1600" dirty="0">
                  <a:latin typeface="Meiryo" panose="020B0604030504040204" pitchFamily="34" charset="-128"/>
                </a:rPr>
                <a:t>　</a:t>
              </a:r>
              <a:r>
                <a:rPr lang="ja-JP" altLang="ja-JP" sz="1600" dirty="0">
                  <a:latin typeface="Meiryo" panose="020B0604030504040204" pitchFamily="34" charset="-128"/>
                </a:rPr>
                <a:t>エステティックサロン、語学教室、家庭教師派遣、学習塾、パソコン教室、結婚相手紹介サービス、美容医療サービス</a:t>
              </a:r>
            </a:p>
          </p:txBody>
        </p:sp>
      </p:grpSp>
      <p:sp>
        <p:nvSpPr>
          <p:cNvPr id="3" name="スライド番号プレースホルダー 2">
            <a:extLst>
              <a:ext uri="{FF2B5EF4-FFF2-40B4-BE49-F238E27FC236}">
                <a16:creationId xmlns:a16="http://schemas.microsoft.com/office/drawing/2014/main" id="{84B0CA81-EB90-854B-B8B8-3068B260FE5D}"/>
              </a:ext>
            </a:extLst>
          </p:cNvPr>
          <p:cNvSpPr>
            <a:spLocks noGrp="1"/>
          </p:cNvSpPr>
          <p:nvPr>
            <p:ph type="sldNum" sz="quarter" idx="4"/>
          </p:nvPr>
        </p:nvSpPr>
        <p:spPr/>
        <p:txBody>
          <a:bodyPr/>
          <a:lstStyle/>
          <a:p>
            <a:fld id="{C3C412A8-4165-48C5-B7A3-F5E84C593970}" type="slidenum">
              <a:rPr lang="ja-JP" altLang="en-US" smtClean="0"/>
              <a:pPr/>
              <a:t>15</a:t>
            </a:fld>
            <a:endParaRPr lang="ja-JP" altLang="en-US"/>
          </a:p>
        </p:txBody>
      </p:sp>
      <p:grpSp>
        <p:nvGrpSpPr>
          <p:cNvPr id="14" name="グループ化 13">
            <a:extLst>
              <a:ext uri="{FF2B5EF4-FFF2-40B4-BE49-F238E27FC236}">
                <a16:creationId xmlns:a16="http://schemas.microsoft.com/office/drawing/2014/main" id="{4C8C9551-4DAA-44ED-8289-D22241E180C7}"/>
              </a:ext>
            </a:extLst>
          </p:cNvPr>
          <p:cNvGrpSpPr/>
          <p:nvPr/>
        </p:nvGrpSpPr>
        <p:grpSpPr>
          <a:xfrm>
            <a:off x="5002008" y="2704564"/>
            <a:ext cx="3394082" cy="3676764"/>
            <a:chOff x="4994342" y="1912476"/>
            <a:chExt cx="3394082" cy="3676764"/>
          </a:xfrm>
        </p:grpSpPr>
        <p:sp>
          <p:nvSpPr>
            <p:cNvPr id="9" name="正方形/長方形 8">
              <a:extLst>
                <a:ext uri="{FF2B5EF4-FFF2-40B4-BE49-F238E27FC236}">
                  <a16:creationId xmlns:a16="http://schemas.microsoft.com/office/drawing/2014/main" id="{171B519E-66CD-3347-9D16-106C7B84C5DE}"/>
                </a:ext>
              </a:extLst>
            </p:cNvPr>
            <p:cNvSpPr/>
            <p:nvPr/>
          </p:nvSpPr>
          <p:spPr>
            <a:xfrm>
              <a:off x="4994342" y="1920426"/>
              <a:ext cx="3394082" cy="3668814"/>
            </a:xfrm>
            <a:prstGeom prst="rect">
              <a:avLst/>
            </a:prstGeom>
            <a:solidFill>
              <a:schemeClr val="accent1">
                <a:lumMod val="20000"/>
                <a:lumOff val="8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0" name="テキスト ボックス 9">
              <a:extLst>
                <a:ext uri="{FF2B5EF4-FFF2-40B4-BE49-F238E27FC236}">
                  <a16:creationId xmlns:a16="http://schemas.microsoft.com/office/drawing/2014/main" id="{FC6E6B98-4DFE-E84A-93C2-441A63E36983}"/>
                </a:ext>
              </a:extLst>
            </p:cNvPr>
            <p:cNvSpPr txBox="1"/>
            <p:nvPr/>
          </p:nvSpPr>
          <p:spPr>
            <a:xfrm>
              <a:off x="4994342" y="1912476"/>
              <a:ext cx="3394082" cy="580420"/>
            </a:xfrm>
            <a:prstGeom prst="rect">
              <a:avLst/>
            </a:prstGeom>
            <a:solidFill>
              <a:schemeClr val="accent1">
                <a:lumMod val="60000"/>
                <a:lumOff val="40000"/>
              </a:schemeClr>
            </a:solidFill>
          </p:spPr>
          <p:txBody>
            <a:bodyPr wrap="square" tIns="108000" rtlCol="0" anchor="ctr">
              <a:noAutofit/>
            </a:bodyPr>
            <a:lstStyle/>
            <a:p>
              <a:pPr algn="ctr"/>
              <a:r>
                <a:rPr lang="en-US" altLang="ja-JP" sz="2200" dirty="0">
                  <a:latin typeface="Meiryo" panose="020B0604030504040204" pitchFamily="34" charset="-128"/>
                </a:rPr>
                <a:t>20</a:t>
              </a:r>
              <a:r>
                <a:rPr lang="ja-JP" altLang="ja-JP" sz="2200" dirty="0">
                  <a:latin typeface="Meiryo" panose="020B0604030504040204" pitchFamily="34" charset="-128"/>
                </a:rPr>
                <a:t>日間</a:t>
              </a:r>
            </a:p>
          </p:txBody>
        </p:sp>
        <p:sp>
          <p:nvSpPr>
            <p:cNvPr id="11" name="テキスト ボックス 10">
              <a:extLst>
                <a:ext uri="{FF2B5EF4-FFF2-40B4-BE49-F238E27FC236}">
                  <a16:creationId xmlns:a16="http://schemas.microsoft.com/office/drawing/2014/main" id="{2EF01E2B-ABF3-9142-BA1F-48B4D533A0CE}"/>
                </a:ext>
              </a:extLst>
            </p:cNvPr>
            <p:cNvSpPr txBox="1"/>
            <p:nvPr/>
          </p:nvSpPr>
          <p:spPr>
            <a:xfrm>
              <a:off x="5174437" y="2687482"/>
              <a:ext cx="3213987" cy="1000274"/>
            </a:xfrm>
            <a:prstGeom prst="rect">
              <a:avLst/>
            </a:prstGeom>
            <a:noFill/>
          </p:spPr>
          <p:txBody>
            <a:bodyPr wrap="square" rtlCol="0">
              <a:spAutoFit/>
            </a:bodyPr>
            <a:lstStyle/>
            <a:p>
              <a:pPr marL="185738" indent="-185738">
                <a:spcAft>
                  <a:spcPts val="600"/>
                </a:spcAft>
              </a:pPr>
              <a:r>
                <a:rPr lang="ja-JP" altLang="ja-JP" dirty="0">
                  <a:latin typeface="Meiryo" panose="020B0604030504040204" pitchFamily="34" charset="-128"/>
                </a:rPr>
                <a:t>①</a:t>
              </a:r>
              <a:r>
                <a:rPr lang="ja-JP" altLang="ja-JP" b="1" dirty="0">
                  <a:latin typeface="Meiryo" panose="020B0604030504040204" pitchFamily="34" charset="-128"/>
                </a:rPr>
                <a:t>連鎖販売取引</a:t>
              </a:r>
              <a:r>
                <a:rPr lang="en-US" altLang="ja-JP" dirty="0">
                  <a:latin typeface="Meiryo" panose="020B0604030504040204" pitchFamily="34" charset="-128"/>
                </a:rPr>
                <a:t>(</a:t>
              </a:r>
              <a:r>
                <a:rPr lang="ja-JP" altLang="ja-JP" dirty="0">
                  <a:latin typeface="Meiryo" panose="020B0604030504040204" pitchFamily="34" charset="-128"/>
                </a:rPr>
                <a:t>マルチ商法</a:t>
              </a:r>
              <a:r>
                <a:rPr lang="en-US" altLang="ja-JP" dirty="0">
                  <a:latin typeface="Meiryo" panose="020B0604030504040204" pitchFamily="34" charset="-128"/>
                </a:rPr>
                <a:t>)</a:t>
              </a:r>
              <a:endParaRPr lang="ja-JP" altLang="ja-JP" dirty="0">
                <a:latin typeface="Meiryo" panose="020B0604030504040204" pitchFamily="34" charset="-128"/>
              </a:endParaRPr>
            </a:p>
            <a:p>
              <a:pPr marL="185738" indent="-185738">
                <a:spcAft>
                  <a:spcPts val="600"/>
                </a:spcAft>
              </a:pPr>
              <a:r>
                <a:rPr lang="ja-JP" altLang="ja-JP" dirty="0">
                  <a:latin typeface="Meiryo" panose="020B0604030504040204" pitchFamily="34" charset="-128"/>
                </a:rPr>
                <a:t>②</a:t>
              </a:r>
              <a:r>
                <a:rPr lang="ja-JP" altLang="ja-JP" b="1" dirty="0">
                  <a:latin typeface="Meiryo" panose="020B0604030504040204" pitchFamily="34" charset="-128"/>
                </a:rPr>
                <a:t>業務提供誘引販売取引</a:t>
              </a:r>
              <a:r>
                <a:rPr lang="en-US" altLang="ja-JP" dirty="0">
                  <a:latin typeface="Meiryo" panose="020B0604030504040204" pitchFamily="34" charset="-128"/>
                </a:rPr>
                <a:t>(</a:t>
              </a:r>
              <a:r>
                <a:rPr lang="ja-JP" altLang="ja-JP" dirty="0">
                  <a:latin typeface="Meiryo" panose="020B0604030504040204" pitchFamily="34" charset="-128"/>
                </a:rPr>
                <a:t>内職商法、モニター商法</a:t>
              </a:r>
              <a:r>
                <a:rPr lang="en-US" altLang="ja-JP" dirty="0">
                  <a:latin typeface="Meiryo" panose="020B0604030504040204" pitchFamily="34" charset="-128"/>
                </a:rPr>
                <a:t>)</a:t>
              </a:r>
              <a:endParaRPr lang="ja-JP" altLang="ja-JP" dirty="0">
                <a:latin typeface="Meiryo" panose="020B0604030504040204" pitchFamily="34" charset="-128"/>
              </a:endParaRPr>
            </a:p>
          </p:txBody>
        </p:sp>
        <p:pic>
          <p:nvPicPr>
            <p:cNvPr id="12" name="図 11" descr="時計, コンピュータ が含まれている画像&#10;&#10;自動的に生成された説明">
              <a:extLst>
                <a:ext uri="{FF2B5EF4-FFF2-40B4-BE49-F238E27FC236}">
                  <a16:creationId xmlns:a16="http://schemas.microsoft.com/office/drawing/2014/main" id="{CABB0E7D-420C-8045-B784-C7CD8C3828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4437" y="3846405"/>
              <a:ext cx="3022463" cy="1526811"/>
            </a:xfrm>
            <a:prstGeom prst="rect">
              <a:avLst/>
            </a:prstGeom>
          </p:spPr>
        </p:pic>
      </p:grpSp>
      <p:sp>
        <p:nvSpPr>
          <p:cNvPr id="17" name="正方形/長方形 16">
            <a:extLst>
              <a:ext uri="{FF2B5EF4-FFF2-40B4-BE49-F238E27FC236}">
                <a16:creationId xmlns:a16="http://schemas.microsoft.com/office/drawing/2014/main" id="{4D1AA895-C4C2-420B-8388-B2F5DEA8C42A}"/>
              </a:ext>
            </a:extLst>
          </p:cNvPr>
          <p:cNvSpPr/>
          <p:nvPr/>
        </p:nvSpPr>
        <p:spPr>
          <a:xfrm>
            <a:off x="519832" y="2060848"/>
            <a:ext cx="7531218" cy="369332"/>
          </a:xfrm>
          <a:prstGeom prst="rect">
            <a:avLst/>
          </a:prstGeom>
        </p:spPr>
        <p:txBody>
          <a:bodyPr wrap="square">
            <a:spAutoFit/>
          </a:bodyPr>
          <a:lstStyle/>
          <a:p>
            <a:r>
              <a:rPr lang="ja-JP" altLang="en-US" dirty="0"/>
              <a:t>無条件＝理由はいらない</a:t>
            </a:r>
          </a:p>
        </p:txBody>
      </p:sp>
    </p:spTree>
    <p:extLst>
      <p:ext uri="{BB962C8B-B14F-4D97-AF65-F5344CB8AC3E}">
        <p14:creationId xmlns:p14="http://schemas.microsoft.com/office/powerpoint/2010/main" val="272712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四角形: 角を丸くする 6">
            <a:extLst>
              <a:ext uri="{FF2B5EF4-FFF2-40B4-BE49-F238E27FC236}">
                <a16:creationId xmlns:a16="http://schemas.microsoft.com/office/drawing/2014/main" id="{B81C7B34-5C83-7142-AF3F-1FAA4A32444E}"/>
              </a:ext>
            </a:extLst>
          </p:cNvPr>
          <p:cNvSpPr/>
          <p:nvPr/>
        </p:nvSpPr>
        <p:spPr>
          <a:xfrm>
            <a:off x="589562" y="2816693"/>
            <a:ext cx="3844798" cy="3578986"/>
          </a:xfrm>
          <a:prstGeom prst="roundRect">
            <a:avLst>
              <a:gd name="adj" fmla="val 9814"/>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6">
            <a:extLst>
              <a:ext uri="{FF2B5EF4-FFF2-40B4-BE49-F238E27FC236}">
                <a16:creationId xmlns:a16="http://schemas.microsoft.com/office/drawing/2014/main" id="{38CF1136-E412-EB49-A112-7142B86B8DB2}"/>
              </a:ext>
            </a:extLst>
          </p:cNvPr>
          <p:cNvSpPr/>
          <p:nvPr/>
        </p:nvSpPr>
        <p:spPr>
          <a:xfrm>
            <a:off x="4778502" y="2816693"/>
            <a:ext cx="3844798" cy="3578986"/>
          </a:xfrm>
          <a:prstGeom prst="roundRect">
            <a:avLst>
              <a:gd name="adj" fmla="val 9814"/>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8F199E6E-78E1-B74E-B821-C4866AA8DB85}"/>
              </a:ext>
            </a:extLst>
          </p:cNvPr>
          <p:cNvSpPr/>
          <p:nvPr/>
        </p:nvSpPr>
        <p:spPr>
          <a:xfrm>
            <a:off x="614707" y="1464860"/>
            <a:ext cx="8008593" cy="1028036"/>
          </a:xfrm>
          <a:prstGeom prst="rect">
            <a:avLst/>
          </a:prstGeom>
          <a:solidFill>
            <a:schemeClr val="accent4">
              <a:lumMod val="20000"/>
              <a:lumOff val="80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D1391164-1B52-D34D-9A62-B950EA0794F0}"/>
              </a:ext>
            </a:extLst>
          </p:cNvPr>
          <p:cNvSpPr txBox="1"/>
          <p:nvPr/>
        </p:nvSpPr>
        <p:spPr>
          <a:xfrm>
            <a:off x="899592" y="1800367"/>
            <a:ext cx="6696744" cy="464743"/>
          </a:xfrm>
          <a:prstGeom prst="rect">
            <a:avLst/>
          </a:prstGeom>
          <a:noFill/>
        </p:spPr>
        <p:txBody>
          <a:bodyPr wrap="square" rtlCol="0">
            <a:spAutoFit/>
          </a:bodyPr>
          <a:lstStyle/>
          <a:p>
            <a:pPr>
              <a:lnSpc>
                <a:spcPct val="110000"/>
              </a:lnSpc>
            </a:pPr>
            <a:r>
              <a:rPr lang="ja-JP" altLang="en-US" sz="2200">
                <a:solidFill>
                  <a:schemeClr val="tx2"/>
                </a:solidFill>
                <a:latin typeface="+mj-ea"/>
              </a:rPr>
              <a:t>クーリング・オフは、</a:t>
            </a:r>
            <a:r>
              <a:rPr lang="ja-JP" altLang="en-US" sz="2200" b="1">
                <a:solidFill>
                  <a:schemeClr val="accent1">
                    <a:lumMod val="75000"/>
                  </a:schemeClr>
                </a:solidFill>
                <a:latin typeface="+mj-ea"/>
              </a:rPr>
              <a:t>書面（はがき）</a:t>
            </a:r>
            <a:r>
              <a:rPr lang="ja-JP" altLang="en-US" sz="2200">
                <a:solidFill>
                  <a:schemeClr val="tx2"/>
                </a:solidFill>
                <a:latin typeface="+mj-ea"/>
              </a:rPr>
              <a:t>でおこなう。</a:t>
            </a:r>
            <a:endParaRPr lang="ja-JP" altLang="en-US" sz="2200" dirty="0">
              <a:solidFill>
                <a:schemeClr val="tx2"/>
              </a:solidFill>
              <a:latin typeface="+mj-ea"/>
            </a:endParaRPr>
          </a:p>
        </p:txBody>
      </p:sp>
      <p:sp>
        <p:nvSpPr>
          <p:cNvPr id="2" name="タイトル 1">
            <a:extLst>
              <a:ext uri="{FF2B5EF4-FFF2-40B4-BE49-F238E27FC236}">
                <a16:creationId xmlns:a16="http://schemas.microsoft.com/office/drawing/2014/main" id="{0419CC51-C908-4E61-8A7A-1F0B4CB38607}"/>
              </a:ext>
            </a:extLst>
          </p:cNvPr>
          <p:cNvSpPr>
            <a:spLocks noGrp="1"/>
          </p:cNvSpPr>
          <p:nvPr>
            <p:ph type="title"/>
          </p:nvPr>
        </p:nvSpPr>
        <p:spPr/>
        <p:txBody>
          <a:bodyPr/>
          <a:lstStyle/>
          <a:p>
            <a:r>
              <a:rPr lang="ja-JP" altLang="en-US"/>
              <a:t>クーリング・オフ</a:t>
            </a:r>
            <a:r>
              <a:rPr lang="ja-JP" altLang="en-US" dirty="0"/>
              <a:t>の方法</a:t>
            </a:r>
            <a:endParaRPr kumimoji="1" lang="ja-JP" altLang="en-US" dirty="0"/>
          </a:p>
        </p:txBody>
      </p:sp>
      <p:sp>
        <p:nvSpPr>
          <p:cNvPr id="3" name="スライド番号プレースホルダー 2">
            <a:extLst>
              <a:ext uri="{FF2B5EF4-FFF2-40B4-BE49-F238E27FC236}">
                <a16:creationId xmlns:a16="http://schemas.microsoft.com/office/drawing/2014/main" id="{138D8F1E-88EE-411C-BFED-9DBF263DFDAD}"/>
              </a:ext>
            </a:extLst>
          </p:cNvPr>
          <p:cNvSpPr>
            <a:spLocks noGrp="1"/>
          </p:cNvSpPr>
          <p:nvPr>
            <p:ph type="sldNum" sz="quarter" idx="4"/>
          </p:nvPr>
        </p:nvSpPr>
        <p:spPr/>
        <p:txBody>
          <a:bodyPr/>
          <a:lstStyle/>
          <a:p>
            <a:fld id="{C3C412A8-4165-48C5-B7A3-F5E84C593970}" type="slidenum">
              <a:rPr lang="ja-JP" altLang="en-US" smtClean="0"/>
              <a:pPr/>
              <a:t>16</a:t>
            </a:fld>
            <a:endParaRPr lang="ja-JP" altLang="en-US"/>
          </a:p>
        </p:txBody>
      </p:sp>
      <p:sp>
        <p:nvSpPr>
          <p:cNvPr id="10" name="テキスト ボックス 9">
            <a:extLst>
              <a:ext uri="{FF2B5EF4-FFF2-40B4-BE49-F238E27FC236}">
                <a16:creationId xmlns:a16="http://schemas.microsoft.com/office/drawing/2014/main" id="{56A91C92-EB76-419B-9B39-93D8DB12BE7D}"/>
              </a:ext>
            </a:extLst>
          </p:cNvPr>
          <p:cNvSpPr txBox="1"/>
          <p:nvPr/>
        </p:nvSpPr>
        <p:spPr>
          <a:xfrm>
            <a:off x="997547" y="3068960"/>
            <a:ext cx="3096344" cy="3384376"/>
          </a:xfrm>
          <a:prstGeom prst="rect">
            <a:avLst/>
          </a:prstGeom>
          <a:noFill/>
        </p:spPr>
        <p:txBody>
          <a:bodyPr wrap="square" rtlCol="0">
            <a:noAutofit/>
          </a:bodyPr>
          <a:lstStyle/>
          <a:p>
            <a:pPr algn="ctr">
              <a:lnSpc>
                <a:spcPct val="120000"/>
              </a:lnSpc>
            </a:pPr>
            <a:r>
              <a:rPr kumimoji="1" lang="en-US" altLang="ja-JP" b="1" dirty="0">
                <a:solidFill>
                  <a:schemeClr val="accent1">
                    <a:lumMod val="75000"/>
                  </a:schemeClr>
                </a:solidFill>
              </a:rPr>
              <a:t>【</a:t>
            </a:r>
            <a:r>
              <a:rPr kumimoji="1" lang="ja-JP" altLang="en-US" b="1" dirty="0">
                <a:solidFill>
                  <a:schemeClr val="accent1">
                    <a:lumMod val="75000"/>
                  </a:schemeClr>
                </a:solidFill>
              </a:rPr>
              <a:t>ポイント</a:t>
            </a:r>
            <a:r>
              <a:rPr kumimoji="1" lang="ja-JP" altLang="en-US" b="1">
                <a:solidFill>
                  <a:schemeClr val="accent1">
                    <a:lumMod val="75000"/>
                  </a:schemeClr>
                </a:solidFill>
              </a:rPr>
              <a:t>１</a:t>
            </a:r>
            <a:r>
              <a:rPr kumimoji="1" lang="en-US" altLang="ja-JP" b="1" dirty="0">
                <a:solidFill>
                  <a:schemeClr val="accent1">
                    <a:lumMod val="75000"/>
                  </a:schemeClr>
                </a:solidFill>
              </a:rPr>
              <a:t>】</a:t>
            </a:r>
          </a:p>
          <a:p>
            <a:pPr algn="ctr">
              <a:lnSpc>
                <a:spcPct val="120000"/>
              </a:lnSpc>
              <a:spcAft>
                <a:spcPts val="1800"/>
              </a:spcAft>
            </a:pPr>
            <a:r>
              <a:rPr kumimoji="1" lang="ja-JP" altLang="en-US" sz="2400" b="1">
                <a:solidFill>
                  <a:schemeClr val="tx2"/>
                </a:solidFill>
              </a:rPr>
              <a:t>期間内</a:t>
            </a:r>
            <a:r>
              <a:rPr kumimoji="1" lang="ja-JP" altLang="en-US" sz="2400" b="1" dirty="0">
                <a:solidFill>
                  <a:schemeClr val="tx2"/>
                </a:solidFill>
              </a:rPr>
              <a:t>に通知する</a:t>
            </a:r>
            <a:endParaRPr lang="en-US" altLang="ja-JP" sz="2400" b="1" dirty="0">
              <a:solidFill>
                <a:schemeClr val="tx2"/>
              </a:solidFill>
            </a:endParaRPr>
          </a:p>
          <a:p>
            <a:pPr marL="233363" indent="-222250">
              <a:lnSpc>
                <a:spcPct val="140000"/>
              </a:lnSpc>
            </a:pPr>
            <a:r>
              <a:rPr lang="ja-JP" altLang="en-US" dirty="0"/>
              <a:t>・期間は法律で決められた書面を</a:t>
            </a:r>
            <a:r>
              <a:rPr lang="ja-JP" altLang="en-US" dirty="0">
                <a:highlight>
                  <a:srgbClr val="FFFF00"/>
                </a:highlight>
              </a:rPr>
              <a:t>受け取った日</a:t>
            </a:r>
            <a:r>
              <a:rPr lang="ja-JP" altLang="en-US" dirty="0"/>
              <a:t>からカウント</a:t>
            </a:r>
            <a:endParaRPr lang="en-US" altLang="ja-JP" dirty="0"/>
          </a:p>
          <a:p>
            <a:pPr marL="233363" indent="-222250">
              <a:lnSpc>
                <a:spcPct val="140000"/>
              </a:lnSpc>
            </a:pPr>
            <a:r>
              <a:rPr lang="ja-JP" altLang="en-US" dirty="0"/>
              <a:t>・期間内に</a:t>
            </a:r>
            <a:r>
              <a:rPr lang="ja-JP" altLang="en-US" dirty="0">
                <a:highlight>
                  <a:srgbClr val="FFFF00"/>
                </a:highlight>
              </a:rPr>
              <a:t>「発信」</a:t>
            </a:r>
            <a:r>
              <a:rPr lang="ja-JP" altLang="en-US" dirty="0"/>
              <a:t>すればよい（発信主義）</a:t>
            </a:r>
            <a:endParaRPr lang="en-US" altLang="ja-JP" dirty="0"/>
          </a:p>
        </p:txBody>
      </p:sp>
      <p:pic>
        <p:nvPicPr>
          <p:cNvPr id="5" name="図 4" descr="アイコン&#10;&#10;自動的に生成された説明">
            <a:extLst>
              <a:ext uri="{FF2B5EF4-FFF2-40B4-BE49-F238E27FC236}">
                <a16:creationId xmlns:a16="http://schemas.microsoft.com/office/drawing/2014/main" id="{D831B4C5-3449-C147-BB3D-6850B50B21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280" y="1099735"/>
            <a:ext cx="1841934" cy="1381451"/>
          </a:xfrm>
          <a:prstGeom prst="rect">
            <a:avLst/>
          </a:prstGeom>
        </p:spPr>
      </p:pic>
      <p:sp>
        <p:nvSpPr>
          <p:cNvPr id="12" name="テキスト ボックス 11">
            <a:extLst>
              <a:ext uri="{FF2B5EF4-FFF2-40B4-BE49-F238E27FC236}">
                <a16:creationId xmlns:a16="http://schemas.microsoft.com/office/drawing/2014/main" id="{C279BFF0-DB8B-49BC-BB21-254C4268AE7F}"/>
              </a:ext>
            </a:extLst>
          </p:cNvPr>
          <p:cNvSpPr txBox="1"/>
          <p:nvPr/>
        </p:nvSpPr>
        <p:spPr>
          <a:xfrm>
            <a:off x="5076056" y="3079827"/>
            <a:ext cx="3168352" cy="2795399"/>
          </a:xfrm>
          <a:prstGeom prst="rect">
            <a:avLst/>
          </a:prstGeom>
          <a:noFill/>
        </p:spPr>
        <p:txBody>
          <a:bodyPr wrap="square" rtlCol="0">
            <a:noAutofit/>
          </a:bodyPr>
          <a:lstStyle/>
          <a:p>
            <a:pPr algn="ctr">
              <a:lnSpc>
                <a:spcPct val="120000"/>
              </a:lnSpc>
            </a:pPr>
            <a:r>
              <a:rPr lang="en-US" altLang="ja-JP" b="1" dirty="0">
                <a:solidFill>
                  <a:schemeClr val="accent1">
                    <a:lumMod val="75000"/>
                  </a:schemeClr>
                </a:solidFill>
              </a:rPr>
              <a:t>【</a:t>
            </a:r>
            <a:r>
              <a:rPr lang="ja-JP" altLang="en-US" b="1" dirty="0">
                <a:solidFill>
                  <a:schemeClr val="accent1">
                    <a:lumMod val="75000"/>
                  </a:schemeClr>
                </a:solidFill>
              </a:rPr>
              <a:t>ポイント</a:t>
            </a:r>
            <a:r>
              <a:rPr lang="ja-JP" altLang="en-US" b="1">
                <a:solidFill>
                  <a:schemeClr val="accent1">
                    <a:lumMod val="75000"/>
                  </a:schemeClr>
                </a:solidFill>
              </a:rPr>
              <a:t>２</a:t>
            </a:r>
            <a:r>
              <a:rPr lang="en-US" altLang="ja-JP" b="1" dirty="0">
                <a:solidFill>
                  <a:schemeClr val="accent1">
                    <a:lumMod val="75000"/>
                  </a:schemeClr>
                </a:solidFill>
              </a:rPr>
              <a:t>】</a:t>
            </a:r>
          </a:p>
          <a:p>
            <a:pPr algn="ctr">
              <a:lnSpc>
                <a:spcPct val="120000"/>
              </a:lnSpc>
              <a:spcAft>
                <a:spcPts val="1800"/>
              </a:spcAft>
            </a:pPr>
            <a:r>
              <a:rPr lang="ja-JP" altLang="en-US" sz="2400" b="1">
                <a:solidFill>
                  <a:schemeClr val="tx2"/>
                </a:solidFill>
              </a:rPr>
              <a:t>記録</a:t>
            </a:r>
            <a:r>
              <a:rPr lang="ja-JP" altLang="en-US" sz="2400" b="1" dirty="0">
                <a:solidFill>
                  <a:schemeClr val="tx2"/>
                </a:solidFill>
              </a:rPr>
              <a:t>を残す</a:t>
            </a:r>
            <a:endParaRPr lang="en-US" altLang="ja-JP" sz="2400" b="1" dirty="0">
              <a:solidFill>
                <a:schemeClr val="tx2"/>
              </a:solidFill>
            </a:endParaRPr>
          </a:p>
          <a:p>
            <a:pPr marL="233363" indent="-222250">
              <a:lnSpc>
                <a:spcPct val="140000"/>
              </a:lnSpc>
            </a:pPr>
            <a:r>
              <a:rPr lang="ja-JP" altLang="en-US" dirty="0"/>
              <a:t>・書面（はがき）の</a:t>
            </a:r>
            <a:r>
              <a:rPr lang="ja-JP" altLang="en-US" dirty="0">
                <a:highlight>
                  <a:srgbClr val="FFFF00"/>
                </a:highlight>
              </a:rPr>
              <a:t>コピー</a:t>
            </a:r>
            <a:r>
              <a:rPr lang="ja-JP" altLang="en-US" dirty="0"/>
              <a:t>をとっておく。</a:t>
            </a:r>
            <a:endParaRPr lang="en-US" altLang="ja-JP" dirty="0"/>
          </a:p>
          <a:p>
            <a:pPr marL="233363" indent="-222250">
              <a:lnSpc>
                <a:spcPct val="140000"/>
              </a:lnSpc>
            </a:pPr>
            <a:r>
              <a:rPr lang="ja-JP" altLang="en-US" dirty="0"/>
              <a:t>・</a:t>
            </a:r>
            <a:r>
              <a:rPr lang="ja-JP" altLang="en-US" dirty="0">
                <a:highlight>
                  <a:srgbClr val="FFFF00"/>
                </a:highlight>
              </a:rPr>
              <a:t>簡易書留</a:t>
            </a:r>
            <a:r>
              <a:rPr lang="ja-JP" altLang="en-US" dirty="0"/>
              <a:t>または</a:t>
            </a:r>
            <a:r>
              <a:rPr lang="ja-JP" altLang="en-US" dirty="0">
                <a:highlight>
                  <a:srgbClr val="FFFF00"/>
                </a:highlight>
              </a:rPr>
              <a:t>特定記録郵便</a:t>
            </a:r>
            <a:r>
              <a:rPr lang="ja-JP" altLang="en-US" dirty="0"/>
              <a:t>で発信する。</a:t>
            </a:r>
          </a:p>
        </p:txBody>
      </p:sp>
    </p:spTree>
    <p:extLst>
      <p:ext uri="{BB962C8B-B14F-4D97-AF65-F5344CB8AC3E}">
        <p14:creationId xmlns:p14="http://schemas.microsoft.com/office/powerpoint/2010/main" val="1402896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t>中途解約</a:t>
            </a:r>
          </a:p>
        </p:txBody>
      </p:sp>
      <p:sp>
        <p:nvSpPr>
          <p:cNvPr id="3" name="テキスト ボックス 2">
            <a:extLst>
              <a:ext uri="{FF2B5EF4-FFF2-40B4-BE49-F238E27FC236}">
                <a16:creationId xmlns:a16="http://schemas.microsoft.com/office/drawing/2014/main" id="{F74DD894-D472-0D47-8D01-94E2BC56890F}"/>
              </a:ext>
            </a:extLst>
          </p:cNvPr>
          <p:cNvSpPr txBox="1"/>
          <p:nvPr/>
        </p:nvSpPr>
        <p:spPr>
          <a:xfrm>
            <a:off x="2317277" y="2629203"/>
            <a:ext cx="6791195" cy="1065676"/>
          </a:xfrm>
          <a:prstGeom prst="rect">
            <a:avLst/>
          </a:prstGeom>
          <a:noFill/>
        </p:spPr>
        <p:txBody>
          <a:bodyPr wrap="square" rtlCol="0">
            <a:spAutoFit/>
          </a:bodyPr>
          <a:lstStyle/>
          <a:p>
            <a:pPr>
              <a:lnSpc>
                <a:spcPct val="150000"/>
              </a:lnSpc>
              <a:buClr>
                <a:schemeClr val="accent1"/>
              </a:buClr>
            </a:pPr>
            <a:r>
              <a:rPr lang="ja-JP" altLang="ja-JP" sz="2000" dirty="0">
                <a:latin typeface="Meiryo" panose="020B0604030504040204" pitchFamily="34" charset="-128"/>
              </a:rPr>
              <a:t>契約期間が</a:t>
            </a:r>
            <a:r>
              <a:rPr lang="ja-JP" altLang="en-US" sz="2000" dirty="0">
                <a:latin typeface="Meiryo" panose="020B0604030504040204" pitchFamily="34" charset="-128"/>
              </a:rPr>
              <a:t>１ヶ</a:t>
            </a:r>
            <a:r>
              <a:rPr lang="ja-JP" altLang="ja-JP" sz="2000" dirty="0">
                <a:latin typeface="Meiryo" panose="020B0604030504040204" pitchFamily="34" charset="-128"/>
              </a:rPr>
              <a:t>月</a:t>
            </a:r>
            <a:r>
              <a:rPr lang="ja-JP" altLang="en-US" sz="2000" dirty="0">
                <a:latin typeface="Meiryo" panose="020B0604030504040204" pitchFamily="34" charset="-128"/>
              </a:rPr>
              <a:t>、</a:t>
            </a:r>
            <a:r>
              <a:rPr lang="ja-JP" altLang="ja-JP" sz="2000" dirty="0">
                <a:latin typeface="Meiryo" panose="020B0604030504040204" pitchFamily="34" charset="-128"/>
              </a:rPr>
              <a:t>金額が</a:t>
            </a:r>
            <a:r>
              <a:rPr lang="en-US" altLang="ja-JP" sz="2000" dirty="0">
                <a:latin typeface="Meiryo" panose="020B0604030504040204" pitchFamily="34" charset="-128"/>
              </a:rPr>
              <a:t>5</a:t>
            </a:r>
            <a:r>
              <a:rPr lang="ja-JP" altLang="ja-JP" sz="2000" dirty="0">
                <a:latin typeface="Meiryo" panose="020B0604030504040204" pitchFamily="34" charset="-128"/>
              </a:rPr>
              <a:t>万円を超える</a:t>
            </a:r>
            <a:r>
              <a:rPr lang="ja-JP" altLang="en-US" sz="2000" dirty="0">
                <a:latin typeface="Meiryo" panose="020B0604030504040204" pitchFamily="34" charset="-128"/>
              </a:rPr>
              <a:t>エステ</a:t>
            </a:r>
            <a:endParaRPr lang="en-US" altLang="ja-JP" sz="2000" dirty="0">
              <a:latin typeface="Meiryo" panose="020B0604030504040204" pitchFamily="34" charset="-128"/>
            </a:endParaRPr>
          </a:p>
          <a:p>
            <a:pPr>
              <a:lnSpc>
                <a:spcPct val="150000"/>
              </a:lnSpc>
              <a:buClr>
                <a:schemeClr val="accent1"/>
              </a:buClr>
            </a:pPr>
            <a:r>
              <a:rPr lang="ja-JP" altLang="en-US" sz="2000" dirty="0">
                <a:latin typeface="Meiryo" panose="020B0604030504040204" pitchFamily="34" charset="-128"/>
              </a:rPr>
              <a:t>契約期間が２ヶ月、金額が</a:t>
            </a:r>
            <a:r>
              <a:rPr lang="en-US" altLang="ja-JP" sz="2000" dirty="0">
                <a:latin typeface="Meiryo" panose="020B0604030504040204" pitchFamily="34" charset="-128"/>
              </a:rPr>
              <a:t>5</a:t>
            </a:r>
            <a:r>
              <a:rPr lang="ja-JP" altLang="en-US" sz="2000" dirty="0">
                <a:latin typeface="Meiryo" panose="020B0604030504040204" pitchFamily="34" charset="-128"/>
              </a:rPr>
              <a:t>万円を超える家庭教師</a:t>
            </a:r>
            <a:endParaRPr lang="en-US" altLang="ja-JP" sz="2000" dirty="0">
              <a:latin typeface="Meiryo" panose="020B0604030504040204" pitchFamily="34" charset="-128"/>
            </a:endParaRPr>
          </a:p>
        </p:txBody>
      </p:sp>
      <p:sp>
        <p:nvSpPr>
          <p:cNvPr id="4" name="テキスト ボックス 3">
            <a:extLst>
              <a:ext uri="{FF2B5EF4-FFF2-40B4-BE49-F238E27FC236}">
                <a16:creationId xmlns:a16="http://schemas.microsoft.com/office/drawing/2014/main" id="{A8160B33-BFDB-0342-8251-12D2D4A04760}"/>
              </a:ext>
            </a:extLst>
          </p:cNvPr>
          <p:cNvSpPr txBox="1"/>
          <p:nvPr/>
        </p:nvSpPr>
        <p:spPr>
          <a:xfrm>
            <a:off x="780290" y="4842355"/>
            <a:ext cx="4761603" cy="1388072"/>
          </a:xfrm>
          <a:prstGeom prst="rect">
            <a:avLst/>
          </a:prstGeom>
          <a:noFill/>
        </p:spPr>
        <p:txBody>
          <a:bodyPr wrap="square" rtlCol="0">
            <a:spAutoFit/>
          </a:bodyPr>
          <a:lstStyle/>
          <a:p>
            <a:pPr marL="285750" indent="-285750">
              <a:lnSpc>
                <a:spcPct val="110000"/>
              </a:lnSpc>
              <a:spcAft>
                <a:spcPts val="600"/>
              </a:spcAft>
              <a:buFont typeface="Arial" panose="020B0604020202020204" pitchFamily="34" charset="0"/>
              <a:buChar char="•"/>
            </a:pPr>
            <a:r>
              <a:rPr lang="ja-JP" altLang="en-US" dirty="0">
                <a:solidFill>
                  <a:schemeClr val="tx2"/>
                </a:solidFill>
                <a:highlight>
                  <a:srgbClr val="FFFF00"/>
                </a:highlight>
                <a:latin typeface="Meiryo" panose="020B0604030504040204" pitchFamily="34" charset="-128"/>
              </a:rPr>
              <a:t>違約金等についても一定の制限</a:t>
            </a:r>
            <a:r>
              <a:rPr lang="ja-JP" altLang="en-US" dirty="0">
                <a:solidFill>
                  <a:schemeClr val="tx2"/>
                </a:solidFill>
                <a:latin typeface="Meiryo" panose="020B0604030504040204" pitchFamily="34" charset="-128"/>
              </a:rPr>
              <a:t>がある。</a:t>
            </a:r>
            <a:endParaRPr lang="ja-JP" altLang="ja-JP" dirty="0">
              <a:solidFill>
                <a:schemeClr val="tx2"/>
              </a:solidFill>
              <a:latin typeface="Meiryo" panose="020B0604030504040204" pitchFamily="34" charset="-128"/>
            </a:endParaRPr>
          </a:p>
          <a:p>
            <a:pPr marL="285750" indent="-285750">
              <a:lnSpc>
                <a:spcPct val="110000"/>
              </a:lnSpc>
              <a:spcAft>
                <a:spcPts val="600"/>
              </a:spcAft>
              <a:buFont typeface="Arial" panose="020B0604020202020204" pitchFamily="34" charset="0"/>
              <a:buChar char="•"/>
            </a:pPr>
            <a:r>
              <a:rPr lang="ja-JP" altLang="en-US" dirty="0">
                <a:solidFill>
                  <a:schemeClr val="tx2"/>
                </a:solidFill>
                <a:latin typeface="Meiryo" panose="020B0604030504040204" pitchFamily="34" charset="-128"/>
              </a:rPr>
              <a:t>ほとんど使っていない高額な教材などは、関連商品</a:t>
            </a:r>
            <a:r>
              <a:rPr lang="ja-JP" altLang="en-US">
                <a:solidFill>
                  <a:schemeClr val="tx2"/>
                </a:solidFill>
                <a:latin typeface="Meiryo" panose="020B0604030504040204" pitchFamily="34" charset="-128"/>
              </a:rPr>
              <a:t>として</a:t>
            </a:r>
            <a:r>
              <a:rPr lang="ja-JP" altLang="ja-JP">
                <a:solidFill>
                  <a:schemeClr val="tx2"/>
                </a:solidFill>
                <a:highlight>
                  <a:srgbClr val="FFFF00"/>
                </a:highlight>
                <a:latin typeface="Meiryo" panose="020B0604030504040204" pitchFamily="34" charset="-128"/>
              </a:rPr>
              <a:t>中途</a:t>
            </a:r>
            <a:r>
              <a:rPr lang="ja-JP" altLang="ja-JP" dirty="0">
                <a:solidFill>
                  <a:schemeClr val="tx2"/>
                </a:solidFill>
                <a:highlight>
                  <a:srgbClr val="FFFF00"/>
                </a:highlight>
                <a:latin typeface="Meiryo" panose="020B0604030504040204" pitchFamily="34" charset="-128"/>
              </a:rPr>
              <a:t>解約でき</a:t>
            </a:r>
            <a:r>
              <a:rPr lang="ja-JP" altLang="en-US" dirty="0">
                <a:solidFill>
                  <a:schemeClr val="tx2"/>
                </a:solidFill>
                <a:highlight>
                  <a:srgbClr val="FFFF00"/>
                </a:highlight>
                <a:latin typeface="Meiryo" panose="020B0604030504040204" pitchFamily="34" charset="-128"/>
              </a:rPr>
              <a:t>る可能性</a:t>
            </a:r>
            <a:r>
              <a:rPr lang="ja-JP" altLang="en-US" dirty="0">
                <a:solidFill>
                  <a:schemeClr val="tx2"/>
                </a:solidFill>
                <a:latin typeface="Meiryo" panose="020B0604030504040204" pitchFamily="34" charset="-128"/>
              </a:rPr>
              <a:t>がある。</a:t>
            </a:r>
            <a:endParaRPr lang="en-US" altLang="ja-JP" dirty="0">
              <a:solidFill>
                <a:schemeClr val="tx2"/>
              </a:solidFill>
              <a:latin typeface="Meiryo" panose="020B0604030504040204" pitchFamily="34" charset="-128"/>
            </a:endParaRPr>
          </a:p>
        </p:txBody>
      </p:sp>
      <p:sp>
        <p:nvSpPr>
          <p:cNvPr id="5" name="三角形 4">
            <a:extLst>
              <a:ext uri="{FF2B5EF4-FFF2-40B4-BE49-F238E27FC236}">
                <a16:creationId xmlns:a16="http://schemas.microsoft.com/office/drawing/2014/main" id="{7AC123EF-CF1B-D94C-960E-BA02BE207018}"/>
              </a:ext>
            </a:extLst>
          </p:cNvPr>
          <p:cNvSpPr/>
          <p:nvPr/>
        </p:nvSpPr>
        <p:spPr>
          <a:xfrm rot="10800000">
            <a:off x="4350952" y="3616118"/>
            <a:ext cx="442097" cy="226956"/>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7ABED04-1171-884C-AD27-32C391CE0CC9}"/>
              </a:ext>
            </a:extLst>
          </p:cNvPr>
          <p:cNvSpPr txBox="1"/>
          <p:nvPr/>
        </p:nvSpPr>
        <p:spPr>
          <a:xfrm>
            <a:off x="1057170" y="3941923"/>
            <a:ext cx="7029661" cy="830997"/>
          </a:xfrm>
          <a:prstGeom prst="rect">
            <a:avLst/>
          </a:prstGeom>
          <a:noFill/>
        </p:spPr>
        <p:txBody>
          <a:bodyPr wrap="square" rtlCol="0">
            <a:spAutoFit/>
          </a:bodyPr>
          <a:lstStyle/>
          <a:p>
            <a:pPr algn="ctr"/>
            <a:r>
              <a:rPr lang="ja-JP" altLang="ja-JP" sz="2200" dirty="0">
                <a:solidFill>
                  <a:schemeClr val="accent1">
                    <a:lumMod val="75000"/>
                  </a:schemeClr>
                </a:solidFill>
                <a:latin typeface="Meiryo" panose="020B0604030504040204" pitchFamily="34" charset="-128"/>
              </a:rPr>
              <a:t>特定商取引法の</a:t>
            </a:r>
            <a:r>
              <a:rPr lang="en-US" altLang="ja-JP" sz="2200" dirty="0">
                <a:solidFill>
                  <a:schemeClr val="accent1">
                    <a:lumMod val="75000"/>
                  </a:schemeClr>
                </a:solidFill>
                <a:latin typeface="Meiryo" panose="020B0604030504040204" pitchFamily="34" charset="-128"/>
              </a:rPr>
              <a:t>“</a:t>
            </a:r>
            <a:r>
              <a:rPr lang="ja-JP" altLang="ja-JP" sz="2200" dirty="0">
                <a:solidFill>
                  <a:schemeClr val="accent1">
                    <a:lumMod val="75000"/>
                  </a:schemeClr>
                </a:solidFill>
                <a:latin typeface="Meiryo" panose="020B0604030504040204" pitchFamily="34" charset="-128"/>
              </a:rPr>
              <a:t>特定継続的役務提供</a:t>
            </a:r>
            <a:r>
              <a:rPr lang="ja-JP" altLang="en-US" sz="2200" dirty="0">
                <a:solidFill>
                  <a:schemeClr val="accent1">
                    <a:lumMod val="75000"/>
                  </a:schemeClr>
                </a:solidFill>
                <a:latin typeface="Meiryo" panose="020B0604030504040204" pitchFamily="34" charset="-128"/>
              </a:rPr>
              <a:t>”</a:t>
            </a:r>
            <a:endParaRPr lang="en-US" altLang="ja-JP" sz="2200" dirty="0">
              <a:solidFill>
                <a:schemeClr val="accent1">
                  <a:lumMod val="75000"/>
                </a:schemeClr>
              </a:solidFill>
              <a:latin typeface="Meiryo" panose="020B0604030504040204" pitchFamily="34" charset="-128"/>
            </a:endParaRPr>
          </a:p>
          <a:p>
            <a:pPr algn="ctr"/>
            <a:r>
              <a:rPr lang="ja-JP" altLang="en-US" sz="2200" dirty="0">
                <a:solidFill>
                  <a:schemeClr val="accent1">
                    <a:lumMod val="75000"/>
                  </a:schemeClr>
                </a:solidFill>
                <a:latin typeface="Meiryo" panose="020B0604030504040204" pitchFamily="34" charset="-128"/>
              </a:rPr>
              <a:t>＝理由に関係なく中途解約可</a:t>
            </a:r>
            <a:endParaRPr lang="ja-JP" altLang="ja-JP" sz="2200" dirty="0">
              <a:solidFill>
                <a:schemeClr val="accent1">
                  <a:lumMod val="75000"/>
                </a:schemeClr>
              </a:solidFill>
              <a:latin typeface="Meiryo" panose="020B0604030504040204" pitchFamily="34" charset="-128"/>
            </a:endParaRPr>
          </a:p>
        </p:txBody>
      </p:sp>
      <p:sp>
        <p:nvSpPr>
          <p:cNvPr id="7" name="1 つの角を切り取った四角形 6">
            <a:extLst>
              <a:ext uri="{FF2B5EF4-FFF2-40B4-BE49-F238E27FC236}">
                <a16:creationId xmlns:a16="http://schemas.microsoft.com/office/drawing/2014/main" id="{52A072C6-FB82-E94D-99A0-507D49EBA99C}"/>
              </a:ext>
            </a:extLst>
          </p:cNvPr>
          <p:cNvSpPr/>
          <p:nvPr/>
        </p:nvSpPr>
        <p:spPr>
          <a:xfrm>
            <a:off x="520700" y="2420887"/>
            <a:ext cx="8102600" cy="3960441"/>
          </a:xfrm>
          <a:prstGeom prst="snip1Rect">
            <a:avLst>
              <a:gd name="adj" fmla="val 9248"/>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F018D5B8-7BC9-114B-9013-76CC2F6A2314}"/>
              </a:ext>
            </a:extLst>
          </p:cNvPr>
          <p:cNvSpPr>
            <a:spLocks noGrp="1"/>
          </p:cNvSpPr>
          <p:nvPr>
            <p:ph type="sldNum" sz="quarter" idx="4"/>
          </p:nvPr>
        </p:nvSpPr>
        <p:spPr/>
        <p:txBody>
          <a:bodyPr/>
          <a:lstStyle/>
          <a:p>
            <a:fld id="{C3C412A8-4165-48C5-B7A3-F5E84C593970}" type="slidenum">
              <a:rPr lang="ja-JP" altLang="en-US" smtClean="0"/>
              <a:pPr/>
              <a:t>17</a:t>
            </a:fld>
            <a:endParaRPr lang="ja-JP" altLang="en-US"/>
          </a:p>
        </p:txBody>
      </p:sp>
      <p:pic>
        <p:nvPicPr>
          <p:cNvPr id="9" name="図 8">
            <a:extLst>
              <a:ext uri="{FF2B5EF4-FFF2-40B4-BE49-F238E27FC236}">
                <a16:creationId xmlns:a16="http://schemas.microsoft.com/office/drawing/2014/main" id="{54B01420-28C1-274D-B626-CD95316CB1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3018"/>
          <a:stretch/>
        </p:blipFill>
        <p:spPr>
          <a:xfrm>
            <a:off x="5479978" y="4653402"/>
            <a:ext cx="2845864" cy="1500216"/>
          </a:xfrm>
          <a:prstGeom prst="rect">
            <a:avLst/>
          </a:prstGeom>
        </p:spPr>
      </p:pic>
      <p:grpSp>
        <p:nvGrpSpPr>
          <p:cNvPr id="12" name="グループ化 11">
            <a:extLst>
              <a:ext uri="{FF2B5EF4-FFF2-40B4-BE49-F238E27FC236}">
                <a16:creationId xmlns:a16="http://schemas.microsoft.com/office/drawing/2014/main" id="{8A46934B-A84E-4721-93AC-E8CE2E9879B7}"/>
              </a:ext>
            </a:extLst>
          </p:cNvPr>
          <p:cNvGrpSpPr>
            <a:grpSpLocks noChangeAspect="1"/>
          </p:cNvGrpSpPr>
          <p:nvPr/>
        </p:nvGrpSpPr>
        <p:grpSpPr>
          <a:xfrm>
            <a:off x="1979712" y="2780928"/>
            <a:ext cx="288000" cy="736341"/>
            <a:chOff x="1187624" y="1844824"/>
            <a:chExt cx="269263" cy="688436"/>
          </a:xfrm>
        </p:grpSpPr>
        <p:pic>
          <p:nvPicPr>
            <p:cNvPr id="10" name="図 9" descr="時計, 挿絵, メーター が含まれている画像&#10;&#10;自動的に生成された説明">
              <a:extLst>
                <a:ext uri="{FF2B5EF4-FFF2-40B4-BE49-F238E27FC236}">
                  <a16:creationId xmlns:a16="http://schemas.microsoft.com/office/drawing/2014/main" id="{A713F9A9-0ED0-43C2-8163-54B6291B14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7624" y="1844824"/>
              <a:ext cx="269263" cy="279236"/>
            </a:xfrm>
            <a:prstGeom prst="rect">
              <a:avLst/>
            </a:prstGeom>
          </p:spPr>
        </p:pic>
        <p:pic>
          <p:nvPicPr>
            <p:cNvPr id="11" name="図 10" descr="時計, 挿絵, メーター が含まれている画像&#10;&#10;自動的に生成された説明">
              <a:extLst>
                <a:ext uri="{FF2B5EF4-FFF2-40B4-BE49-F238E27FC236}">
                  <a16:creationId xmlns:a16="http://schemas.microsoft.com/office/drawing/2014/main" id="{FD21A402-3BF2-49A8-BDD9-2BE6BB20E9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7624" y="2254024"/>
              <a:ext cx="269263" cy="279236"/>
            </a:xfrm>
            <a:prstGeom prst="rect">
              <a:avLst/>
            </a:prstGeom>
          </p:spPr>
        </p:pic>
      </p:grpSp>
      <p:sp>
        <p:nvSpPr>
          <p:cNvPr id="14" name="テキスト ボックス 13">
            <a:extLst>
              <a:ext uri="{FF2B5EF4-FFF2-40B4-BE49-F238E27FC236}">
                <a16:creationId xmlns:a16="http://schemas.microsoft.com/office/drawing/2014/main" id="{B3FB635D-3BAC-46F5-906A-237CB19AE0EB}"/>
              </a:ext>
            </a:extLst>
          </p:cNvPr>
          <p:cNvSpPr txBox="1"/>
          <p:nvPr/>
        </p:nvSpPr>
        <p:spPr>
          <a:xfrm>
            <a:off x="511731" y="1311713"/>
            <a:ext cx="8012608" cy="851772"/>
          </a:xfrm>
          <a:prstGeom prst="rect">
            <a:avLst/>
          </a:prstGeom>
          <a:noFill/>
        </p:spPr>
        <p:txBody>
          <a:bodyPr wrap="square" rtlCol="0">
            <a:spAutoFit/>
          </a:bodyPr>
          <a:lstStyle/>
          <a:p>
            <a:pPr>
              <a:lnSpc>
                <a:spcPct val="120000"/>
              </a:lnSpc>
            </a:pPr>
            <a:r>
              <a:rPr lang="ja-JP" altLang="en-US" sz="2100" b="1" dirty="0">
                <a:solidFill>
                  <a:schemeClr val="accent1">
                    <a:lumMod val="75000"/>
                  </a:schemeClr>
                </a:solidFill>
                <a:latin typeface="Meiryo" panose="020B0604030504040204" pitchFamily="34" charset="-128"/>
              </a:rPr>
              <a:t>連鎖販売取引や特定継続的役務提供では、クーリング・オフ期間が過ぎた後でも、中途解約</a:t>
            </a:r>
            <a:r>
              <a:rPr lang="ja-JP" altLang="en-US" sz="2100" dirty="0">
                <a:latin typeface="Meiryo" panose="020B0604030504040204" pitchFamily="34" charset="-128"/>
              </a:rPr>
              <a:t>できる場合がある</a:t>
            </a:r>
            <a:endParaRPr kumimoji="1" lang="ja-JP" altLang="en-US" sz="2100" dirty="0"/>
          </a:p>
        </p:txBody>
      </p:sp>
      <p:sp>
        <p:nvSpPr>
          <p:cNvPr id="15" name="テキスト ボックス 14">
            <a:extLst>
              <a:ext uri="{FF2B5EF4-FFF2-40B4-BE49-F238E27FC236}">
                <a16:creationId xmlns:a16="http://schemas.microsoft.com/office/drawing/2014/main" id="{DCF1759E-4B34-4A14-8167-A077FE22676E}"/>
              </a:ext>
            </a:extLst>
          </p:cNvPr>
          <p:cNvSpPr txBox="1"/>
          <p:nvPr/>
        </p:nvSpPr>
        <p:spPr>
          <a:xfrm>
            <a:off x="707100" y="2998603"/>
            <a:ext cx="1125005" cy="369332"/>
          </a:xfrm>
          <a:prstGeom prst="rect">
            <a:avLst/>
          </a:prstGeom>
          <a:noFill/>
        </p:spPr>
        <p:txBody>
          <a:bodyPr wrap="square" rtlCol="0">
            <a:spAutoFit/>
          </a:bodyPr>
          <a:lstStyle/>
          <a:p>
            <a:pPr algn="ctr"/>
            <a:r>
              <a:rPr kumimoji="1" lang="ja-JP" altLang="en-US" b="1" dirty="0">
                <a:solidFill>
                  <a:schemeClr val="tx2"/>
                </a:solidFill>
              </a:rPr>
              <a:t>たとえば</a:t>
            </a:r>
          </a:p>
        </p:txBody>
      </p:sp>
    </p:spTree>
    <p:extLst>
      <p:ext uri="{BB962C8B-B14F-4D97-AF65-F5344CB8AC3E}">
        <p14:creationId xmlns:p14="http://schemas.microsoft.com/office/powerpoint/2010/main" val="3365259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descr="おもちゃ, レゴ, 時計 が含まれている画像&#10;&#10;自動的に生成された説明">
            <a:extLst>
              <a:ext uri="{FF2B5EF4-FFF2-40B4-BE49-F238E27FC236}">
                <a16:creationId xmlns:a16="http://schemas.microsoft.com/office/drawing/2014/main" id="{48D44825-BF44-E946-AB10-5EAF5AC8F7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9738" y="1106685"/>
            <a:ext cx="2511986" cy="1249519"/>
          </a:xfrm>
          <a:prstGeom prst="rect">
            <a:avLst/>
          </a:prstGeom>
        </p:spPr>
      </p:pic>
      <p:sp>
        <p:nvSpPr>
          <p:cNvPr id="2" name="タイトル 1"/>
          <p:cNvSpPr>
            <a:spLocks noGrp="1"/>
          </p:cNvSpPr>
          <p:nvPr>
            <p:ph type="title"/>
          </p:nvPr>
        </p:nvSpPr>
        <p:spPr/>
        <p:txBody>
          <a:bodyPr/>
          <a:lstStyle/>
          <a:p>
            <a:r>
              <a:rPr lang="ja-JP" altLang="en-US" dirty="0"/>
              <a:t>勧誘に問題があれば取り消せることも</a:t>
            </a:r>
          </a:p>
        </p:txBody>
      </p:sp>
      <p:sp>
        <p:nvSpPr>
          <p:cNvPr id="4" name="テキスト ボックス 3">
            <a:extLst>
              <a:ext uri="{FF2B5EF4-FFF2-40B4-BE49-F238E27FC236}">
                <a16:creationId xmlns:a16="http://schemas.microsoft.com/office/drawing/2014/main" id="{8F4F58D8-D69D-3A46-AB14-DC7A73EF97F0}"/>
              </a:ext>
            </a:extLst>
          </p:cNvPr>
          <p:cNvSpPr txBox="1"/>
          <p:nvPr/>
        </p:nvSpPr>
        <p:spPr>
          <a:xfrm>
            <a:off x="536500" y="1627474"/>
            <a:ext cx="5115620" cy="517065"/>
          </a:xfrm>
          <a:prstGeom prst="rect">
            <a:avLst/>
          </a:prstGeom>
          <a:noFill/>
        </p:spPr>
        <p:txBody>
          <a:bodyPr wrap="square" rtlCol="0">
            <a:spAutoFit/>
          </a:bodyPr>
          <a:lstStyle/>
          <a:p>
            <a:pPr>
              <a:lnSpc>
                <a:spcPct val="120000"/>
              </a:lnSpc>
            </a:pPr>
            <a:r>
              <a:rPr lang="ja-JP" altLang="en-US" sz="2400" b="1" dirty="0">
                <a:solidFill>
                  <a:schemeClr val="accent1">
                    <a:lumMod val="75000"/>
                  </a:schemeClr>
                </a:solidFill>
                <a:latin typeface="Meiryo" panose="020B0604030504040204" pitchFamily="34" charset="-128"/>
              </a:rPr>
              <a:t>消費者契約法</a:t>
            </a:r>
            <a:r>
              <a:rPr lang="ja-JP" altLang="en-US" sz="2400" dirty="0">
                <a:latin typeface="Meiryo" panose="020B0604030504040204" pitchFamily="34" charset="-128"/>
              </a:rPr>
              <a:t>の取消事由はないか？</a:t>
            </a:r>
            <a:endParaRPr kumimoji="1" lang="ja-JP" altLang="en-US" sz="2400" dirty="0"/>
          </a:p>
        </p:txBody>
      </p:sp>
      <p:sp>
        <p:nvSpPr>
          <p:cNvPr id="3" name="スライド番号プレースホルダー 2">
            <a:extLst>
              <a:ext uri="{FF2B5EF4-FFF2-40B4-BE49-F238E27FC236}">
                <a16:creationId xmlns:a16="http://schemas.microsoft.com/office/drawing/2014/main" id="{84B0CA81-EB90-854B-B8B8-3068B260FE5D}"/>
              </a:ext>
            </a:extLst>
          </p:cNvPr>
          <p:cNvSpPr>
            <a:spLocks noGrp="1"/>
          </p:cNvSpPr>
          <p:nvPr>
            <p:ph type="sldNum" sz="quarter" idx="4"/>
          </p:nvPr>
        </p:nvSpPr>
        <p:spPr/>
        <p:txBody>
          <a:bodyPr/>
          <a:lstStyle/>
          <a:p>
            <a:fld id="{C3C412A8-4165-48C5-B7A3-F5E84C593970}" type="slidenum">
              <a:rPr lang="ja-JP" altLang="en-US" smtClean="0"/>
              <a:pPr/>
              <a:t>18</a:t>
            </a:fld>
            <a:endParaRPr lang="ja-JP" altLang="en-US"/>
          </a:p>
        </p:txBody>
      </p:sp>
      <p:graphicFrame>
        <p:nvGraphicFramePr>
          <p:cNvPr id="15" name="表 14">
            <a:extLst>
              <a:ext uri="{FF2B5EF4-FFF2-40B4-BE49-F238E27FC236}">
                <a16:creationId xmlns:a16="http://schemas.microsoft.com/office/drawing/2014/main" id="{1449CE39-FC85-4422-BEFB-0A85B797366B}"/>
              </a:ext>
            </a:extLst>
          </p:cNvPr>
          <p:cNvGraphicFramePr>
            <a:graphicFrameLocks noGrp="1"/>
          </p:cNvGraphicFramePr>
          <p:nvPr>
            <p:extLst>
              <p:ext uri="{D42A27DB-BD31-4B8C-83A1-F6EECF244321}">
                <p14:modId xmlns:p14="http://schemas.microsoft.com/office/powerpoint/2010/main" val="1112813958"/>
              </p:ext>
            </p:extLst>
          </p:nvPr>
        </p:nvGraphicFramePr>
        <p:xfrm>
          <a:off x="467544" y="2276872"/>
          <a:ext cx="8227764" cy="3996000"/>
        </p:xfrm>
        <a:graphic>
          <a:graphicData uri="http://schemas.openxmlformats.org/drawingml/2006/table">
            <a:tbl>
              <a:tblPr firstRow="1" bandRow="1">
                <a:tableStyleId>{5C22544A-7EE6-4342-B048-85BDC9FD1C3A}</a:tableStyleId>
              </a:tblPr>
              <a:tblGrid>
                <a:gridCol w="2258634">
                  <a:extLst>
                    <a:ext uri="{9D8B030D-6E8A-4147-A177-3AD203B41FA5}">
                      <a16:colId xmlns:a16="http://schemas.microsoft.com/office/drawing/2014/main" val="3849128638"/>
                    </a:ext>
                  </a:extLst>
                </a:gridCol>
                <a:gridCol w="5969130">
                  <a:extLst>
                    <a:ext uri="{9D8B030D-6E8A-4147-A177-3AD203B41FA5}">
                      <a16:colId xmlns:a16="http://schemas.microsoft.com/office/drawing/2014/main" val="130694530"/>
                    </a:ext>
                  </a:extLst>
                </a:gridCol>
              </a:tblGrid>
              <a:tr h="432000">
                <a:tc>
                  <a:txBody>
                    <a:bodyPr/>
                    <a:lstStyle/>
                    <a:p>
                      <a:pPr algn="ctr"/>
                      <a:r>
                        <a:rPr kumimoji="1" lang="ja-JP" altLang="en-US" dirty="0"/>
                        <a:t>取消事由の例</a:t>
                      </a:r>
                    </a:p>
                  </a:txBody>
                  <a:tcPr anchor="ctr"/>
                </a:tc>
                <a:tc>
                  <a:txBody>
                    <a:bodyPr/>
                    <a:lstStyle/>
                    <a:p>
                      <a:pPr algn="ctr"/>
                      <a:r>
                        <a:rPr kumimoji="1" lang="ja-JP" altLang="en-US" dirty="0"/>
                        <a:t>具体的には・・・</a:t>
                      </a:r>
                    </a:p>
                  </a:txBody>
                  <a:tcPr anchor="ctr"/>
                </a:tc>
                <a:extLst>
                  <a:ext uri="{0D108BD9-81ED-4DB2-BD59-A6C34878D82A}">
                    <a16:rowId xmlns:a16="http://schemas.microsoft.com/office/drawing/2014/main" val="1191799342"/>
                  </a:ext>
                </a:extLst>
              </a:tr>
              <a:tr h="540000">
                <a:tc>
                  <a:txBody>
                    <a:bodyPr/>
                    <a:lstStyle/>
                    <a:p>
                      <a:pPr algn="l"/>
                      <a:r>
                        <a:rPr kumimoji="1" lang="ja-JP" altLang="en-US" sz="1700" b="1" dirty="0">
                          <a:solidFill>
                            <a:schemeClr val="tx2"/>
                          </a:solidFill>
                        </a:rPr>
                        <a:t>不実告知</a:t>
                      </a:r>
                    </a:p>
                  </a:txBody>
                  <a:tcPr anchor="ctr"/>
                </a:tc>
                <a:tc>
                  <a:txBody>
                    <a:bodyPr/>
                    <a:lstStyle/>
                    <a:p>
                      <a:r>
                        <a:rPr kumimoji="1" lang="ja-JP" altLang="en-US" sz="1600" dirty="0">
                          <a:highlight>
                            <a:srgbClr val="FFFF00"/>
                          </a:highlight>
                        </a:rPr>
                        <a:t>ウソの情報</a:t>
                      </a:r>
                      <a:r>
                        <a:rPr kumimoji="1" lang="ja-JP" altLang="en-US" sz="1600" dirty="0"/>
                        <a:t>を与えられた</a:t>
                      </a:r>
                    </a:p>
                  </a:txBody>
                  <a:tcPr anchor="ctr"/>
                </a:tc>
                <a:extLst>
                  <a:ext uri="{0D108BD9-81ED-4DB2-BD59-A6C34878D82A}">
                    <a16:rowId xmlns:a16="http://schemas.microsoft.com/office/drawing/2014/main" val="1079690512"/>
                  </a:ext>
                </a:extLst>
              </a:tr>
              <a:tr h="540000">
                <a:tc>
                  <a:txBody>
                    <a:bodyPr/>
                    <a:lstStyle/>
                    <a:p>
                      <a:pPr algn="l"/>
                      <a:r>
                        <a:rPr kumimoji="1" lang="ja-JP" altLang="en-US" sz="1700" b="1" dirty="0">
                          <a:solidFill>
                            <a:schemeClr val="tx2"/>
                          </a:solidFill>
                        </a:rPr>
                        <a:t>断定的判断の提供</a:t>
                      </a:r>
                    </a:p>
                  </a:txBody>
                  <a:tcPr anchor="ctr"/>
                </a:tc>
                <a:tc>
                  <a:txBody>
                    <a:bodyPr/>
                    <a:lstStyle/>
                    <a:p>
                      <a:r>
                        <a:rPr kumimoji="1" lang="ja-JP" altLang="en-US" sz="1600" dirty="0">
                          <a:highlight>
                            <a:srgbClr val="FFFF00"/>
                          </a:highlight>
                        </a:rPr>
                        <a:t>不確実な情報を確実であるかのように</a:t>
                      </a:r>
                      <a:r>
                        <a:rPr kumimoji="1" lang="ja-JP" altLang="en-US" sz="1600" dirty="0"/>
                        <a:t>告げられた</a:t>
                      </a:r>
                    </a:p>
                  </a:txBody>
                  <a:tcPr anchor="ctr"/>
                </a:tc>
                <a:extLst>
                  <a:ext uri="{0D108BD9-81ED-4DB2-BD59-A6C34878D82A}">
                    <a16:rowId xmlns:a16="http://schemas.microsoft.com/office/drawing/2014/main" val="1131139860"/>
                  </a:ext>
                </a:extLst>
              </a:tr>
              <a:tr h="540000">
                <a:tc>
                  <a:txBody>
                    <a:bodyPr/>
                    <a:lstStyle/>
                    <a:p>
                      <a:pPr algn="l"/>
                      <a:r>
                        <a:rPr kumimoji="1" lang="ja-JP" altLang="en-US" sz="1700" b="1" dirty="0">
                          <a:solidFill>
                            <a:schemeClr val="tx2"/>
                          </a:solidFill>
                        </a:rPr>
                        <a:t>不利益事実の不告知</a:t>
                      </a:r>
                    </a:p>
                  </a:txBody>
                  <a:tcPr anchor="ctr"/>
                </a:tc>
                <a:tc>
                  <a:txBody>
                    <a:bodyPr/>
                    <a:lstStyle/>
                    <a:p>
                      <a:r>
                        <a:rPr kumimoji="1" lang="ja-JP" altLang="en-US" sz="1600" dirty="0"/>
                        <a:t>消費者にとって</a:t>
                      </a:r>
                      <a:r>
                        <a:rPr kumimoji="1" lang="ja-JP" altLang="en-US" sz="1600" dirty="0">
                          <a:highlight>
                            <a:srgbClr val="FFFF00"/>
                          </a:highlight>
                        </a:rPr>
                        <a:t>不利益な情報を提供されなかった</a:t>
                      </a:r>
                    </a:p>
                  </a:txBody>
                  <a:tcPr anchor="ctr"/>
                </a:tc>
                <a:extLst>
                  <a:ext uri="{0D108BD9-81ED-4DB2-BD59-A6C34878D82A}">
                    <a16:rowId xmlns:a16="http://schemas.microsoft.com/office/drawing/2014/main" val="3703184021"/>
                  </a:ext>
                </a:extLst>
              </a:tr>
              <a:tr h="540000">
                <a:tc>
                  <a:txBody>
                    <a:bodyPr/>
                    <a:lstStyle/>
                    <a:p>
                      <a:pPr algn="l"/>
                      <a:r>
                        <a:rPr kumimoji="1" lang="ja-JP" altLang="en-US" sz="1700" b="1" dirty="0">
                          <a:solidFill>
                            <a:schemeClr val="tx2"/>
                          </a:solidFill>
                        </a:rPr>
                        <a:t>不退去／退去妨害</a:t>
                      </a:r>
                    </a:p>
                  </a:txBody>
                  <a:tcPr anchor="ctr"/>
                </a:tc>
                <a:tc>
                  <a:txBody>
                    <a:bodyPr/>
                    <a:lstStyle/>
                    <a:p>
                      <a:r>
                        <a:rPr kumimoji="1" lang="ja-JP" altLang="en-US" sz="1600" dirty="0"/>
                        <a:t>勧誘の場所</a:t>
                      </a:r>
                      <a:r>
                        <a:rPr kumimoji="1" lang="ja-JP" altLang="en-US" sz="1600"/>
                        <a:t>から</a:t>
                      </a:r>
                      <a:r>
                        <a:rPr kumimoji="1" lang="ja-JP" altLang="en-US" sz="1600">
                          <a:highlight>
                            <a:srgbClr val="FFFF00"/>
                          </a:highlight>
                        </a:rPr>
                        <a:t>出て行かない</a:t>
                      </a:r>
                      <a:r>
                        <a:rPr kumimoji="1" lang="ja-JP" altLang="en-US" sz="1600" dirty="0"/>
                        <a:t>、または出て行かせない場合</a:t>
                      </a:r>
                    </a:p>
                  </a:txBody>
                  <a:tcPr anchor="ctr"/>
                </a:tc>
                <a:extLst>
                  <a:ext uri="{0D108BD9-81ED-4DB2-BD59-A6C34878D82A}">
                    <a16:rowId xmlns:a16="http://schemas.microsoft.com/office/drawing/2014/main" val="4052796146"/>
                  </a:ext>
                </a:extLst>
              </a:tr>
              <a:tr h="140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b="1" kern="1200" dirty="0">
                          <a:solidFill>
                            <a:schemeClr val="tx2"/>
                          </a:solidFill>
                          <a:latin typeface="+mn-lt"/>
                          <a:ea typeface="+mn-ea"/>
                          <a:cs typeface="+mn-cs"/>
                        </a:rPr>
                        <a:t>社会生活上の経験不足の不当な利用</a:t>
                      </a:r>
                      <a:endParaRPr kumimoji="1" lang="ja-JP" altLang="en-US" sz="1700" b="1" dirty="0">
                        <a:solidFill>
                          <a:schemeClr val="tx2"/>
                        </a:solidFill>
                      </a:endParaRPr>
                    </a:p>
                  </a:txBody>
                  <a:tcPr anchor="ctr"/>
                </a:tc>
                <a:tc>
                  <a:txBody>
                    <a:bodyPr/>
                    <a:lstStyle/>
                    <a:p>
                      <a:pPr>
                        <a:lnSpc>
                          <a:spcPct val="120000"/>
                        </a:lnSpc>
                      </a:pPr>
                      <a:r>
                        <a:rPr kumimoji="1" lang="ja-JP" altLang="en-US" sz="1500" b="0" i="0" u="none" strike="noStrike" kern="1200" dirty="0">
                          <a:solidFill>
                            <a:schemeClr val="dk1"/>
                          </a:solidFill>
                          <a:effectLst/>
                          <a:latin typeface="+mn-lt"/>
                          <a:ea typeface="+mn-ea"/>
                          <a:cs typeface="+mn-cs"/>
                        </a:rPr>
                        <a:t>・就活中の学生の不安を知りつつ、「このままでは一生成功しない、この就職セミナーが必要」と告げて勧誘</a:t>
                      </a:r>
                      <a:r>
                        <a:rPr kumimoji="1" lang="ja-JP" altLang="en-US" sz="1500" b="0" i="0" u="none" strike="noStrike" kern="1200" dirty="0">
                          <a:solidFill>
                            <a:schemeClr val="dk1"/>
                          </a:solidFill>
                          <a:effectLst/>
                          <a:highlight>
                            <a:srgbClr val="FFFF00"/>
                          </a:highlight>
                          <a:latin typeface="+mn-lt"/>
                          <a:ea typeface="+mn-ea"/>
                          <a:cs typeface="+mn-cs"/>
                        </a:rPr>
                        <a:t>（不安をあおる告知）</a:t>
                      </a:r>
                      <a:endParaRPr kumimoji="1" lang="en-US" altLang="ja-JP" sz="1500" b="0" i="0" u="none" strike="noStrike" kern="1200" dirty="0">
                        <a:solidFill>
                          <a:schemeClr val="dk1"/>
                        </a:solidFill>
                        <a:effectLst/>
                        <a:highlight>
                          <a:srgbClr val="FFFF00"/>
                        </a:highlight>
                        <a:latin typeface="+mn-lt"/>
                        <a:ea typeface="+mn-ea"/>
                        <a:cs typeface="+mn-cs"/>
                      </a:endParaRPr>
                    </a:p>
                    <a:p>
                      <a:pPr>
                        <a:lnSpc>
                          <a:spcPct val="120000"/>
                        </a:lnSpc>
                      </a:pPr>
                      <a:r>
                        <a:rPr kumimoji="1" lang="ja-JP" altLang="en-US" sz="1500" b="0" i="0" u="none" strike="noStrike" kern="1200" dirty="0">
                          <a:solidFill>
                            <a:schemeClr val="dk1"/>
                          </a:solidFill>
                          <a:effectLst/>
                          <a:latin typeface="+mn-lt"/>
                          <a:ea typeface="+mn-ea"/>
                          <a:cs typeface="+mn-cs"/>
                        </a:rPr>
                        <a:t>・消費者の恋愛感情を知りつつ、「契約してくれないと関係を続けない」と告げて勧誘</a:t>
                      </a:r>
                      <a:r>
                        <a:rPr kumimoji="1" lang="ja-JP" altLang="en-US" sz="1500" b="0" i="0" u="none" strike="noStrike" kern="1200" dirty="0">
                          <a:solidFill>
                            <a:schemeClr val="dk1"/>
                          </a:solidFill>
                          <a:effectLst/>
                          <a:highlight>
                            <a:srgbClr val="FFFF00"/>
                          </a:highlight>
                          <a:latin typeface="+mn-lt"/>
                          <a:ea typeface="+mn-ea"/>
                          <a:cs typeface="+mn-cs"/>
                        </a:rPr>
                        <a:t>（恋愛感情等に乗じた人間関係の濫用）</a:t>
                      </a:r>
                      <a:endParaRPr kumimoji="1" lang="ja-JP" altLang="en-US" sz="1500" dirty="0">
                        <a:highlight>
                          <a:srgbClr val="FFFF00"/>
                        </a:highlight>
                      </a:endParaRPr>
                    </a:p>
                  </a:txBody>
                  <a:tcPr anchor="ctr"/>
                </a:tc>
                <a:extLst>
                  <a:ext uri="{0D108BD9-81ED-4DB2-BD59-A6C34878D82A}">
                    <a16:rowId xmlns:a16="http://schemas.microsoft.com/office/drawing/2014/main" val="1848349205"/>
                  </a:ext>
                </a:extLst>
              </a:tr>
            </a:tbl>
          </a:graphicData>
        </a:graphic>
      </p:graphicFrame>
      <p:sp>
        <p:nvSpPr>
          <p:cNvPr id="5" name="テキスト ボックス 4">
            <a:extLst>
              <a:ext uri="{FF2B5EF4-FFF2-40B4-BE49-F238E27FC236}">
                <a16:creationId xmlns:a16="http://schemas.microsoft.com/office/drawing/2014/main" id="{AD5FFFE8-1ED3-4707-8463-2DCFE38CE579}"/>
              </a:ext>
            </a:extLst>
          </p:cNvPr>
          <p:cNvSpPr txBox="1"/>
          <p:nvPr/>
        </p:nvSpPr>
        <p:spPr>
          <a:xfrm>
            <a:off x="555314" y="1331476"/>
            <a:ext cx="2472740" cy="369332"/>
          </a:xfrm>
          <a:prstGeom prst="rect">
            <a:avLst/>
          </a:prstGeom>
          <a:noFill/>
        </p:spPr>
        <p:txBody>
          <a:bodyPr wrap="square" rtlCol="0">
            <a:spAutoFit/>
          </a:bodyPr>
          <a:lstStyle/>
          <a:p>
            <a:r>
              <a:rPr kumimoji="1" lang="ja-JP" altLang="en-US" b="1">
                <a:solidFill>
                  <a:srgbClr val="FF0000"/>
                </a:solidFill>
              </a:rPr>
              <a:t>まだあきらめない</a:t>
            </a:r>
            <a:r>
              <a:rPr kumimoji="1" lang="en-US" altLang="ja-JP" b="1" dirty="0">
                <a:solidFill>
                  <a:srgbClr val="FF0000"/>
                </a:solidFill>
              </a:rPr>
              <a:t>!</a:t>
            </a:r>
            <a:endParaRPr kumimoji="1" lang="ja-JP" altLang="en-US" b="1" dirty="0">
              <a:solidFill>
                <a:srgbClr val="FF0000"/>
              </a:solidFill>
            </a:endParaRPr>
          </a:p>
        </p:txBody>
      </p:sp>
    </p:spTree>
    <p:extLst>
      <p:ext uri="{BB962C8B-B14F-4D97-AF65-F5344CB8AC3E}">
        <p14:creationId xmlns:p14="http://schemas.microsoft.com/office/powerpoint/2010/main" val="3556577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2000" y="44624"/>
            <a:ext cx="8820000" cy="1325563"/>
          </a:xfrm>
        </p:spPr>
        <p:txBody>
          <a:bodyPr/>
          <a:lstStyle/>
          <a:p>
            <a:r>
              <a:rPr lang="ja-JP" altLang="en-US" dirty="0"/>
              <a:t>多発する消費者トラブル</a:t>
            </a:r>
          </a:p>
        </p:txBody>
      </p:sp>
      <p:sp>
        <p:nvSpPr>
          <p:cNvPr id="4" name="スライド番号プレースホルダー 3">
            <a:extLst>
              <a:ext uri="{FF2B5EF4-FFF2-40B4-BE49-F238E27FC236}">
                <a16:creationId xmlns:a16="http://schemas.microsoft.com/office/drawing/2014/main" id="{5CA6393C-344B-6940-8BF1-43C26A83C529}"/>
              </a:ext>
            </a:extLst>
          </p:cNvPr>
          <p:cNvSpPr>
            <a:spLocks noGrp="1"/>
          </p:cNvSpPr>
          <p:nvPr>
            <p:ph type="sldNum" sz="quarter" idx="12"/>
          </p:nvPr>
        </p:nvSpPr>
        <p:spPr/>
        <p:txBody>
          <a:bodyPr/>
          <a:lstStyle/>
          <a:p>
            <a:fld id="{C3C412A8-4165-48C5-B7A3-F5E84C593970}" type="slidenum">
              <a:rPr lang="ja-JP" altLang="en-US" smtClean="0"/>
              <a:pPr/>
              <a:t>1</a:t>
            </a:fld>
            <a:endParaRPr lang="ja-JP" altLang="en-US" dirty="0"/>
          </a:p>
        </p:txBody>
      </p:sp>
      <p:sp>
        <p:nvSpPr>
          <p:cNvPr id="16" name="テキスト ボックス 15">
            <a:extLst>
              <a:ext uri="{FF2B5EF4-FFF2-40B4-BE49-F238E27FC236}">
                <a16:creationId xmlns:a16="http://schemas.microsoft.com/office/drawing/2014/main" id="{8D49E41A-CB47-7847-B767-32B4CE5DECD9}"/>
              </a:ext>
            </a:extLst>
          </p:cNvPr>
          <p:cNvSpPr txBox="1"/>
          <p:nvPr/>
        </p:nvSpPr>
        <p:spPr>
          <a:xfrm>
            <a:off x="3069030" y="1104105"/>
            <a:ext cx="3005952" cy="400110"/>
          </a:xfrm>
          <a:prstGeom prst="rect">
            <a:avLst/>
          </a:prstGeom>
          <a:noFill/>
        </p:spPr>
        <p:txBody>
          <a:bodyPr wrap="none" rtlCol="0">
            <a:spAutoFit/>
          </a:bodyPr>
          <a:lstStyle/>
          <a:p>
            <a:pPr algn="ctr"/>
            <a:r>
              <a:rPr kumimoji="1" lang="ja-JP" altLang="en-US" sz="2000" dirty="0">
                <a:latin typeface="Meiryo" panose="020B0604030504040204" pitchFamily="34" charset="-128"/>
              </a:rPr>
              <a:t>消費生活相談件数の推移</a:t>
            </a:r>
          </a:p>
        </p:txBody>
      </p:sp>
      <p:grpSp>
        <p:nvGrpSpPr>
          <p:cNvPr id="38" name="グループ化 37">
            <a:extLst>
              <a:ext uri="{FF2B5EF4-FFF2-40B4-BE49-F238E27FC236}">
                <a16:creationId xmlns:a16="http://schemas.microsoft.com/office/drawing/2014/main" id="{2A16A82A-DDAE-994B-8C7E-53128E0F06AF}"/>
              </a:ext>
            </a:extLst>
          </p:cNvPr>
          <p:cNvGrpSpPr/>
          <p:nvPr/>
        </p:nvGrpSpPr>
        <p:grpSpPr>
          <a:xfrm>
            <a:off x="467544" y="1412776"/>
            <a:ext cx="7971474" cy="4228279"/>
            <a:chOff x="467544" y="1538287"/>
            <a:chExt cx="7971474" cy="4228279"/>
          </a:xfrm>
        </p:grpSpPr>
        <p:graphicFrame>
          <p:nvGraphicFramePr>
            <p:cNvPr id="15" name="グラフ 14">
              <a:extLst>
                <a:ext uri="{FF2B5EF4-FFF2-40B4-BE49-F238E27FC236}">
                  <a16:creationId xmlns:a16="http://schemas.microsoft.com/office/drawing/2014/main" id="{AFB7CB51-EA8F-3840-A496-088F9C677015}"/>
                </a:ext>
              </a:extLst>
            </p:cNvPr>
            <p:cNvGraphicFramePr/>
            <p:nvPr>
              <p:extLst>
                <p:ext uri="{D42A27DB-BD31-4B8C-83A1-F6EECF244321}">
                  <p14:modId xmlns:p14="http://schemas.microsoft.com/office/powerpoint/2010/main" val="1636556287"/>
                </p:ext>
              </p:extLst>
            </p:nvPr>
          </p:nvGraphicFramePr>
          <p:xfrm>
            <a:off x="594239" y="1697466"/>
            <a:ext cx="7844779" cy="3852833"/>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グループ化 8"/>
            <p:cNvGrpSpPr/>
            <p:nvPr/>
          </p:nvGrpSpPr>
          <p:grpSpPr>
            <a:xfrm>
              <a:off x="6084168" y="3224782"/>
              <a:ext cx="2160241" cy="89642"/>
              <a:chOff x="5367664" y="4797152"/>
              <a:chExt cx="1881500" cy="144016"/>
            </a:xfrm>
          </p:grpSpPr>
          <p:cxnSp>
            <p:nvCxnSpPr>
              <p:cNvPr id="10" name="直線コネクタ 9"/>
              <p:cNvCxnSpPr>
                <a:cxnSpLocks/>
              </p:cNvCxnSpPr>
              <p:nvPr/>
            </p:nvCxnSpPr>
            <p:spPr>
              <a:xfrm>
                <a:off x="5367666" y="4797152"/>
                <a:ext cx="0" cy="144016"/>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a:cxnSpLocks/>
              </p:cNvCxnSpPr>
              <p:nvPr/>
            </p:nvCxnSpPr>
            <p:spPr>
              <a:xfrm>
                <a:off x="5367664" y="4797152"/>
                <a:ext cx="188150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a:cxnSpLocks/>
              </p:cNvCxnSpPr>
              <p:nvPr/>
            </p:nvCxnSpPr>
            <p:spPr>
              <a:xfrm>
                <a:off x="7249164" y="4797152"/>
                <a:ext cx="0" cy="144016"/>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7" name="テキスト ボックス 16">
              <a:extLst>
                <a:ext uri="{FF2B5EF4-FFF2-40B4-BE49-F238E27FC236}">
                  <a16:creationId xmlns:a16="http://schemas.microsoft.com/office/drawing/2014/main" id="{91E95CC6-BEAD-EA41-8FC8-A63003A287EF}"/>
                </a:ext>
              </a:extLst>
            </p:cNvPr>
            <p:cNvSpPr txBox="1"/>
            <p:nvPr/>
          </p:nvSpPr>
          <p:spPr>
            <a:xfrm>
              <a:off x="467544" y="1538287"/>
              <a:ext cx="697627" cy="246221"/>
            </a:xfrm>
            <a:prstGeom prst="rect">
              <a:avLst/>
            </a:prstGeom>
            <a:noFill/>
          </p:spPr>
          <p:txBody>
            <a:bodyPr wrap="square" rtlCol="0">
              <a:spAutoFit/>
            </a:bodyPr>
            <a:lstStyle/>
            <a:p>
              <a:pPr algn="r"/>
              <a:r>
                <a:rPr kumimoji="1" lang="ja-JP" altLang="en-US" sz="1000">
                  <a:latin typeface="Meiryo" panose="020B0604030504040204" pitchFamily="34" charset="-128"/>
                </a:rPr>
                <a:t>（万件）</a:t>
              </a:r>
              <a:endParaRPr kumimoji="1" lang="ja-JP" altLang="en-US" sz="1000" dirty="0">
                <a:latin typeface="Meiryo" panose="020B0604030504040204" pitchFamily="34" charset="-128"/>
              </a:endParaRPr>
            </a:p>
          </p:txBody>
        </p:sp>
        <p:grpSp>
          <p:nvGrpSpPr>
            <p:cNvPr id="23" name="グループ化 22">
              <a:extLst>
                <a:ext uri="{FF2B5EF4-FFF2-40B4-BE49-F238E27FC236}">
                  <a16:creationId xmlns:a16="http://schemas.microsoft.com/office/drawing/2014/main" id="{03C3EDC3-E5F5-7D44-8A45-454BACDEB21A}"/>
                </a:ext>
              </a:extLst>
            </p:cNvPr>
            <p:cNvGrpSpPr/>
            <p:nvPr/>
          </p:nvGrpSpPr>
          <p:grpSpPr>
            <a:xfrm>
              <a:off x="3131840" y="1784508"/>
              <a:ext cx="2045066" cy="667126"/>
              <a:chOff x="3280364" y="1808415"/>
              <a:chExt cx="2045066" cy="667126"/>
            </a:xfrm>
          </p:grpSpPr>
          <p:sp>
            <p:nvSpPr>
              <p:cNvPr id="3" name="正方形/長方形 2"/>
              <p:cNvSpPr/>
              <p:nvPr/>
            </p:nvSpPr>
            <p:spPr>
              <a:xfrm>
                <a:off x="3280364" y="1808415"/>
                <a:ext cx="1816872" cy="6671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ja-JP" altLang="en-US" sz="1500">
                    <a:solidFill>
                      <a:schemeClr val="bg1"/>
                    </a:solidFill>
                  </a:rPr>
                  <a:t>ワンクリック詐欺</a:t>
                </a:r>
                <a:endParaRPr lang="en-US" altLang="ja-JP" sz="1500" dirty="0">
                  <a:solidFill>
                    <a:schemeClr val="bg1"/>
                  </a:solidFill>
                </a:endParaRPr>
              </a:p>
              <a:p>
                <a:r>
                  <a:rPr lang="ja-JP" altLang="en-US" sz="1500">
                    <a:solidFill>
                      <a:schemeClr val="bg1"/>
                    </a:solidFill>
                  </a:rPr>
                  <a:t>振り込め詐欺</a:t>
                </a:r>
              </a:p>
            </p:txBody>
          </p:sp>
          <p:sp>
            <p:nvSpPr>
              <p:cNvPr id="20" name="フリーフォーム 19">
                <a:extLst>
                  <a:ext uri="{FF2B5EF4-FFF2-40B4-BE49-F238E27FC236}">
                    <a16:creationId xmlns:a16="http://schemas.microsoft.com/office/drawing/2014/main" id="{C86A068F-A758-894B-9D6A-66A4004C039C}"/>
                  </a:ext>
                </a:extLst>
              </p:cNvPr>
              <p:cNvSpPr/>
              <p:nvPr/>
            </p:nvSpPr>
            <p:spPr>
              <a:xfrm rot="16200000">
                <a:off x="5050894" y="2074196"/>
                <a:ext cx="287884"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00">
                  <a:solidFill>
                    <a:schemeClr val="tx1"/>
                  </a:solidFill>
                  <a:latin typeface="Meiryo" panose="020B0604030504040204" pitchFamily="34" charset="-128"/>
                </a:endParaRPr>
              </a:p>
            </p:txBody>
          </p:sp>
        </p:grpSp>
        <p:grpSp>
          <p:nvGrpSpPr>
            <p:cNvPr id="24" name="グループ化 23">
              <a:extLst>
                <a:ext uri="{FF2B5EF4-FFF2-40B4-BE49-F238E27FC236}">
                  <a16:creationId xmlns:a16="http://schemas.microsoft.com/office/drawing/2014/main" id="{2CE561BD-4E1C-BD4B-B508-F506DC3C5730}"/>
                </a:ext>
              </a:extLst>
            </p:cNvPr>
            <p:cNvGrpSpPr/>
            <p:nvPr/>
          </p:nvGrpSpPr>
          <p:grpSpPr>
            <a:xfrm>
              <a:off x="6119689" y="2384450"/>
              <a:ext cx="2055173" cy="767441"/>
              <a:chOff x="6289581" y="2373527"/>
              <a:chExt cx="2055173" cy="767441"/>
            </a:xfrm>
          </p:grpSpPr>
          <p:sp>
            <p:nvSpPr>
              <p:cNvPr id="7" name="正方形/長方形 6"/>
              <p:cNvSpPr/>
              <p:nvPr/>
            </p:nvSpPr>
            <p:spPr>
              <a:xfrm>
                <a:off x="6289581" y="2373527"/>
                <a:ext cx="2055173" cy="5516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ja-JP" altLang="en-US" sz="1500">
                    <a:solidFill>
                      <a:schemeClr val="bg1"/>
                    </a:solidFill>
                    <a:latin typeface="+mj-ea"/>
                  </a:rPr>
                  <a:t>年</a:t>
                </a:r>
                <a:r>
                  <a:rPr lang="en-US" altLang="ja-JP" sz="1500" dirty="0">
                    <a:solidFill>
                      <a:schemeClr val="bg1"/>
                    </a:solidFill>
                    <a:latin typeface="+mj-ea"/>
                  </a:rPr>
                  <a:t>90</a:t>
                </a:r>
                <a:r>
                  <a:rPr lang="ja-JP" altLang="en-US" sz="1500">
                    <a:solidFill>
                      <a:schemeClr val="bg1"/>
                    </a:solidFill>
                    <a:latin typeface="+mj-ea"/>
                  </a:rPr>
                  <a:t>万件前後で推移</a:t>
                </a:r>
                <a:endParaRPr lang="ja-JP" altLang="en-US" sz="1500" dirty="0">
                  <a:solidFill>
                    <a:schemeClr val="bg1"/>
                  </a:solidFill>
                  <a:latin typeface="+mj-ea"/>
                </a:endParaRPr>
              </a:p>
            </p:txBody>
          </p:sp>
          <p:sp>
            <p:nvSpPr>
              <p:cNvPr id="22" name="三角形 21">
                <a:extLst>
                  <a:ext uri="{FF2B5EF4-FFF2-40B4-BE49-F238E27FC236}">
                    <a16:creationId xmlns:a16="http://schemas.microsoft.com/office/drawing/2014/main" id="{B378A4D5-7663-464B-BE05-B1098BAA664D}"/>
                  </a:ext>
                </a:extLst>
              </p:cNvPr>
              <p:cNvSpPr/>
              <p:nvPr/>
            </p:nvSpPr>
            <p:spPr>
              <a:xfrm rot="10800000">
                <a:off x="7227158" y="2861963"/>
                <a:ext cx="180021" cy="279005"/>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500"/>
              </a:p>
            </p:txBody>
          </p:sp>
        </p:grpSp>
        <p:cxnSp>
          <p:nvCxnSpPr>
            <p:cNvPr id="6" name="直線コネクタ 5">
              <a:extLst>
                <a:ext uri="{FF2B5EF4-FFF2-40B4-BE49-F238E27FC236}">
                  <a16:creationId xmlns:a16="http://schemas.microsoft.com/office/drawing/2014/main" id="{9292D634-23C6-5E49-A2B3-99C7529936C3}"/>
                </a:ext>
              </a:extLst>
            </p:cNvPr>
            <p:cNvCxnSpPr/>
            <p:nvPr/>
          </p:nvCxnSpPr>
          <p:spPr>
            <a:xfrm>
              <a:off x="5796136" y="5085184"/>
              <a:ext cx="0" cy="648072"/>
            </a:xfrm>
            <a:prstGeom prst="line">
              <a:avLst/>
            </a:prstGeom>
            <a:ln w="9525">
              <a:solidFill>
                <a:schemeClr val="tx1">
                  <a:lumMod val="40000"/>
                  <a:lumOff val="6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3D96F7E3-D906-A048-91A8-FB2A0F98FCEA}"/>
                </a:ext>
              </a:extLst>
            </p:cNvPr>
            <p:cNvSpPr txBox="1"/>
            <p:nvPr/>
          </p:nvSpPr>
          <p:spPr>
            <a:xfrm>
              <a:off x="5940152" y="5520345"/>
              <a:ext cx="1449344" cy="246221"/>
            </a:xfrm>
            <a:prstGeom prst="rect">
              <a:avLst/>
            </a:prstGeom>
            <a:noFill/>
          </p:spPr>
          <p:txBody>
            <a:bodyPr wrap="square" rtlCol="0">
              <a:spAutoFit/>
            </a:bodyPr>
            <a:lstStyle/>
            <a:p>
              <a:r>
                <a:rPr kumimoji="1" lang="ja-JP" altLang="en-US" sz="1000">
                  <a:latin typeface="Meiryo" panose="020B0604030504040204" pitchFamily="34" charset="-128"/>
                </a:rPr>
                <a:t>「年」データを集計</a:t>
              </a:r>
              <a:endParaRPr kumimoji="1" lang="ja-JP" altLang="en-US" sz="1000" dirty="0">
                <a:latin typeface="Meiryo" panose="020B0604030504040204" pitchFamily="34" charset="-128"/>
              </a:endParaRPr>
            </a:p>
          </p:txBody>
        </p:sp>
        <p:sp>
          <p:nvSpPr>
            <p:cNvPr id="28" name="テキスト ボックス 27">
              <a:extLst>
                <a:ext uri="{FF2B5EF4-FFF2-40B4-BE49-F238E27FC236}">
                  <a16:creationId xmlns:a16="http://schemas.microsoft.com/office/drawing/2014/main" id="{655DDE78-139C-474F-BE48-CEA2D021C42A}"/>
                </a:ext>
              </a:extLst>
            </p:cNvPr>
            <p:cNvSpPr txBox="1"/>
            <p:nvPr/>
          </p:nvSpPr>
          <p:spPr>
            <a:xfrm>
              <a:off x="4038704" y="5520345"/>
              <a:ext cx="1515930" cy="246221"/>
            </a:xfrm>
            <a:prstGeom prst="rect">
              <a:avLst/>
            </a:prstGeom>
            <a:noFill/>
          </p:spPr>
          <p:txBody>
            <a:bodyPr wrap="square" rtlCol="0">
              <a:spAutoFit/>
            </a:bodyPr>
            <a:lstStyle/>
            <a:p>
              <a:pPr algn="r"/>
              <a:r>
                <a:rPr kumimoji="1" lang="ja-JP" altLang="en-US" sz="1000">
                  <a:latin typeface="Meiryo" panose="020B0604030504040204" pitchFamily="34" charset="-128"/>
                </a:rPr>
                <a:t>「年度」データを集計</a:t>
              </a:r>
              <a:endParaRPr kumimoji="1" lang="ja-JP" altLang="en-US" sz="1000" dirty="0">
                <a:latin typeface="Meiryo" panose="020B0604030504040204" pitchFamily="34" charset="-128"/>
              </a:endParaRPr>
            </a:p>
          </p:txBody>
        </p:sp>
        <p:cxnSp>
          <p:nvCxnSpPr>
            <p:cNvPr id="13" name="直線矢印コネクタ 12">
              <a:extLst>
                <a:ext uri="{FF2B5EF4-FFF2-40B4-BE49-F238E27FC236}">
                  <a16:creationId xmlns:a16="http://schemas.microsoft.com/office/drawing/2014/main" id="{D4091186-9017-9B42-984A-83C16019DAF6}"/>
                </a:ext>
              </a:extLst>
            </p:cNvPr>
            <p:cNvCxnSpPr/>
            <p:nvPr/>
          </p:nvCxnSpPr>
          <p:spPr>
            <a:xfrm>
              <a:off x="5848669" y="5611448"/>
              <a:ext cx="182966" cy="0"/>
            </a:xfrm>
            <a:prstGeom prst="straightConnector1">
              <a:avLst/>
            </a:prstGeom>
            <a:ln w="1270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27A6081B-974B-004B-87F8-167AA6E2B9CA}"/>
                </a:ext>
              </a:extLst>
            </p:cNvPr>
            <p:cNvCxnSpPr>
              <a:cxnSpLocks/>
            </p:cNvCxnSpPr>
            <p:nvPr/>
          </p:nvCxnSpPr>
          <p:spPr>
            <a:xfrm flipH="1">
              <a:off x="5530616" y="5611448"/>
              <a:ext cx="202698" cy="0"/>
            </a:xfrm>
            <a:prstGeom prst="straightConnector1">
              <a:avLst/>
            </a:prstGeom>
            <a:ln w="12700">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5" name="テキスト ボックス 4">
            <a:extLst>
              <a:ext uri="{FF2B5EF4-FFF2-40B4-BE49-F238E27FC236}">
                <a16:creationId xmlns:a16="http://schemas.microsoft.com/office/drawing/2014/main" id="{36070FE4-9844-4CE9-8142-7F09F5ECB9B7}"/>
              </a:ext>
            </a:extLst>
          </p:cNvPr>
          <p:cNvSpPr txBox="1"/>
          <p:nvPr/>
        </p:nvSpPr>
        <p:spPr>
          <a:xfrm>
            <a:off x="1166225" y="6105109"/>
            <a:ext cx="6849296" cy="461665"/>
          </a:xfrm>
          <a:prstGeom prst="rect">
            <a:avLst/>
          </a:prstGeom>
          <a:noFill/>
        </p:spPr>
        <p:txBody>
          <a:bodyPr wrap="square" rtlCol="0">
            <a:spAutoFit/>
          </a:bodyPr>
          <a:lstStyle/>
          <a:p>
            <a:r>
              <a:rPr lang="ja-JP" altLang="en-US" sz="2400" dirty="0">
                <a:solidFill>
                  <a:schemeClr val="accent1">
                    <a:lumMod val="75000"/>
                  </a:schemeClr>
                </a:solidFill>
              </a:rPr>
              <a:t>引き続き、消費者トラブルは、大きな社会問題</a:t>
            </a:r>
            <a:endParaRPr kumimoji="1" lang="ja-JP" altLang="en-US" sz="2400" dirty="0">
              <a:solidFill>
                <a:schemeClr val="accent1">
                  <a:lumMod val="75000"/>
                </a:schemeClr>
              </a:solidFill>
            </a:endParaRPr>
          </a:p>
        </p:txBody>
      </p:sp>
      <p:sp>
        <p:nvSpPr>
          <p:cNvPr id="8" name="テキスト ボックス 7">
            <a:extLst>
              <a:ext uri="{FF2B5EF4-FFF2-40B4-BE49-F238E27FC236}">
                <a16:creationId xmlns:a16="http://schemas.microsoft.com/office/drawing/2014/main" id="{2B1E7C0E-C7C5-417C-80BB-7D2D6BC33E20}"/>
              </a:ext>
            </a:extLst>
          </p:cNvPr>
          <p:cNvSpPr txBox="1"/>
          <p:nvPr/>
        </p:nvSpPr>
        <p:spPr>
          <a:xfrm>
            <a:off x="5298008" y="5707848"/>
            <a:ext cx="3141010" cy="261610"/>
          </a:xfrm>
          <a:prstGeom prst="rect">
            <a:avLst/>
          </a:prstGeom>
          <a:noFill/>
        </p:spPr>
        <p:txBody>
          <a:bodyPr wrap="square" rtlCol="0">
            <a:spAutoFit/>
          </a:bodyPr>
          <a:lstStyle/>
          <a:p>
            <a:pPr algn="r"/>
            <a:r>
              <a:rPr kumimoji="1" lang="ja-JP" altLang="en-US" sz="1100" dirty="0"/>
              <a:t>消費者庁</a:t>
            </a:r>
            <a:r>
              <a:rPr kumimoji="1" lang="ja-JP" altLang="en-US" sz="1100"/>
              <a:t>「令和２年版</a:t>
            </a:r>
            <a:r>
              <a:rPr kumimoji="1" lang="ja-JP" altLang="en-US" sz="1100" dirty="0"/>
              <a:t>消費者白書」より</a:t>
            </a:r>
          </a:p>
        </p:txBody>
      </p:sp>
    </p:spTree>
    <p:extLst>
      <p:ext uri="{BB962C8B-B14F-4D97-AF65-F5344CB8AC3E}">
        <p14:creationId xmlns:p14="http://schemas.microsoft.com/office/powerpoint/2010/main" val="3934223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a:extLst>
              <a:ext uri="{FF2B5EF4-FFF2-40B4-BE49-F238E27FC236}">
                <a16:creationId xmlns:a16="http://schemas.microsoft.com/office/drawing/2014/main" id="{3808EF87-4D80-B74D-B54A-DD42BC802CE5}"/>
              </a:ext>
            </a:extLst>
          </p:cNvPr>
          <p:cNvSpPr/>
          <p:nvPr/>
        </p:nvSpPr>
        <p:spPr>
          <a:xfrm>
            <a:off x="331258" y="2348880"/>
            <a:ext cx="2720523" cy="3816424"/>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2" name="角丸四角形 11">
            <a:extLst>
              <a:ext uri="{FF2B5EF4-FFF2-40B4-BE49-F238E27FC236}">
                <a16:creationId xmlns:a16="http://schemas.microsoft.com/office/drawing/2014/main" id="{FD1785CE-F410-1D40-B693-C99C87E752B7}"/>
              </a:ext>
            </a:extLst>
          </p:cNvPr>
          <p:cNvSpPr/>
          <p:nvPr/>
        </p:nvSpPr>
        <p:spPr>
          <a:xfrm>
            <a:off x="3211739" y="2348880"/>
            <a:ext cx="2720523" cy="3816424"/>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15" name="角丸四角形 14">
            <a:extLst>
              <a:ext uri="{FF2B5EF4-FFF2-40B4-BE49-F238E27FC236}">
                <a16:creationId xmlns:a16="http://schemas.microsoft.com/office/drawing/2014/main" id="{D3636F08-F8C7-DE48-B3A5-F59C782DAA00}"/>
              </a:ext>
            </a:extLst>
          </p:cNvPr>
          <p:cNvSpPr/>
          <p:nvPr/>
        </p:nvSpPr>
        <p:spPr>
          <a:xfrm>
            <a:off x="6084168" y="2348880"/>
            <a:ext cx="2720523" cy="3816424"/>
          </a:xfrm>
          <a:prstGeom prst="roundRect">
            <a:avLst>
              <a:gd name="adj" fmla="val 9424"/>
            </a:avLst>
          </a:prstGeom>
          <a:solidFill>
            <a:schemeClr val="bg1"/>
          </a:solidFill>
          <a:ln w="50800">
            <a:solidFill>
              <a:schemeClr val="accent1">
                <a:lumMod val="40000"/>
                <a:lumOff val="60000"/>
              </a:schemeClr>
            </a:solidFill>
          </a:ln>
          <a:effectLst>
            <a:outerShdw blurRad="76200" dist="25400" dir="36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5" name="タイトル 4">
            <a:extLst>
              <a:ext uri="{FF2B5EF4-FFF2-40B4-BE49-F238E27FC236}">
                <a16:creationId xmlns:a16="http://schemas.microsoft.com/office/drawing/2014/main" id="{18275389-78B9-47B6-9A24-0F6998E4907B}"/>
              </a:ext>
            </a:extLst>
          </p:cNvPr>
          <p:cNvSpPr>
            <a:spLocks noGrp="1"/>
          </p:cNvSpPr>
          <p:nvPr>
            <p:ph type="title"/>
          </p:nvPr>
        </p:nvSpPr>
        <p:spPr/>
        <p:txBody>
          <a:bodyPr/>
          <a:lstStyle/>
          <a:p>
            <a:r>
              <a:rPr kumimoji="1" lang="ja-JP" altLang="en-US" dirty="0"/>
              <a:t>ロールプレイングで確認！</a:t>
            </a:r>
          </a:p>
        </p:txBody>
      </p:sp>
      <p:sp>
        <p:nvSpPr>
          <p:cNvPr id="3" name="スライド番号プレースホルダー 2">
            <a:extLst>
              <a:ext uri="{FF2B5EF4-FFF2-40B4-BE49-F238E27FC236}">
                <a16:creationId xmlns:a16="http://schemas.microsoft.com/office/drawing/2014/main" id="{119549BD-C560-4D28-B9DF-D06076782378}"/>
              </a:ext>
            </a:extLst>
          </p:cNvPr>
          <p:cNvSpPr>
            <a:spLocks noGrp="1"/>
          </p:cNvSpPr>
          <p:nvPr>
            <p:ph type="sldNum" sz="quarter" idx="4"/>
          </p:nvPr>
        </p:nvSpPr>
        <p:spPr/>
        <p:txBody>
          <a:bodyPr/>
          <a:lstStyle/>
          <a:p>
            <a:fld id="{C3C412A8-4165-48C5-B7A3-F5E84C593970}" type="slidenum">
              <a:rPr lang="ja-JP" altLang="en-US" smtClean="0"/>
              <a:pPr/>
              <a:t>19</a:t>
            </a:fld>
            <a:endParaRPr lang="ja-JP" altLang="en-US"/>
          </a:p>
        </p:txBody>
      </p:sp>
      <p:pic>
        <p:nvPicPr>
          <p:cNvPr id="6" name="図 5">
            <a:extLst>
              <a:ext uri="{FF2B5EF4-FFF2-40B4-BE49-F238E27FC236}">
                <a16:creationId xmlns:a16="http://schemas.microsoft.com/office/drawing/2014/main" id="{F651A594-09B0-4465-A9D0-9A128ADE84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613" y="3648411"/>
            <a:ext cx="2653848" cy="1287116"/>
          </a:xfrm>
          <a:prstGeom prst="rect">
            <a:avLst/>
          </a:prstGeom>
        </p:spPr>
      </p:pic>
      <p:pic>
        <p:nvPicPr>
          <p:cNvPr id="10" name="図 9" descr="おもちゃ, レゴ, 時計 が含まれている画像&#10;&#10;自動的に生成された説明">
            <a:extLst>
              <a:ext uri="{FF2B5EF4-FFF2-40B4-BE49-F238E27FC236}">
                <a16:creationId xmlns:a16="http://schemas.microsoft.com/office/drawing/2014/main" id="{02266B8C-2730-408D-B71C-22DDCAC41E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00757" y="3686007"/>
            <a:ext cx="2511986" cy="1249519"/>
          </a:xfrm>
          <a:prstGeom prst="rect">
            <a:avLst/>
          </a:prstGeom>
        </p:spPr>
      </p:pic>
      <p:pic>
        <p:nvPicPr>
          <p:cNvPr id="13" name="図 12" descr="時計 が含まれている画像&#10;&#10;自動的に生成された説明">
            <a:extLst>
              <a:ext uri="{FF2B5EF4-FFF2-40B4-BE49-F238E27FC236}">
                <a16:creationId xmlns:a16="http://schemas.microsoft.com/office/drawing/2014/main" id="{1A48A0E8-67D5-4696-8FE1-4A127327192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79772" y="3678937"/>
            <a:ext cx="2596102" cy="1256590"/>
          </a:xfrm>
          <a:prstGeom prst="rect">
            <a:avLst/>
          </a:prstGeom>
        </p:spPr>
      </p:pic>
      <p:sp>
        <p:nvSpPr>
          <p:cNvPr id="14" name="テキスト ボックス 13">
            <a:extLst>
              <a:ext uri="{FF2B5EF4-FFF2-40B4-BE49-F238E27FC236}">
                <a16:creationId xmlns:a16="http://schemas.microsoft.com/office/drawing/2014/main" id="{5920B616-60EC-471E-86C0-0C0BD37B7E58}"/>
              </a:ext>
            </a:extLst>
          </p:cNvPr>
          <p:cNvSpPr txBox="1"/>
          <p:nvPr/>
        </p:nvSpPr>
        <p:spPr>
          <a:xfrm>
            <a:off x="331258" y="2724707"/>
            <a:ext cx="2728575" cy="954107"/>
          </a:xfrm>
          <a:prstGeom prst="rect">
            <a:avLst/>
          </a:prstGeom>
          <a:noFill/>
        </p:spPr>
        <p:txBody>
          <a:bodyPr wrap="square" rtlCol="0">
            <a:spAutoFit/>
          </a:bodyPr>
          <a:lstStyle/>
          <a:p>
            <a:pPr algn="ctr"/>
            <a:r>
              <a:rPr kumimoji="1" lang="ja-JP" altLang="en-US" sz="2800" b="1">
                <a:solidFill>
                  <a:schemeClr val="accent1">
                    <a:lumMod val="75000"/>
                  </a:schemeClr>
                </a:solidFill>
              </a:rPr>
              <a:t>エステの</a:t>
            </a:r>
            <a:endParaRPr kumimoji="1" lang="en-US" altLang="ja-JP" sz="2800" b="1" dirty="0">
              <a:solidFill>
                <a:schemeClr val="accent1">
                  <a:lumMod val="75000"/>
                </a:schemeClr>
              </a:solidFill>
            </a:endParaRPr>
          </a:p>
          <a:p>
            <a:pPr algn="ctr"/>
            <a:r>
              <a:rPr kumimoji="1" lang="ja-JP" altLang="en-US" sz="2800" b="1">
                <a:solidFill>
                  <a:schemeClr val="accent1">
                    <a:lumMod val="75000"/>
                  </a:schemeClr>
                </a:solidFill>
              </a:rPr>
              <a:t>無料体験</a:t>
            </a:r>
            <a:endParaRPr kumimoji="1" lang="en-US" altLang="ja-JP" sz="2800" b="1" dirty="0">
              <a:solidFill>
                <a:schemeClr val="accent1">
                  <a:lumMod val="75000"/>
                </a:schemeClr>
              </a:solidFill>
            </a:endParaRPr>
          </a:p>
        </p:txBody>
      </p:sp>
      <p:sp>
        <p:nvSpPr>
          <p:cNvPr id="16" name="テキスト ボックス 15">
            <a:extLst>
              <a:ext uri="{FF2B5EF4-FFF2-40B4-BE49-F238E27FC236}">
                <a16:creationId xmlns:a16="http://schemas.microsoft.com/office/drawing/2014/main" id="{DB670181-905F-4E85-833D-C981D1177E41}"/>
              </a:ext>
            </a:extLst>
          </p:cNvPr>
          <p:cNvSpPr txBox="1"/>
          <p:nvPr/>
        </p:nvSpPr>
        <p:spPr>
          <a:xfrm>
            <a:off x="6092218" y="2855220"/>
            <a:ext cx="2720523" cy="492443"/>
          </a:xfrm>
          <a:prstGeom prst="rect">
            <a:avLst/>
          </a:prstGeom>
          <a:noFill/>
        </p:spPr>
        <p:txBody>
          <a:bodyPr wrap="square" rtlCol="0">
            <a:spAutoFit/>
          </a:bodyPr>
          <a:lstStyle/>
          <a:p>
            <a:pPr algn="ctr"/>
            <a:r>
              <a:rPr kumimoji="1" lang="ja-JP" altLang="en-US" sz="2800" b="1" dirty="0">
                <a:solidFill>
                  <a:schemeClr val="accent1">
                    <a:lumMod val="75000"/>
                  </a:schemeClr>
                </a:solidFill>
              </a:rPr>
              <a:t>家</a:t>
            </a:r>
            <a:r>
              <a:rPr kumimoji="1" lang="ja-JP" altLang="en-US" sz="2800" b="1">
                <a:solidFill>
                  <a:schemeClr val="accent1">
                    <a:lumMod val="75000"/>
                  </a:schemeClr>
                </a:solidFill>
              </a:rPr>
              <a:t>の点検</a:t>
            </a:r>
            <a:endParaRPr kumimoji="1" lang="ja-JP" altLang="en-US" sz="2800" b="1" dirty="0">
              <a:solidFill>
                <a:schemeClr val="accent1">
                  <a:lumMod val="75000"/>
                </a:schemeClr>
              </a:solidFill>
            </a:endParaRPr>
          </a:p>
        </p:txBody>
      </p:sp>
      <p:sp>
        <p:nvSpPr>
          <p:cNvPr id="17" name="テキスト ボックス 16">
            <a:extLst>
              <a:ext uri="{FF2B5EF4-FFF2-40B4-BE49-F238E27FC236}">
                <a16:creationId xmlns:a16="http://schemas.microsoft.com/office/drawing/2014/main" id="{6A6BDD3A-D7F7-400D-BDA9-170DE111BBAF}"/>
              </a:ext>
            </a:extLst>
          </p:cNvPr>
          <p:cNvSpPr txBox="1"/>
          <p:nvPr/>
        </p:nvSpPr>
        <p:spPr>
          <a:xfrm>
            <a:off x="3190653" y="2724707"/>
            <a:ext cx="2728575" cy="954107"/>
          </a:xfrm>
          <a:prstGeom prst="rect">
            <a:avLst/>
          </a:prstGeom>
          <a:noFill/>
        </p:spPr>
        <p:txBody>
          <a:bodyPr wrap="square" rtlCol="0">
            <a:spAutoFit/>
          </a:bodyPr>
          <a:lstStyle/>
          <a:p>
            <a:pPr algn="ctr"/>
            <a:r>
              <a:rPr lang="ja-JP" altLang="en-US" sz="2800" b="1">
                <a:solidFill>
                  <a:schemeClr val="accent1">
                    <a:lumMod val="75000"/>
                  </a:schemeClr>
                </a:solidFill>
              </a:rPr>
              <a:t>アンケート</a:t>
            </a:r>
            <a:endParaRPr lang="en-US" altLang="ja-JP" sz="2800" b="1" dirty="0">
              <a:solidFill>
                <a:schemeClr val="accent1">
                  <a:lumMod val="75000"/>
                </a:schemeClr>
              </a:solidFill>
            </a:endParaRPr>
          </a:p>
          <a:p>
            <a:pPr algn="ctr"/>
            <a:r>
              <a:rPr lang="ja-JP" altLang="en-US" sz="2800" b="1">
                <a:solidFill>
                  <a:schemeClr val="accent1">
                    <a:lumMod val="75000"/>
                  </a:schemeClr>
                </a:solidFill>
              </a:rPr>
              <a:t>への回答</a:t>
            </a:r>
            <a:endParaRPr lang="en-US" altLang="ja-JP" sz="2800" b="1" dirty="0">
              <a:solidFill>
                <a:schemeClr val="accent1">
                  <a:lumMod val="75000"/>
                </a:schemeClr>
              </a:solidFill>
            </a:endParaRPr>
          </a:p>
        </p:txBody>
      </p:sp>
      <p:sp>
        <p:nvSpPr>
          <p:cNvPr id="18" name="テキスト ボックス 17">
            <a:extLst>
              <a:ext uri="{FF2B5EF4-FFF2-40B4-BE49-F238E27FC236}">
                <a16:creationId xmlns:a16="http://schemas.microsoft.com/office/drawing/2014/main" id="{402522F6-BFAD-9E4F-899A-4BF1D2C1D992}"/>
              </a:ext>
            </a:extLst>
          </p:cNvPr>
          <p:cNvSpPr txBox="1"/>
          <p:nvPr/>
        </p:nvSpPr>
        <p:spPr>
          <a:xfrm>
            <a:off x="331258" y="5262660"/>
            <a:ext cx="2728575" cy="461665"/>
          </a:xfrm>
          <a:prstGeom prst="rect">
            <a:avLst/>
          </a:prstGeom>
          <a:noFill/>
        </p:spPr>
        <p:txBody>
          <a:bodyPr wrap="square" rtlCol="0">
            <a:spAutoFit/>
          </a:bodyPr>
          <a:lstStyle/>
          <a:p>
            <a:pPr algn="ctr"/>
            <a:r>
              <a:rPr lang="ja-JP" altLang="en-US" sz="2400" b="1">
                <a:solidFill>
                  <a:schemeClr val="tx2"/>
                </a:solidFill>
              </a:rPr>
              <a:t>→</a:t>
            </a:r>
            <a:r>
              <a:rPr lang="ja-JP" altLang="en-US" sz="2400" b="1" dirty="0">
                <a:solidFill>
                  <a:schemeClr val="tx2"/>
                </a:solidFill>
              </a:rPr>
              <a:t>高額な契約</a:t>
            </a:r>
            <a:endParaRPr kumimoji="1" lang="ja-JP" altLang="en-US" sz="2400" b="1" dirty="0">
              <a:solidFill>
                <a:schemeClr val="tx2"/>
              </a:solidFill>
            </a:endParaRPr>
          </a:p>
        </p:txBody>
      </p:sp>
      <p:sp>
        <p:nvSpPr>
          <p:cNvPr id="19" name="テキスト ボックス 18">
            <a:extLst>
              <a:ext uri="{FF2B5EF4-FFF2-40B4-BE49-F238E27FC236}">
                <a16:creationId xmlns:a16="http://schemas.microsoft.com/office/drawing/2014/main" id="{B556B388-0043-0A49-B07D-6DB61DCEB4B8}"/>
              </a:ext>
            </a:extLst>
          </p:cNvPr>
          <p:cNvSpPr txBox="1"/>
          <p:nvPr/>
        </p:nvSpPr>
        <p:spPr>
          <a:xfrm>
            <a:off x="6092218" y="5247060"/>
            <a:ext cx="2720523" cy="461665"/>
          </a:xfrm>
          <a:prstGeom prst="rect">
            <a:avLst/>
          </a:prstGeom>
          <a:noFill/>
        </p:spPr>
        <p:txBody>
          <a:bodyPr wrap="square" rtlCol="0">
            <a:spAutoFit/>
          </a:bodyPr>
          <a:lstStyle/>
          <a:p>
            <a:pPr algn="ctr"/>
            <a:r>
              <a:rPr kumimoji="1" lang="ja-JP" altLang="en-US" sz="2400" b="1">
                <a:solidFill>
                  <a:schemeClr val="tx2"/>
                </a:solidFill>
              </a:rPr>
              <a:t>→</a:t>
            </a:r>
            <a:r>
              <a:rPr kumimoji="1" lang="ja-JP" altLang="en-US" sz="2400" b="1" dirty="0">
                <a:solidFill>
                  <a:schemeClr val="tx2"/>
                </a:solidFill>
              </a:rPr>
              <a:t>屋根工事</a:t>
            </a:r>
          </a:p>
        </p:txBody>
      </p:sp>
      <p:sp>
        <p:nvSpPr>
          <p:cNvPr id="20" name="テキスト ボックス 19">
            <a:extLst>
              <a:ext uri="{FF2B5EF4-FFF2-40B4-BE49-F238E27FC236}">
                <a16:creationId xmlns:a16="http://schemas.microsoft.com/office/drawing/2014/main" id="{15239AB9-F5BB-694F-8B18-BB75A42A97EA}"/>
              </a:ext>
            </a:extLst>
          </p:cNvPr>
          <p:cNvSpPr txBox="1"/>
          <p:nvPr/>
        </p:nvSpPr>
        <p:spPr>
          <a:xfrm>
            <a:off x="3190653" y="5262660"/>
            <a:ext cx="2728575" cy="461665"/>
          </a:xfrm>
          <a:prstGeom prst="rect">
            <a:avLst/>
          </a:prstGeom>
          <a:noFill/>
        </p:spPr>
        <p:txBody>
          <a:bodyPr wrap="square" rtlCol="0">
            <a:spAutoFit/>
          </a:bodyPr>
          <a:lstStyle/>
          <a:p>
            <a:pPr algn="ctr"/>
            <a:r>
              <a:rPr lang="ja-JP" altLang="en-US" sz="2400" b="1">
                <a:solidFill>
                  <a:schemeClr val="tx2"/>
                </a:solidFill>
              </a:rPr>
              <a:t>→</a:t>
            </a:r>
            <a:r>
              <a:rPr lang="ja-JP" altLang="en-US" sz="2400" b="1" dirty="0">
                <a:solidFill>
                  <a:schemeClr val="tx2"/>
                </a:solidFill>
              </a:rPr>
              <a:t>英会話教材</a:t>
            </a:r>
            <a:endParaRPr kumimoji="1" lang="ja-JP" altLang="en-US" sz="2400" b="1" dirty="0">
              <a:solidFill>
                <a:schemeClr val="tx2"/>
              </a:solidFill>
            </a:endParaRPr>
          </a:p>
        </p:txBody>
      </p:sp>
      <p:sp>
        <p:nvSpPr>
          <p:cNvPr id="21" name="テキスト ボックス 20">
            <a:extLst>
              <a:ext uri="{FF2B5EF4-FFF2-40B4-BE49-F238E27FC236}">
                <a16:creationId xmlns:a16="http://schemas.microsoft.com/office/drawing/2014/main" id="{BE6D3BD8-DBFB-5B48-AD69-5B566FC4D325}"/>
              </a:ext>
            </a:extLst>
          </p:cNvPr>
          <p:cNvSpPr txBox="1"/>
          <p:nvPr/>
        </p:nvSpPr>
        <p:spPr>
          <a:xfrm>
            <a:off x="315613" y="1291773"/>
            <a:ext cx="8652021" cy="887935"/>
          </a:xfrm>
          <a:prstGeom prst="rect">
            <a:avLst/>
          </a:prstGeom>
          <a:noFill/>
        </p:spPr>
        <p:txBody>
          <a:bodyPr wrap="square" rtlCol="0">
            <a:spAutoFit/>
          </a:bodyPr>
          <a:lstStyle/>
          <a:p>
            <a:pPr algn="ctr">
              <a:lnSpc>
                <a:spcPct val="120000"/>
              </a:lnSpc>
            </a:pPr>
            <a:r>
              <a:rPr lang="ja-JP" altLang="en-US" sz="2200" dirty="0">
                <a:solidFill>
                  <a:schemeClr val="tx2"/>
                </a:solidFill>
              </a:rPr>
              <a:t>二人一組で、事業者役と消費者役に分かれて</a:t>
            </a:r>
            <a:endParaRPr lang="en-US" altLang="ja-JP" sz="2200" dirty="0">
              <a:solidFill>
                <a:schemeClr val="tx2"/>
              </a:solidFill>
            </a:endParaRPr>
          </a:p>
          <a:p>
            <a:pPr algn="ctr">
              <a:lnSpc>
                <a:spcPct val="120000"/>
              </a:lnSpc>
            </a:pPr>
            <a:r>
              <a:rPr lang="ja-JP" altLang="en-US" sz="2200" dirty="0">
                <a:solidFill>
                  <a:schemeClr val="tx2"/>
                </a:solidFill>
              </a:rPr>
              <a:t>やり取りをしてみましょう。</a:t>
            </a:r>
            <a:endParaRPr lang="en-US" altLang="ja-JP" sz="2200" dirty="0">
              <a:solidFill>
                <a:schemeClr val="tx2"/>
              </a:solidFill>
            </a:endParaRPr>
          </a:p>
        </p:txBody>
      </p:sp>
    </p:spTree>
    <p:extLst>
      <p:ext uri="{BB962C8B-B14F-4D97-AF65-F5344CB8AC3E}">
        <p14:creationId xmlns:p14="http://schemas.microsoft.com/office/powerpoint/2010/main" val="3130468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1D00B1E3-18AF-48CC-9D45-0EEF34A1A154}"/>
              </a:ext>
            </a:extLst>
          </p:cNvPr>
          <p:cNvSpPr/>
          <p:nvPr/>
        </p:nvSpPr>
        <p:spPr>
          <a:xfrm>
            <a:off x="756000" y="2708920"/>
            <a:ext cx="7632000" cy="3312368"/>
          </a:xfrm>
          <a:prstGeom prst="roundRect">
            <a:avLst>
              <a:gd name="adj" fmla="val 15523"/>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52977C58-9876-CB4F-B534-732CD408BA0C}"/>
              </a:ext>
            </a:extLst>
          </p:cNvPr>
          <p:cNvSpPr>
            <a:spLocks noGrp="1"/>
          </p:cNvSpPr>
          <p:nvPr>
            <p:ph type="sldNum" sz="quarter" idx="12"/>
          </p:nvPr>
        </p:nvSpPr>
        <p:spPr/>
        <p:txBody>
          <a:bodyPr/>
          <a:lstStyle/>
          <a:p>
            <a:fld id="{C3C412A8-4165-48C5-B7A3-F5E84C593970}" type="slidenum">
              <a:rPr kumimoji="1" lang="ja-JP" altLang="en-US" smtClean="0"/>
              <a:t>20</a:t>
            </a:fld>
            <a:endParaRPr kumimoji="1" lang="ja-JP" altLang="en-US"/>
          </a:p>
        </p:txBody>
      </p:sp>
      <p:sp>
        <p:nvSpPr>
          <p:cNvPr id="2" name="タイトル 1"/>
          <p:cNvSpPr>
            <a:spLocks noGrp="1"/>
          </p:cNvSpPr>
          <p:nvPr>
            <p:ph type="title" idx="4294967295"/>
          </p:nvPr>
        </p:nvSpPr>
        <p:spPr>
          <a:xfrm>
            <a:off x="0" y="365125"/>
            <a:ext cx="8820150" cy="1325563"/>
          </a:xfrm>
        </p:spPr>
        <p:txBody>
          <a:bodyPr>
            <a:normAutofit/>
          </a:bodyPr>
          <a:lstStyle/>
          <a:p>
            <a:r>
              <a:rPr lang="ja-JP" altLang="en-US"/>
              <a:t>まとめ①</a:t>
            </a:r>
            <a:r>
              <a:rPr lang="en-US" altLang="ja-JP" dirty="0"/>
              <a:t> </a:t>
            </a:r>
            <a:r>
              <a:rPr lang="ja-JP" altLang="en-US"/>
              <a:t>トラブルの予防法</a:t>
            </a:r>
            <a:endParaRPr lang="ja-JP" altLang="en-US" dirty="0"/>
          </a:p>
        </p:txBody>
      </p:sp>
      <p:sp>
        <p:nvSpPr>
          <p:cNvPr id="12" name="テキスト ボックス 11">
            <a:extLst>
              <a:ext uri="{FF2B5EF4-FFF2-40B4-BE49-F238E27FC236}">
                <a16:creationId xmlns:a16="http://schemas.microsoft.com/office/drawing/2014/main" id="{A3ADD621-799B-4D39-B7B4-11FE9038A914}"/>
              </a:ext>
            </a:extLst>
          </p:cNvPr>
          <p:cNvSpPr txBox="1"/>
          <p:nvPr/>
        </p:nvSpPr>
        <p:spPr>
          <a:xfrm>
            <a:off x="611560" y="1457434"/>
            <a:ext cx="8102600" cy="1104918"/>
          </a:xfrm>
          <a:prstGeom prst="rect">
            <a:avLst/>
          </a:prstGeom>
          <a:noFill/>
        </p:spPr>
        <p:txBody>
          <a:bodyPr wrap="square" rtlCol="0">
            <a:spAutoFit/>
          </a:bodyPr>
          <a:lstStyle/>
          <a:p>
            <a:pPr algn="ctr">
              <a:lnSpc>
                <a:spcPct val="120000"/>
              </a:lnSpc>
            </a:pPr>
            <a:r>
              <a:rPr kumimoji="1" lang="ja-JP" altLang="en-US" sz="2800" dirty="0">
                <a:latin typeface="+mj-ea"/>
                <a:ea typeface="+mj-ea"/>
              </a:rPr>
              <a:t>うかつにもしてしまった契約</a:t>
            </a:r>
            <a:r>
              <a:rPr kumimoji="1" lang="ja-JP" altLang="en-US" sz="2800">
                <a:latin typeface="+mj-ea"/>
                <a:ea typeface="+mj-ea"/>
              </a:rPr>
              <a:t>をめぐる</a:t>
            </a:r>
            <a:endParaRPr lang="en-US" altLang="ja-JP" sz="2800" dirty="0">
              <a:latin typeface="+mj-ea"/>
              <a:ea typeface="+mj-ea"/>
            </a:endParaRPr>
          </a:p>
          <a:p>
            <a:pPr algn="ctr">
              <a:lnSpc>
                <a:spcPct val="120000"/>
              </a:lnSpc>
            </a:pPr>
            <a:r>
              <a:rPr kumimoji="1" lang="ja-JP" altLang="en-US" sz="2800" b="1">
                <a:solidFill>
                  <a:schemeClr val="accent1">
                    <a:lumMod val="75000"/>
                  </a:schemeClr>
                </a:solidFill>
                <a:latin typeface="+mj-ea"/>
                <a:ea typeface="+mj-ea"/>
              </a:rPr>
              <a:t>トラブル</a:t>
            </a:r>
            <a:r>
              <a:rPr kumimoji="1" lang="ja-JP" altLang="en-US" sz="2800" b="1" dirty="0">
                <a:solidFill>
                  <a:schemeClr val="accent1">
                    <a:lumMod val="75000"/>
                  </a:schemeClr>
                </a:solidFill>
                <a:latin typeface="+mj-ea"/>
                <a:ea typeface="+mj-ea"/>
              </a:rPr>
              <a:t>を避ける</a:t>
            </a:r>
            <a:r>
              <a:rPr kumimoji="1" lang="ja-JP" altLang="en-US" sz="2800" dirty="0">
                <a:latin typeface="+mj-ea"/>
                <a:ea typeface="+mj-ea"/>
              </a:rPr>
              <a:t>には</a:t>
            </a:r>
            <a:r>
              <a:rPr kumimoji="1" lang="en-US" altLang="ja-JP" sz="2800" dirty="0">
                <a:latin typeface="+mj-ea"/>
                <a:ea typeface="+mj-ea"/>
              </a:rPr>
              <a:t>…</a:t>
            </a:r>
          </a:p>
        </p:txBody>
      </p:sp>
      <p:sp>
        <p:nvSpPr>
          <p:cNvPr id="15" name="テキスト ボックス 14">
            <a:extLst>
              <a:ext uri="{FF2B5EF4-FFF2-40B4-BE49-F238E27FC236}">
                <a16:creationId xmlns:a16="http://schemas.microsoft.com/office/drawing/2014/main" id="{AA12DAB8-9431-4433-8C94-25D412B0634C}"/>
              </a:ext>
            </a:extLst>
          </p:cNvPr>
          <p:cNvSpPr txBox="1"/>
          <p:nvPr/>
        </p:nvSpPr>
        <p:spPr>
          <a:xfrm>
            <a:off x="1187624" y="3107612"/>
            <a:ext cx="6389534" cy="2442976"/>
          </a:xfrm>
          <a:prstGeom prst="rect">
            <a:avLst/>
          </a:prstGeom>
          <a:noFill/>
        </p:spPr>
        <p:txBody>
          <a:bodyPr wrap="square" rtlCol="0">
            <a:spAutoFit/>
          </a:bodyPr>
          <a:lstStyle/>
          <a:p>
            <a:pPr marL="457200" indent="-457200">
              <a:lnSpc>
                <a:spcPct val="150000"/>
              </a:lnSpc>
              <a:buClr>
                <a:schemeClr val="accent1"/>
              </a:buClr>
              <a:buFont typeface="Wingdings" pitchFamily="2" charset="2"/>
              <a:buChar char="ü"/>
            </a:pPr>
            <a:r>
              <a:rPr kumimoji="1" lang="ja-JP" altLang="en-US" sz="2600"/>
              <a:t>契約</a:t>
            </a:r>
            <a:r>
              <a:rPr kumimoji="1" lang="ja-JP" altLang="en-US" sz="2600" dirty="0"/>
              <a:t>は慎重に</a:t>
            </a:r>
            <a:endParaRPr lang="en-US" altLang="ja-JP" sz="2600" dirty="0"/>
          </a:p>
          <a:p>
            <a:pPr marL="457200" indent="-457200">
              <a:lnSpc>
                <a:spcPct val="150000"/>
              </a:lnSpc>
              <a:buClr>
                <a:schemeClr val="accent1"/>
              </a:buClr>
              <a:buFont typeface="Wingdings" pitchFamily="2" charset="2"/>
              <a:buChar char="ü"/>
            </a:pPr>
            <a:r>
              <a:rPr lang="ja-JP" altLang="en-US" sz="2600"/>
              <a:t>きっぱり</a:t>
            </a:r>
            <a:r>
              <a:rPr lang="ja-JP" altLang="en-US" sz="2600" dirty="0"/>
              <a:t>断る勇気もたいせつ</a:t>
            </a:r>
            <a:endParaRPr lang="en-US" altLang="ja-JP" sz="2600" dirty="0"/>
          </a:p>
          <a:p>
            <a:pPr marL="457200" indent="-457200">
              <a:lnSpc>
                <a:spcPct val="150000"/>
              </a:lnSpc>
              <a:buClr>
                <a:schemeClr val="accent1"/>
              </a:buClr>
              <a:buFont typeface="Wingdings" pitchFamily="2" charset="2"/>
              <a:buChar char="ü"/>
            </a:pPr>
            <a:r>
              <a:rPr lang="ja-JP" altLang="en-US" sz="2600"/>
              <a:t>手口</a:t>
            </a:r>
            <a:r>
              <a:rPr lang="ja-JP" altLang="en-US" sz="2600" dirty="0"/>
              <a:t>を知っておく</a:t>
            </a:r>
            <a:endParaRPr lang="en-US" altLang="ja-JP" sz="2600" dirty="0"/>
          </a:p>
          <a:p>
            <a:pPr marL="457200" indent="-457200">
              <a:lnSpc>
                <a:spcPct val="150000"/>
              </a:lnSpc>
              <a:buClr>
                <a:schemeClr val="accent1"/>
              </a:buClr>
              <a:buFont typeface="Wingdings" pitchFamily="2" charset="2"/>
              <a:buChar char="ü"/>
            </a:pPr>
            <a:r>
              <a:rPr lang="ja-JP" altLang="en-US" sz="2600"/>
              <a:t>あやしい</a:t>
            </a:r>
            <a:r>
              <a:rPr lang="ja-JP" altLang="en-US" sz="2600" dirty="0"/>
              <a:t>！に気づく力を磨く</a:t>
            </a:r>
            <a:endParaRPr lang="en-US" altLang="ja-JP" sz="2600" dirty="0"/>
          </a:p>
        </p:txBody>
      </p:sp>
      <p:pic>
        <p:nvPicPr>
          <p:cNvPr id="8" name="図 7">
            <a:extLst>
              <a:ext uri="{FF2B5EF4-FFF2-40B4-BE49-F238E27FC236}">
                <a16:creationId xmlns:a16="http://schemas.microsoft.com/office/drawing/2014/main" id="{C0FC313E-9152-EA4E-ABFB-5DFBB16EF13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65992" y="3573016"/>
            <a:ext cx="1738730" cy="2739096"/>
          </a:xfrm>
          <a:prstGeom prst="rect">
            <a:avLst/>
          </a:prstGeom>
        </p:spPr>
      </p:pic>
    </p:spTree>
    <p:extLst>
      <p:ext uri="{BB962C8B-B14F-4D97-AF65-F5344CB8AC3E}">
        <p14:creationId xmlns:p14="http://schemas.microsoft.com/office/powerpoint/2010/main" val="18947829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a16="http://schemas.microsoft.com/office/drawing/2014/main" id="{A6C09A2C-361B-40E4-AC49-53B704A0D06D}"/>
              </a:ext>
            </a:extLst>
          </p:cNvPr>
          <p:cNvSpPr/>
          <p:nvPr/>
        </p:nvSpPr>
        <p:spPr>
          <a:xfrm>
            <a:off x="755576" y="2204864"/>
            <a:ext cx="7632000" cy="2746231"/>
          </a:xfrm>
          <a:prstGeom prst="roundRect">
            <a:avLst>
              <a:gd name="adj" fmla="val 13456"/>
            </a:avLst>
          </a:prstGeom>
          <a:solidFill>
            <a:schemeClr val="accent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52977C58-9876-CB4F-B534-732CD408BA0C}"/>
              </a:ext>
            </a:extLst>
          </p:cNvPr>
          <p:cNvSpPr>
            <a:spLocks noGrp="1"/>
          </p:cNvSpPr>
          <p:nvPr>
            <p:ph type="sldNum" sz="quarter" idx="12"/>
          </p:nvPr>
        </p:nvSpPr>
        <p:spPr/>
        <p:txBody>
          <a:bodyPr/>
          <a:lstStyle/>
          <a:p>
            <a:fld id="{C3C412A8-4165-48C5-B7A3-F5E84C593970}" type="slidenum">
              <a:rPr kumimoji="1" lang="ja-JP" altLang="en-US" smtClean="0"/>
              <a:t>21</a:t>
            </a:fld>
            <a:endParaRPr kumimoji="1" lang="ja-JP" altLang="en-US"/>
          </a:p>
        </p:txBody>
      </p:sp>
      <p:sp>
        <p:nvSpPr>
          <p:cNvPr id="2" name="タイトル 1"/>
          <p:cNvSpPr>
            <a:spLocks noGrp="1"/>
          </p:cNvSpPr>
          <p:nvPr>
            <p:ph type="title" idx="4294967295"/>
          </p:nvPr>
        </p:nvSpPr>
        <p:spPr>
          <a:xfrm>
            <a:off x="0" y="365125"/>
            <a:ext cx="8820150" cy="1325563"/>
          </a:xfrm>
        </p:spPr>
        <p:txBody>
          <a:bodyPr>
            <a:normAutofit/>
          </a:bodyPr>
          <a:lstStyle/>
          <a:p>
            <a:r>
              <a:rPr lang="ja-JP" altLang="en-US"/>
              <a:t>まとめ②</a:t>
            </a:r>
            <a:r>
              <a:rPr lang="en-US" altLang="ja-JP" dirty="0"/>
              <a:t> </a:t>
            </a:r>
            <a:r>
              <a:rPr lang="ja-JP" altLang="en-US"/>
              <a:t>トラブルの対処法</a:t>
            </a:r>
            <a:endParaRPr lang="ja-JP" altLang="en-US" dirty="0"/>
          </a:p>
        </p:txBody>
      </p:sp>
      <p:sp>
        <p:nvSpPr>
          <p:cNvPr id="20" name="テキスト ボックス 19">
            <a:extLst>
              <a:ext uri="{FF2B5EF4-FFF2-40B4-BE49-F238E27FC236}">
                <a16:creationId xmlns:a16="http://schemas.microsoft.com/office/drawing/2014/main" id="{13244CDA-0D15-4151-9FBA-DD2D16042679}"/>
              </a:ext>
            </a:extLst>
          </p:cNvPr>
          <p:cNvSpPr txBox="1"/>
          <p:nvPr/>
        </p:nvSpPr>
        <p:spPr>
          <a:xfrm>
            <a:off x="977553" y="2336631"/>
            <a:ext cx="5957967" cy="740402"/>
          </a:xfrm>
          <a:prstGeom prst="rect">
            <a:avLst/>
          </a:prstGeom>
          <a:noFill/>
        </p:spPr>
        <p:txBody>
          <a:bodyPr wrap="square" rtlCol="0">
            <a:noAutofit/>
          </a:bodyPr>
          <a:lstStyle/>
          <a:p>
            <a:pPr marL="457200" indent="-457200">
              <a:lnSpc>
                <a:spcPct val="150000"/>
              </a:lnSpc>
              <a:buClr>
                <a:schemeClr val="accent1"/>
              </a:buClr>
              <a:buFont typeface="Wingdings" pitchFamily="2" charset="2"/>
              <a:buChar char="ü"/>
            </a:pPr>
            <a:r>
              <a:rPr lang="ja-JP" altLang="en-US" sz="2400"/>
              <a:t>まず</a:t>
            </a:r>
            <a:r>
              <a:rPr lang="ja-JP" altLang="en-US" sz="2400" dirty="0"/>
              <a:t>は、相談</a:t>
            </a:r>
            <a:r>
              <a:rPr lang="ja-JP" altLang="en-US" sz="2400"/>
              <a:t>しましょう。</a:t>
            </a:r>
            <a:endParaRPr lang="en-US" altLang="ja-JP" sz="2400" dirty="0"/>
          </a:p>
        </p:txBody>
      </p:sp>
      <p:sp>
        <p:nvSpPr>
          <p:cNvPr id="9" name="正方形/長方形 8">
            <a:extLst>
              <a:ext uri="{FF2B5EF4-FFF2-40B4-BE49-F238E27FC236}">
                <a16:creationId xmlns:a16="http://schemas.microsoft.com/office/drawing/2014/main" id="{D95F0456-58F0-4ED1-80D6-BCC405F5379C}"/>
              </a:ext>
            </a:extLst>
          </p:cNvPr>
          <p:cNvSpPr/>
          <p:nvPr/>
        </p:nvSpPr>
        <p:spPr>
          <a:xfrm>
            <a:off x="1187625" y="3067867"/>
            <a:ext cx="6768751" cy="1523074"/>
          </a:xfrm>
          <a:prstGeom prst="rect">
            <a:avLst/>
          </a:prstGeom>
          <a:solidFill>
            <a:schemeClr val="accent2">
              <a:lumMod val="20000"/>
              <a:lumOff val="80000"/>
            </a:schemeClr>
          </a:solid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324000" rtlCol="0" anchor="ctr"/>
          <a:lstStyle/>
          <a:p>
            <a:r>
              <a:rPr lang="en-US" altLang="ja-JP" sz="2400" dirty="0">
                <a:solidFill>
                  <a:sysClr val="windowText" lastClr="000000"/>
                </a:solidFill>
              </a:rPr>
              <a:t>【</a:t>
            </a:r>
            <a:r>
              <a:rPr lang="ja-JP" altLang="en-US" sz="2400" dirty="0">
                <a:solidFill>
                  <a:sysClr val="windowText" lastClr="000000"/>
                </a:solidFill>
              </a:rPr>
              <a:t>消費者</a:t>
            </a:r>
            <a:r>
              <a:rPr lang="ja-JP" altLang="en-US" sz="2400">
                <a:solidFill>
                  <a:sysClr val="windowText" lastClr="000000"/>
                </a:solidFill>
              </a:rPr>
              <a:t>ホットライン</a:t>
            </a:r>
            <a:r>
              <a:rPr lang="en-US" altLang="ja-JP" sz="2400" dirty="0">
                <a:solidFill>
                  <a:sysClr val="windowText" lastClr="000000"/>
                </a:solidFill>
              </a:rPr>
              <a:t>】</a:t>
            </a:r>
          </a:p>
          <a:p>
            <a:r>
              <a:rPr lang="ja-JP" altLang="en-US" sz="2800" b="1">
                <a:solidFill>
                  <a:sysClr val="windowText" lastClr="000000"/>
                </a:solidFill>
              </a:rPr>
              <a:t>　　</a:t>
            </a:r>
            <a:r>
              <a:rPr lang="en-US" altLang="ja-JP" sz="5400" b="1" dirty="0">
                <a:solidFill>
                  <a:sysClr val="windowText" lastClr="000000"/>
                </a:solidFill>
              </a:rPr>
              <a:t>188</a:t>
            </a:r>
            <a:r>
              <a:rPr lang="ja-JP" altLang="en-US" sz="2600" b="1" dirty="0">
                <a:solidFill>
                  <a:sysClr val="windowText" lastClr="000000"/>
                </a:solidFill>
              </a:rPr>
              <a:t>（いやや）</a:t>
            </a:r>
            <a:r>
              <a:rPr lang="ja-JP" altLang="en-US" sz="2000" dirty="0">
                <a:solidFill>
                  <a:sysClr val="windowText" lastClr="000000"/>
                </a:solidFill>
              </a:rPr>
              <a:t>＝全国共通の電話番号</a:t>
            </a:r>
          </a:p>
        </p:txBody>
      </p:sp>
      <p:sp>
        <p:nvSpPr>
          <p:cNvPr id="13" name="テキスト ボックス 12">
            <a:extLst>
              <a:ext uri="{FF2B5EF4-FFF2-40B4-BE49-F238E27FC236}">
                <a16:creationId xmlns:a16="http://schemas.microsoft.com/office/drawing/2014/main" id="{FD3CCF7E-7866-40EC-8D37-6C2557A4D254}"/>
              </a:ext>
            </a:extLst>
          </p:cNvPr>
          <p:cNvSpPr txBox="1"/>
          <p:nvPr/>
        </p:nvSpPr>
        <p:spPr>
          <a:xfrm>
            <a:off x="647564" y="1526529"/>
            <a:ext cx="8102600" cy="523220"/>
          </a:xfrm>
          <a:prstGeom prst="rect">
            <a:avLst/>
          </a:prstGeom>
          <a:noFill/>
        </p:spPr>
        <p:txBody>
          <a:bodyPr wrap="square" rtlCol="0">
            <a:spAutoFit/>
          </a:bodyPr>
          <a:lstStyle/>
          <a:p>
            <a:pPr algn="ctr"/>
            <a:r>
              <a:rPr kumimoji="1" lang="ja-JP" altLang="en-US" sz="2800" dirty="0">
                <a:latin typeface="+mj-ea"/>
                <a:ea typeface="+mj-ea"/>
              </a:rPr>
              <a:t>もしも契約</a:t>
            </a:r>
            <a:r>
              <a:rPr lang="ja-JP" altLang="en-US" sz="2800" dirty="0">
                <a:latin typeface="+mj-ea"/>
                <a:ea typeface="+mj-ea"/>
              </a:rPr>
              <a:t>で</a:t>
            </a:r>
            <a:r>
              <a:rPr lang="ja-JP" altLang="en-US" sz="2800" b="1" dirty="0">
                <a:solidFill>
                  <a:schemeClr val="accent1">
                    <a:lumMod val="75000"/>
                  </a:schemeClr>
                </a:solidFill>
                <a:latin typeface="+mj-ea"/>
                <a:ea typeface="+mj-ea"/>
              </a:rPr>
              <a:t>トラブルになってしまった</a:t>
            </a:r>
            <a:r>
              <a:rPr lang="ja-JP" altLang="en-US" sz="2800" dirty="0">
                <a:latin typeface="+mj-ea"/>
                <a:ea typeface="+mj-ea"/>
              </a:rPr>
              <a:t>ら</a:t>
            </a:r>
            <a:r>
              <a:rPr lang="en-US" altLang="ja-JP" sz="2800" dirty="0">
                <a:latin typeface="+mj-ea"/>
                <a:ea typeface="+mj-ea"/>
              </a:rPr>
              <a:t>…</a:t>
            </a:r>
            <a:endParaRPr kumimoji="1" lang="en-US" altLang="ja-JP" sz="2800" dirty="0">
              <a:latin typeface="+mj-ea"/>
              <a:ea typeface="+mj-ea"/>
            </a:endParaRPr>
          </a:p>
        </p:txBody>
      </p:sp>
      <p:sp>
        <p:nvSpPr>
          <p:cNvPr id="6" name="テキスト ボックス 5">
            <a:extLst>
              <a:ext uri="{FF2B5EF4-FFF2-40B4-BE49-F238E27FC236}">
                <a16:creationId xmlns:a16="http://schemas.microsoft.com/office/drawing/2014/main" id="{3D3A3A28-5031-4392-B86D-056EDEFB3610}"/>
              </a:ext>
            </a:extLst>
          </p:cNvPr>
          <p:cNvSpPr txBox="1"/>
          <p:nvPr/>
        </p:nvSpPr>
        <p:spPr>
          <a:xfrm>
            <a:off x="779612" y="5125883"/>
            <a:ext cx="6579306" cy="815608"/>
          </a:xfrm>
          <a:prstGeom prst="rect">
            <a:avLst/>
          </a:prstGeom>
          <a:noFill/>
        </p:spPr>
        <p:txBody>
          <a:bodyPr wrap="square" rtlCol="0">
            <a:spAutoFit/>
          </a:bodyPr>
          <a:lstStyle/>
          <a:p>
            <a:pPr>
              <a:lnSpc>
                <a:spcPct val="120000"/>
              </a:lnSpc>
            </a:pPr>
            <a:r>
              <a:rPr kumimoji="1" lang="ja-JP" altLang="en-US" sz="2000" dirty="0"/>
              <a:t>早ければ早いほど、良い対策が取れる可能性が高い。</a:t>
            </a:r>
            <a:endParaRPr kumimoji="1" lang="en-US" altLang="ja-JP" sz="2000" dirty="0"/>
          </a:p>
          <a:p>
            <a:pPr>
              <a:lnSpc>
                <a:spcPct val="120000"/>
              </a:lnSpc>
            </a:pPr>
            <a:r>
              <a:rPr lang="ja-JP" altLang="en-US" sz="2000" dirty="0"/>
              <a:t>迷ってないで、すぐ電話！</a:t>
            </a:r>
            <a:endParaRPr kumimoji="1" lang="ja-JP" altLang="en-US" sz="2000" dirty="0"/>
          </a:p>
        </p:txBody>
      </p:sp>
      <p:pic>
        <p:nvPicPr>
          <p:cNvPr id="11" name="図 10" descr="黒い背景に白い文字がある&#10;&#10;中程度の精度で自動的に生成された説明">
            <a:extLst>
              <a:ext uri="{FF2B5EF4-FFF2-40B4-BE49-F238E27FC236}">
                <a16:creationId xmlns:a16="http://schemas.microsoft.com/office/drawing/2014/main" id="{D5254501-EE71-8B46-8048-D9553EC86B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3111" y="3735373"/>
            <a:ext cx="542625" cy="542625"/>
          </a:xfrm>
          <a:prstGeom prst="rect">
            <a:avLst/>
          </a:prstGeom>
        </p:spPr>
      </p:pic>
      <p:pic>
        <p:nvPicPr>
          <p:cNvPr id="18" name="図 17" descr="時計 が含まれている画像&#10;&#10;自動的に生成された説明">
            <a:extLst>
              <a:ext uri="{FF2B5EF4-FFF2-40B4-BE49-F238E27FC236}">
                <a16:creationId xmlns:a16="http://schemas.microsoft.com/office/drawing/2014/main" id="{F5B87A6A-99B7-8C4B-9085-FB0A29533139}"/>
              </a:ext>
            </a:extLst>
          </p:cNvPr>
          <p:cNvPicPr>
            <a:picLocks noChangeAspect="1"/>
          </p:cNvPicPr>
          <p:nvPr/>
        </p:nvPicPr>
        <p:blipFill rotWithShape="1">
          <a:blip r:embed="rId4">
            <a:extLst>
              <a:ext uri="{28A0092B-C50C-407E-A947-70E740481C1C}">
                <a14:useLocalDpi xmlns:a14="http://schemas.microsoft.com/office/drawing/2010/main" val="0"/>
              </a:ext>
            </a:extLst>
          </a:blip>
          <a:srcRect t="-1" b="44084"/>
          <a:stretch/>
        </p:blipFill>
        <p:spPr>
          <a:xfrm>
            <a:off x="6935521" y="5075034"/>
            <a:ext cx="1236879" cy="1782966"/>
          </a:xfrm>
          <a:prstGeom prst="rect">
            <a:avLst/>
          </a:prstGeom>
        </p:spPr>
      </p:pic>
      <p:sp>
        <p:nvSpPr>
          <p:cNvPr id="17" name="Rectangle 1">
            <a:extLst>
              <a:ext uri="{FF2B5EF4-FFF2-40B4-BE49-F238E27FC236}">
                <a16:creationId xmlns:a16="http://schemas.microsoft.com/office/drawing/2014/main" id="{273BDD7F-51EE-B94B-9D25-E5DDB9DF25EA}"/>
              </a:ext>
            </a:extLst>
          </p:cNvPr>
          <p:cNvSpPr>
            <a:spLocks noChangeArrowheads="1"/>
          </p:cNvSpPr>
          <p:nvPr/>
        </p:nvSpPr>
        <p:spPr bwMode="auto">
          <a:xfrm>
            <a:off x="2486927" y="6371273"/>
            <a:ext cx="4170147" cy="161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610" tIns="0" rIns="0" bIns="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050" b="0" i="0" u="none" strike="noStrike" cap="none" normalizeH="0" baseline="0" dirty="0">
                <a:ln>
                  <a:noFill/>
                </a:ln>
                <a:solidFill>
                  <a:schemeClr val="tx2"/>
                </a:solidFill>
                <a:effectLst/>
                <a:latin typeface="Arial" panose="020B0604020202020204" pitchFamily="34" charset="0"/>
              </a:rPr>
              <a:t>Copyright (C) 202</a:t>
            </a:r>
            <a:r>
              <a:rPr kumimoji="0" lang="en-US" altLang="ja-JP" sz="1050" b="0" i="0" u="none" strike="noStrike" cap="none" normalizeH="0" baseline="0" dirty="0">
                <a:ln>
                  <a:noFill/>
                </a:ln>
                <a:solidFill>
                  <a:schemeClr val="tx2"/>
                </a:solidFill>
                <a:effectLst/>
                <a:latin typeface="Arial" panose="020B0604020202020204" pitchFamily="34" charset="0"/>
              </a:rPr>
              <a:t>1</a:t>
            </a:r>
            <a:r>
              <a:rPr kumimoji="0" lang="ja-JP" altLang="ja-JP" sz="1050" b="0" i="0" u="none" strike="noStrike" cap="none" normalizeH="0" baseline="0" dirty="0">
                <a:ln>
                  <a:noFill/>
                </a:ln>
                <a:solidFill>
                  <a:schemeClr val="tx2"/>
                </a:solidFill>
                <a:effectLst/>
                <a:latin typeface="Arial" panose="020B0604020202020204" pitchFamily="34" charset="0"/>
              </a:rPr>
              <a:t> The Bank of Yokohama, Ltd. All rights reserved.</a:t>
            </a:r>
          </a:p>
        </p:txBody>
      </p:sp>
    </p:spTree>
    <p:extLst>
      <p:ext uri="{BB962C8B-B14F-4D97-AF65-F5344CB8AC3E}">
        <p14:creationId xmlns:p14="http://schemas.microsoft.com/office/powerpoint/2010/main" val="3162380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639D2-77F5-4268-9DB1-D876BCF46597}"/>
              </a:ext>
            </a:extLst>
          </p:cNvPr>
          <p:cNvSpPr>
            <a:spLocks noGrp="1"/>
          </p:cNvSpPr>
          <p:nvPr>
            <p:ph type="title"/>
          </p:nvPr>
        </p:nvSpPr>
        <p:spPr>
          <a:xfrm>
            <a:off x="628650" y="260648"/>
            <a:ext cx="7886700" cy="1325563"/>
          </a:xfrm>
        </p:spPr>
        <p:txBody>
          <a:bodyPr>
            <a:noAutofit/>
          </a:bodyPr>
          <a:lstStyle/>
          <a:p>
            <a:r>
              <a:rPr kumimoji="1" lang="ja-JP" altLang="en-US" sz="3200"/>
              <a:t>教材に関するアンケートご協力のお願い</a:t>
            </a:r>
            <a:endParaRPr kumimoji="1" lang="ja-JP" altLang="en-US" sz="3200" dirty="0"/>
          </a:p>
        </p:txBody>
      </p:sp>
      <p:sp>
        <p:nvSpPr>
          <p:cNvPr id="3" name="コンテンツ プレースホルダー 2">
            <a:extLst>
              <a:ext uri="{FF2B5EF4-FFF2-40B4-BE49-F238E27FC236}">
                <a16:creationId xmlns:a16="http://schemas.microsoft.com/office/drawing/2014/main" id="{95B12846-B8D4-4C8C-88CB-04970ED9A70B}"/>
              </a:ext>
            </a:extLst>
          </p:cNvPr>
          <p:cNvSpPr>
            <a:spLocks noGrp="1"/>
          </p:cNvSpPr>
          <p:nvPr>
            <p:ph idx="4294967295"/>
          </p:nvPr>
        </p:nvSpPr>
        <p:spPr>
          <a:xfrm>
            <a:off x="899592" y="1340768"/>
            <a:ext cx="7344816" cy="2160240"/>
          </a:xfrm>
        </p:spPr>
        <p:txBody>
          <a:bodyPr>
            <a:normAutofit/>
          </a:bodyPr>
          <a:lstStyle/>
          <a:p>
            <a:pPr marL="0" indent="0">
              <a:lnSpc>
                <a:spcPct val="130000"/>
              </a:lnSpc>
              <a:spcBef>
                <a:spcPts val="0"/>
              </a:spcBef>
              <a:buNone/>
            </a:pPr>
            <a:r>
              <a:rPr kumimoji="1" lang="ja-JP" altLang="en-US" sz="2600" dirty="0"/>
              <a:t>このたびは本教材を</a:t>
            </a:r>
            <a:r>
              <a:rPr kumimoji="1" lang="ja-JP" altLang="en-US" sz="2600"/>
              <a:t>ご利用いただき、誠</a:t>
            </a:r>
            <a:r>
              <a:rPr kumimoji="1" lang="ja-JP" altLang="en-US" sz="2600" dirty="0"/>
              <a:t>にありがとう</a:t>
            </a:r>
            <a:r>
              <a:rPr kumimoji="1" lang="ja-JP" altLang="en-US" sz="2600"/>
              <a:t>ございます。今後</a:t>
            </a:r>
            <a:r>
              <a:rPr kumimoji="1" lang="ja-JP" altLang="en-US" sz="2600" dirty="0"/>
              <a:t>もよりよい教材をつくるために、アンケートにご協力</a:t>
            </a:r>
            <a:r>
              <a:rPr kumimoji="1" lang="ja-JP" altLang="en-US" sz="2600"/>
              <a:t>ください。</a:t>
            </a:r>
            <a:endParaRPr kumimoji="1" lang="en-US" altLang="ja-JP" sz="2600" dirty="0"/>
          </a:p>
        </p:txBody>
      </p:sp>
      <p:pic>
        <p:nvPicPr>
          <p:cNvPr id="7" name="図 6">
            <a:extLst>
              <a:ext uri="{FF2B5EF4-FFF2-40B4-BE49-F238E27FC236}">
                <a16:creationId xmlns:a16="http://schemas.microsoft.com/office/drawing/2014/main" id="{F917C4A7-95A6-443D-9B98-E48C4D837A5E}"/>
              </a:ext>
            </a:extLst>
          </p:cNvPr>
          <p:cNvPicPr>
            <a:picLocks noChangeAspect="1"/>
          </p:cNvPicPr>
          <p:nvPr/>
        </p:nvPicPr>
        <p:blipFill>
          <a:blip r:embed="rId3"/>
          <a:stretch>
            <a:fillRect/>
          </a:stretch>
        </p:blipFill>
        <p:spPr>
          <a:xfrm>
            <a:off x="6732240" y="4221088"/>
            <a:ext cx="1734510" cy="2326541"/>
          </a:xfrm>
          <a:prstGeom prst="rect">
            <a:avLst/>
          </a:prstGeom>
        </p:spPr>
      </p:pic>
      <p:sp>
        <p:nvSpPr>
          <p:cNvPr id="6" name="角丸四角形 5">
            <a:extLst>
              <a:ext uri="{FF2B5EF4-FFF2-40B4-BE49-F238E27FC236}">
                <a16:creationId xmlns:a16="http://schemas.microsoft.com/office/drawing/2014/main" id="{362BB739-E365-8545-8706-D3CAD4F11B8B}"/>
              </a:ext>
            </a:extLst>
          </p:cNvPr>
          <p:cNvSpPr/>
          <p:nvPr/>
        </p:nvSpPr>
        <p:spPr>
          <a:xfrm>
            <a:off x="899592" y="3501008"/>
            <a:ext cx="5328592" cy="2880320"/>
          </a:xfrm>
          <a:prstGeom prst="roundRect">
            <a:avLst>
              <a:gd name="adj" fmla="val 1813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8" name="コンテンツ プレースホルダー 2">
            <a:extLst>
              <a:ext uri="{FF2B5EF4-FFF2-40B4-BE49-F238E27FC236}">
                <a16:creationId xmlns:a16="http://schemas.microsoft.com/office/drawing/2014/main" id="{B05EF147-A2EA-B742-A2AB-AC234736492A}"/>
              </a:ext>
            </a:extLst>
          </p:cNvPr>
          <p:cNvSpPr txBox="1">
            <a:spLocks/>
          </p:cNvSpPr>
          <p:nvPr/>
        </p:nvSpPr>
        <p:spPr>
          <a:xfrm>
            <a:off x="1259632" y="4061441"/>
            <a:ext cx="4680520" cy="2038509"/>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spcAft>
                <a:spcPts val="0"/>
              </a:spcAft>
              <a:buFontTx/>
              <a:buNone/>
              <a:defRPr kumimoji="1" sz="2400" b="0" i="0" kern="1200">
                <a:solidFill>
                  <a:schemeClr val="tx1"/>
                </a:solidFill>
                <a:latin typeface="+mn-ea"/>
                <a:ea typeface="+mn-ea"/>
                <a:cs typeface="+mn-cs"/>
              </a:defRPr>
            </a:lvl1pPr>
            <a:lvl2pPr marL="4572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2pPr>
            <a:lvl3pPr marL="9144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3pPr>
            <a:lvl4pPr marL="13716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4pPr>
            <a:lvl5pPr marL="1828800" indent="0" algn="l" defTabSz="914400" rtl="0" eaLnBrk="1" latinLnBrk="0" hangingPunct="1">
              <a:lnSpc>
                <a:spcPct val="120000"/>
              </a:lnSpc>
              <a:spcBef>
                <a:spcPts val="500"/>
              </a:spcBef>
              <a:spcAft>
                <a:spcPts val="0"/>
              </a:spcAft>
              <a:buFontTx/>
              <a:buNone/>
              <a:defRPr kumimoji="1" sz="2400" b="0" i="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lnSpc>
                <a:spcPct val="130000"/>
              </a:lnSpc>
              <a:spcBef>
                <a:spcPts val="0"/>
              </a:spcBef>
            </a:pPr>
            <a:r>
              <a:rPr lang="ja-JP" altLang="en-US" sz="2300">
                <a:solidFill>
                  <a:schemeClr val="tx2"/>
                </a:solidFill>
              </a:rPr>
              <a:t>アンケートの回答は、「はまぎん おかねの教室」の教材ダウンロードページから</a:t>
            </a:r>
            <a:r>
              <a:rPr lang="ja-JP" altLang="en-US" sz="2300" b="1">
                <a:solidFill>
                  <a:schemeClr val="tx2"/>
                </a:solidFill>
              </a:rPr>
              <a:t>アンケート</a:t>
            </a:r>
            <a:r>
              <a:rPr lang="ja-JP" altLang="en-US" sz="2300">
                <a:solidFill>
                  <a:schemeClr val="tx2"/>
                </a:solidFill>
              </a:rPr>
              <a:t>を表示させて回答してください。</a:t>
            </a:r>
            <a:endParaRPr lang="en-US" altLang="ja-JP" sz="2300" dirty="0">
              <a:solidFill>
                <a:schemeClr val="tx2"/>
              </a:solidFill>
            </a:endParaRPr>
          </a:p>
          <a:p>
            <a:pPr fontAlgn="auto">
              <a:lnSpc>
                <a:spcPct val="130000"/>
              </a:lnSpc>
            </a:pPr>
            <a:endParaRPr lang="ja-JP" altLang="en-US" sz="2300" dirty="0">
              <a:solidFill>
                <a:schemeClr val="tx2"/>
              </a:solidFill>
            </a:endParaRPr>
          </a:p>
        </p:txBody>
      </p:sp>
      <p:sp>
        <p:nvSpPr>
          <p:cNvPr id="13" name="山形 12">
            <a:extLst>
              <a:ext uri="{FF2B5EF4-FFF2-40B4-BE49-F238E27FC236}">
                <a16:creationId xmlns:a16="http://schemas.microsoft.com/office/drawing/2014/main" id="{921F0A91-8A95-7146-998B-2C8FD4018471}"/>
              </a:ext>
            </a:extLst>
          </p:cNvPr>
          <p:cNvSpPr/>
          <p:nvPr/>
        </p:nvSpPr>
        <p:spPr>
          <a:xfrm>
            <a:off x="1727684" y="3330063"/>
            <a:ext cx="3672408" cy="450000"/>
          </a:xfrm>
          <a:prstGeom prst="chevron">
            <a:avLst>
              <a:gd name="adj" fmla="val 27422"/>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kumimoji="1" lang="ja-JP" altLang="en-US" sz="2200">
                <a:solidFill>
                  <a:schemeClr val="bg1"/>
                </a:solidFill>
                <a:latin typeface="Meiryo" panose="020B0604030504040204" pitchFamily="34" charset="-128"/>
              </a:rPr>
              <a:t>アンケートの概要</a:t>
            </a:r>
          </a:p>
        </p:txBody>
      </p:sp>
    </p:spTree>
    <p:extLst>
      <p:ext uri="{BB962C8B-B14F-4D97-AF65-F5344CB8AC3E}">
        <p14:creationId xmlns:p14="http://schemas.microsoft.com/office/powerpoint/2010/main" val="473324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A2BEFBF2-842A-E24E-9F35-E5DC453FE154}"/>
              </a:ext>
            </a:extLst>
          </p:cNvPr>
          <p:cNvSpPr/>
          <p:nvPr/>
        </p:nvSpPr>
        <p:spPr>
          <a:xfrm>
            <a:off x="2123728" y="1016578"/>
            <a:ext cx="4942816" cy="144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id="{61F92F81-7E65-7F46-A1A7-E41727F3D840}"/>
              </a:ext>
            </a:extLst>
          </p:cNvPr>
          <p:cNvSpPr>
            <a:spLocks noGrp="1"/>
          </p:cNvSpPr>
          <p:nvPr>
            <p:ph type="title"/>
          </p:nvPr>
        </p:nvSpPr>
        <p:spPr/>
        <p:txBody>
          <a:bodyPr>
            <a:normAutofit/>
          </a:bodyPr>
          <a:lstStyle/>
          <a:p>
            <a:r>
              <a:rPr kumimoji="1" lang="ja-JP" altLang="en-US" sz="4000" dirty="0">
                <a:solidFill>
                  <a:schemeClr val="accent2">
                    <a:lumMod val="75000"/>
                  </a:schemeClr>
                </a:solidFill>
              </a:rPr>
              <a:t>契約</a:t>
            </a:r>
            <a:r>
              <a:rPr kumimoji="1" lang="ja-JP" altLang="en-US" sz="4000" dirty="0"/>
              <a:t>は口頭でも成立</a:t>
            </a:r>
          </a:p>
        </p:txBody>
      </p:sp>
      <p:sp>
        <p:nvSpPr>
          <p:cNvPr id="2" name="スライド番号プレースホルダー 1">
            <a:extLst>
              <a:ext uri="{FF2B5EF4-FFF2-40B4-BE49-F238E27FC236}">
                <a16:creationId xmlns:a16="http://schemas.microsoft.com/office/drawing/2014/main" id="{196BB968-FF2F-B44A-8D05-5FE2162DD662}"/>
              </a:ext>
            </a:extLst>
          </p:cNvPr>
          <p:cNvSpPr>
            <a:spLocks noGrp="1"/>
          </p:cNvSpPr>
          <p:nvPr>
            <p:ph type="sldNum" sz="quarter" idx="12"/>
          </p:nvPr>
        </p:nvSpPr>
        <p:spPr/>
        <p:txBody>
          <a:bodyPr/>
          <a:lstStyle/>
          <a:p>
            <a:fld id="{C3C412A8-4165-48C5-B7A3-F5E84C593970}" type="slidenum">
              <a:rPr kumimoji="1" lang="ja-JP" altLang="en-US" smtClean="0"/>
              <a:t>2</a:t>
            </a:fld>
            <a:endParaRPr kumimoji="1" lang="ja-JP" altLang="en-US"/>
          </a:p>
        </p:txBody>
      </p:sp>
      <p:sp>
        <p:nvSpPr>
          <p:cNvPr id="17" name="AutoShape 25">
            <a:extLst>
              <a:ext uri="{FF2B5EF4-FFF2-40B4-BE49-F238E27FC236}">
                <a16:creationId xmlns:a16="http://schemas.microsoft.com/office/drawing/2014/main" id="{D53E4DFF-7B44-AE46-8CE4-129052305624}"/>
              </a:ext>
            </a:extLst>
          </p:cNvPr>
          <p:cNvSpPr>
            <a:spLocks noChangeArrowheads="1"/>
          </p:cNvSpPr>
          <p:nvPr/>
        </p:nvSpPr>
        <p:spPr bwMode="auto">
          <a:xfrm>
            <a:off x="5292080" y="1578865"/>
            <a:ext cx="1728125" cy="881701"/>
          </a:xfrm>
          <a:prstGeom prst="wedgeRoundRectCallout">
            <a:avLst>
              <a:gd name="adj1" fmla="val 41075"/>
              <a:gd name="adj2" fmla="val 68568"/>
              <a:gd name="adj3" fmla="val 16667"/>
            </a:avLst>
          </a:prstGeom>
          <a:solidFill>
            <a:schemeClr val="bg1"/>
          </a:solidFill>
          <a:ln w="12700" algn="ctr">
            <a:solidFill>
              <a:schemeClr val="tx1">
                <a:lumMod val="40000"/>
                <a:lumOff val="60000"/>
              </a:schemeClr>
            </a:solidFill>
            <a:miter lim="800000"/>
            <a:headEnd/>
            <a:tailEnd/>
          </a:ln>
          <a:effectLst>
            <a:outerShdw blurRad="38100" dist="38100" dir="3600000" algn="tl" rotWithShape="0">
              <a:prstClr val="black">
                <a:alpha val="15000"/>
              </a:prstClr>
            </a:outerShdw>
          </a:effectLst>
        </p:spPr>
        <p:txBody>
          <a:bodyPr anchor="ctr"/>
          <a:lstStyle>
            <a:lvl1pPr eaLnBrk="0" hangingPunct="0">
              <a:defRPr kumimoji="1" sz="1600">
                <a:solidFill>
                  <a:srgbClr val="FFFFFF"/>
                </a:solidFill>
                <a:latin typeface="Arial" charset="0"/>
                <a:ea typeface="HG創英角ｺﾞｼｯｸUB" pitchFamily="49" charset="-128"/>
              </a:defRPr>
            </a:lvl1pPr>
            <a:lvl2pPr marL="742950" indent="-285750" eaLnBrk="0" hangingPunct="0">
              <a:defRPr kumimoji="1" sz="1600">
                <a:solidFill>
                  <a:srgbClr val="FFFFFF"/>
                </a:solidFill>
                <a:latin typeface="Arial" charset="0"/>
                <a:ea typeface="HG創英角ｺﾞｼｯｸUB" pitchFamily="49" charset="-128"/>
              </a:defRPr>
            </a:lvl2pPr>
            <a:lvl3pPr marL="1143000" indent="-228600" eaLnBrk="0" hangingPunct="0">
              <a:defRPr kumimoji="1" sz="1600">
                <a:solidFill>
                  <a:srgbClr val="FFFFFF"/>
                </a:solidFill>
                <a:latin typeface="Arial" charset="0"/>
                <a:ea typeface="HG創英角ｺﾞｼｯｸUB" pitchFamily="49" charset="-128"/>
              </a:defRPr>
            </a:lvl3pPr>
            <a:lvl4pPr marL="1600200" indent="-228600" eaLnBrk="0" hangingPunct="0">
              <a:defRPr kumimoji="1" sz="1600">
                <a:solidFill>
                  <a:srgbClr val="FFFFFF"/>
                </a:solidFill>
                <a:latin typeface="Arial" charset="0"/>
                <a:ea typeface="HG創英角ｺﾞｼｯｸUB" pitchFamily="49" charset="-128"/>
              </a:defRPr>
            </a:lvl4pPr>
            <a:lvl5pPr marL="2057400" indent="-228600" eaLnBrk="0" hangingPunct="0">
              <a:defRPr kumimoji="1" sz="1600">
                <a:solidFill>
                  <a:srgbClr val="FFFFFF"/>
                </a:solidFill>
                <a:latin typeface="Arial" charset="0"/>
                <a:ea typeface="HG創英角ｺﾞｼｯｸUB" pitchFamily="49" charset="-128"/>
              </a:defRPr>
            </a:lvl5pPr>
            <a:lvl6pPr marL="25146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6pPr>
            <a:lvl7pPr marL="29718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7pPr>
            <a:lvl8pPr marL="34290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8pPr>
            <a:lvl9pPr marL="38862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9pPr>
          </a:lstStyle>
          <a:p>
            <a:pPr algn="ctr" eaLnBrk="1" hangingPunct="1">
              <a:lnSpc>
                <a:spcPct val="110000"/>
              </a:lnSpc>
            </a:pPr>
            <a:r>
              <a:rPr lang="ja-JP" altLang="en-US" b="1">
                <a:solidFill>
                  <a:schemeClr val="tx1"/>
                </a:solidFill>
                <a:latin typeface="+mn-ea"/>
                <a:ea typeface="+mn-ea"/>
              </a:rPr>
              <a:t>本を買います</a:t>
            </a:r>
            <a:endParaRPr lang="en-US" altLang="ja-JP" b="1" dirty="0">
              <a:solidFill>
                <a:schemeClr val="tx1"/>
              </a:solidFill>
              <a:latin typeface="+mn-ea"/>
              <a:ea typeface="+mn-ea"/>
            </a:endParaRPr>
          </a:p>
          <a:p>
            <a:pPr algn="ctr" eaLnBrk="1" hangingPunct="1">
              <a:lnSpc>
                <a:spcPct val="110000"/>
              </a:lnSpc>
            </a:pPr>
            <a:r>
              <a:rPr lang="ja-JP" altLang="en-US" b="1">
                <a:solidFill>
                  <a:schemeClr val="accent1">
                    <a:lumMod val="75000"/>
                  </a:schemeClr>
                </a:solidFill>
                <a:latin typeface="+mn-ea"/>
                <a:ea typeface="+mn-ea"/>
              </a:rPr>
              <a:t>（承諾）</a:t>
            </a:r>
            <a:endParaRPr lang="ja-JP" altLang="en-US" b="1" dirty="0">
              <a:solidFill>
                <a:schemeClr val="accent1">
                  <a:lumMod val="75000"/>
                </a:schemeClr>
              </a:solidFill>
              <a:latin typeface="+mn-ea"/>
              <a:ea typeface="+mn-ea"/>
            </a:endParaRPr>
          </a:p>
        </p:txBody>
      </p:sp>
      <p:sp>
        <p:nvSpPr>
          <p:cNvPr id="18" name="AutoShape 26">
            <a:extLst>
              <a:ext uri="{FF2B5EF4-FFF2-40B4-BE49-F238E27FC236}">
                <a16:creationId xmlns:a16="http://schemas.microsoft.com/office/drawing/2014/main" id="{FE6F1489-0390-8348-9BB3-AF7C8A9A21DE}"/>
              </a:ext>
            </a:extLst>
          </p:cNvPr>
          <p:cNvSpPr>
            <a:spLocks noChangeArrowheads="1"/>
          </p:cNvSpPr>
          <p:nvPr/>
        </p:nvSpPr>
        <p:spPr bwMode="auto">
          <a:xfrm>
            <a:off x="2802288" y="1484784"/>
            <a:ext cx="1985736" cy="881701"/>
          </a:xfrm>
          <a:prstGeom prst="wedgeRoundRectCallout">
            <a:avLst>
              <a:gd name="adj1" fmla="val -43130"/>
              <a:gd name="adj2" fmla="val 71797"/>
              <a:gd name="adj3" fmla="val 16667"/>
            </a:avLst>
          </a:prstGeom>
          <a:solidFill>
            <a:schemeClr val="bg1"/>
          </a:solidFill>
          <a:ln w="12700" algn="ctr">
            <a:solidFill>
              <a:schemeClr val="tx1">
                <a:lumMod val="40000"/>
                <a:lumOff val="60000"/>
              </a:schemeClr>
            </a:solidFill>
            <a:miter lim="800000"/>
            <a:headEnd/>
            <a:tailEnd/>
          </a:ln>
          <a:effectLst>
            <a:outerShdw blurRad="38100" dist="38100" dir="3600000" algn="tl" rotWithShape="0">
              <a:prstClr val="black">
                <a:alpha val="15000"/>
              </a:prstClr>
            </a:outerShdw>
          </a:effectLst>
        </p:spPr>
        <p:txBody>
          <a:bodyPr anchor="ctr"/>
          <a:lstStyle>
            <a:lvl1pPr eaLnBrk="0" hangingPunct="0">
              <a:defRPr kumimoji="1" sz="1600">
                <a:solidFill>
                  <a:srgbClr val="FFFFFF"/>
                </a:solidFill>
                <a:latin typeface="Arial" charset="0"/>
                <a:ea typeface="HG創英角ｺﾞｼｯｸUB" pitchFamily="49" charset="-128"/>
              </a:defRPr>
            </a:lvl1pPr>
            <a:lvl2pPr marL="742950" indent="-285750" eaLnBrk="0" hangingPunct="0">
              <a:defRPr kumimoji="1" sz="1600">
                <a:solidFill>
                  <a:srgbClr val="FFFFFF"/>
                </a:solidFill>
                <a:latin typeface="Arial" charset="0"/>
                <a:ea typeface="HG創英角ｺﾞｼｯｸUB" pitchFamily="49" charset="-128"/>
              </a:defRPr>
            </a:lvl2pPr>
            <a:lvl3pPr marL="1143000" indent="-228600" eaLnBrk="0" hangingPunct="0">
              <a:defRPr kumimoji="1" sz="1600">
                <a:solidFill>
                  <a:srgbClr val="FFFFFF"/>
                </a:solidFill>
                <a:latin typeface="Arial" charset="0"/>
                <a:ea typeface="HG創英角ｺﾞｼｯｸUB" pitchFamily="49" charset="-128"/>
              </a:defRPr>
            </a:lvl3pPr>
            <a:lvl4pPr marL="1600200" indent="-228600" eaLnBrk="0" hangingPunct="0">
              <a:defRPr kumimoji="1" sz="1600">
                <a:solidFill>
                  <a:srgbClr val="FFFFFF"/>
                </a:solidFill>
                <a:latin typeface="Arial" charset="0"/>
                <a:ea typeface="HG創英角ｺﾞｼｯｸUB" pitchFamily="49" charset="-128"/>
              </a:defRPr>
            </a:lvl4pPr>
            <a:lvl5pPr marL="2057400" indent="-228600" eaLnBrk="0" hangingPunct="0">
              <a:defRPr kumimoji="1" sz="1600">
                <a:solidFill>
                  <a:srgbClr val="FFFFFF"/>
                </a:solidFill>
                <a:latin typeface="Arial" charset="0"/>
                <a:ea typeface="HG創英角ｺﾞｼｯｸUB" pitchFamily="49" charset="-128"/>
              </a:defRPr>
            </a:lvl5pPr>
            <a:lvl6pPr marL="25146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6pPr>
            <a:lvl7pPr marL="29718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7pPr>
            <a:lvl8pPr marL="34290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8pPr>
            <a:lvl9pPr marL="38862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9pPr>
          </a:lstStyle>
          <a:p>
            <a:pPr algn="ctr" eaLnBrk="1" hangingPunct="1">
              <a:lnSpc>
                <a:spcPct val="110000"/>
              </a:lnSpc>
            </a:pPr>
            <a:r>
              <a:rPr lang="ja-JP" altLang="en-US" b="1">
                <a:solidFill>
                  <a:schemeClr val="tx1"/>
                </a:solidFill>
                <a:latin typeface="+mn-ea"/>
                <a:ea typeface="+mn-ea"/>
              </a:rPr>
              <a:t>この本を買いませんか</a:t>
            </a:r>
            <a:r>
              <a:rPr lang="ja-JP" altLang="en-US" b="1">
                <a:solidFill>
                  <a:schemeClr val="accent5"/>
                </a:solidFill>
                <a:latin typeface="+mn-ea"/>
                <a:ea typeface="+mn-ea"/>
              </a:rPr>
              <a:t>（申込み）</a:t>
            </a:r>
            <a:endParaRPr lang="ja-JP" altLang="en-US" b="1" dirty="0">
              <a:solidFill>
                <a:schemeClr val="accent5"/>
              </a:solidFill>
              <a:latin typeface="+mn-ea"/>
              <a:ea typeface="+mn-ea"/>
            </a:endParaRPr>
          </a:p>
        </p:txBody>
      </p:sp>
      <p:sp>
        <p:nvSpPr>
          <p:cNvPr id="20" name="Rectangle 24">
            <a:extLst>
              <a:ext uri="{FF2B5EF4-FFF2-40B4-BE49-F238E27FC236}">
                <a16:creationId xmlns:a16="http://schemas.microsoft.com/office/drawing/2014/main" id="{7909A7E5-F094-E54D-B326-9195FD29DB27}"/>
              </a:ext>
            </a:extLst>
          </p:cNvPr>
          <p:cNvSpPr>
            <a:spLocks noChangeArrowheads="1"/>
          </p:cNvSpPr>
          <p:nvPr/>
        </p:nvSpPr>
        <p:spPr bwMode="auto">
          <a:xfrm>
            <a:off x="810070" y="5562104"/>
            <a:ext cx="1138328" cy="475095"/>
          </a:xfrm>
          <a:prstGeom prst="rect">
            <a:avLst/>
          </a:prstGeom>
          <a:noFill/>
          <a:ln w="38100">
            <a:solidFill>
              <a:schemeClr val="accent5"/>
            </a:solidFill>
            <a:prstDash val="solid"/>
          </a:ln>
          <a:effectLst/>
        </p:spPr>
        <p:txBody>
          <a:bodyPr vert="horz" wrap="none" tIns="72000" anchor="ctr"/>
          <a:lstStyle>
            <a:lvl1pPr eaLnBrk="0" hangingPunct="0">
              <a:defRPr kumimoji="1" sz="1600">
                <a:solidFill>
                  <a:srgbClr val="FFFFFF"/>
                </a:solidFill>
                <a:latin typeface="Arial" charset="0"/>
                <a:ea typeface="HG創英角ｺﾞｼｯｸUB" pitchFamily="49" charset="-128"/>
              </a:defRPr>
            </a:lvl1pPr>
            <a:lvl2pPr marL="742950" indent="-285750" eaLnBrk="0" hangingPunct="0">
              <a:defRPr kumimoji="1" sz="1600">
                <a:solidFill>
                  <a:srgbClr val="FFFFFF"/>
                </a:solidFill>
                <a:latin typeface="Arial" charset="0"/>
                <a:ea typeface="HG創英角ｺﾞｼｯｸUB" pitchFamily="49" charset="-128"/>
              </a:defRPr>
            </a:lvl2pPr>
            <a:lvl3pPr marL="1143000" indent="-228600" eaLnBrk="0" hangingPunct="0">
              <a:defRPr kumimoji="1" sz="1600">
                <a:solidFill>
                  <a:srgbClr val="FFFFFF"/>
                </a:solidFill>
                <a:latin typeface="Arial" charset="0"/>
                <a:ea typeface="HG創英角ｺﾞｼｯｸUB" pitchFamily="49" charset="-128"/>
              </a:defRPr>
            </a:lvl3pPr>
            <a:lvl4pPr marL="1600200" indent="-228600" eaLnBrk="0" hangingPunct="0">
              <a:defRPr kumimoji="1" sz="1600">
                <a:solidFill>
                  <a:srgbClr val="FFFFFF"/>
                </a:solidFill>
                <a:latin typeface="Arial" charset="0"/>
                <a:ea typeface="HG創英角ｺﾞｼｯｸUB" pitchFamily="49" charset="-128"/>
              </a:defRPr>
            </a:lvl4pPr>
            <a:lvl5pPr marL="2057400" indent="-228600" eaLnBrk="0" hangingPunct="0">
              <a:defRPr kumimoji="1" sz="1600">
                <a:solidFill>
                  <a:srgbClr val="FFFFFF"/>
                </a:solidFill>
                <a:latin typeface="Arial" charset="0"/>
                <a:ea typeface="HG創英角ｺﾞｼｯｸUB" pitchFamily="49" charset="-128"/>
              </a:defRPr>
            </a:lvl5pPr>
            <a:lvl6pPr marL="25146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6pPr>
            <a:lvl7pPr marL="29718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7pPr>
            <a:lvl8pPr marL="34290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8pPr>
            <a:lvl9pPr marL="38862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9pPr>
          </a:lstStyle>
          <a:p>
            <a:pPr algn="ctr" eaLnBrk="1" hangingPunct="1">
              <a:spcBef>
                <a:spcPct val="50000"/>
              </a:spcBef>
            </a:pPr>
            <a:r>
              <a:rPr lang="en-US" altLang="ja-JP" sz="1800" dirty="0">
                <a:solidFill>
                  <a:schemeClr val="tx1"/>
                </a:solidFill>
                <a:latin typeface="+mj-ea"/>
                <a:ea typeface="+mj-ea"/>
              </a:rPr>
              <a:t>A</a:t>
            </a:r>
            <a:r>
              <a:rPr lang="ja-JP" altLang="en-US" sz="1800">
                <a:solidFill>
                  <a:schemeClr val="tx1"/>
                </a:solidFill>
                <a:latin typeface="+mj-ea"/>
                <a:ea typeface="+mj-ea"/>
              </a:rPr>
              <a:t>さん</a:t>
            </a:r>
          </a:p>
        </p:txBody>
      </p:sp>
      <p:sp>
        <p:nvSpPr>
          <p:cNvPr id="25" name="右矢印 24">
            <a:extLst>
              <a:ext uri="{FF2B5EF4-FFF2-40B4-BE49-F238E27FC236}">
                <a16:creationId xmlns:a16="http://schemas.microsoft.com/office/drawing/2014/main" id="{7ADF6CA5-D810-0A4B-9658-FCF8B956F27E}"/>
              </a:ext>
            </a:extLst>
          </p:cNvPr>
          <p:cNvSpPr/>
          <p:nvPr/>
        </p:nvSpPr>
        <p:spPr>
          <a:xfrm>
            <a:off x="2406655" y="2877037"/>
            <a:ext cx="1584271" cy="919824"/>
          </a:xfrm>
          <a:prstGeom prst="rightArrow">
            <a:avLst>
              <a:gd name="adj1" fmla="val 67433"/>
              <a:gd name="adj2"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dirty="0">
                <a:solidFill>
                  <a:schemeClr val="tx1"/>
                </a:solidFill>
              </a:rPr>
              <a:t>申込みの意思表示</a:t>
            </a:r>
          </a:p>
        </p:txBody>
      </p:sp>
      <p:sp>
        <p:nvSpPr>
          <p:cNvPr id="27" name="Rectangle 24">
            <a:extLst>
              <a:ext uri="{FF2B5EF4-FFF2-40B4-BE49-F238E27FC236}">
                <a16:creationId xmlns:a16="http://schemas.microsoft.com/office/drawing/2014/main" id="{AD6ED5C5-F612-5A4C-A11C-45692D22285C}"/>
              </a:ext>
            </a:extLst>
          </p:cNvPr>
          <p:cNvSpPr>
            <a:spLocks noChangeArrowheads="1"/>
          </p:cNvSpPr>
          <p:nvPr/>
        </p:nvSpPr>
        <p:spPr bwMode="auto">
          <a:xfrm>
            <a:off x="7081176" y="5562104"/>
            <a:ext cx="1138328" cy="460745"/>
          </a:xfrm>
          <a:prstGeom prst="rect">
            <a:avLst/>
          </a:prstGeom>
          <a:noFill/>
          <a:ln w="38100">
            <a:solidFill>
              <a:schemeClr val="accent1"/>
            </a:solidFill>
            <a:prstDash val="solid"/>
          </a:ln>
          <a:effectLst/>
        </p:spPr>
        <p:txBody>
          <a:bodyPr vert="horz" wrap="none" tIns="72000" anchor="ctr"/>
          <a:lstStyle>
            <a:lvl1pPr eaLnBrk="0" hangingPunct="0">
              <a:defRPr kumimoji="1" sz="1600">
                <a:solidFill>
                  <a:srgbClr val="FFFFFF"/>
                </a:solidFill>
                <a:latin typeface="Arial" charset="0"/>
                <a:ea typeface="HG創英角ｺﾞｼｯｸUB" pitchFamily="49" charset="-128"/>
              </a:defRPr>
            </a:lvl1pPr>
            <a:lvl2pPr marL="742950" indent="-285750" eaLnBrk="0" hangingPunct="0">
              <a:defRPr kumimoji="1" sz="1600">
                <a:solidFill>
                  <a:srgbClr val="FFFFFF"/>
                </a:solidFill>
                <a:latin typeface="Arial" charset="0"/>
                <a:ea typeface="HG創英角ｺﾞｼｯｸUB" pitchFamily="49" charset="-128"/>
              </a:defRPr>
            </a:lvl2pPr>
            <a:lvl3pPr marL="1143000" indent="-228600" eaLnBrk="0" hangingPunct="0">
              <a:defRPr kumimoji="1" sz="1600">
                <a:solidFill>
                  <a:srgbClr val="FFFFFF"/>
                </a:solidFill>
                <a:latin typeface="Arial" charset="0"/>
                <a:ea typeface="HG創英角ｺﾞｼｯｸUB" pitchFamily="49" charset="-128"/>
              </a:defRPr>
            </a:lvl3pPr>
            <a:lvl4pPr marL="1600200" indent="-228600" eaLnBrk="0" hangingPunct="0">
              <a:defRPr kumimoji="1" sz="1600">
                <a:solidFill>
                  <a:srgbClr val="FFFFFF"/>
                </a:solidFill>
                <a:latin typeface="Arial" charset="0"/>
                <a:ea typeface="HG創英角ｺﾞｼｯｸUB" pitchFamily="49" charset="-128"/>
              </a:defRPr>
            </a:lvl4pPr>
            <a:lvl5pPr marL="2057400" indent="-228600" eaLnBrk="0" hangingPunct="0">
              <a:defRPr kumimoji="1" sz="1600">
                <a:solidFill>
                  <a:srgbClr val="FFFFFF"/>
                </a:solidFill>
                <a:latin typeface="Arial" charset="0"/>
                <a:ea typeface="HG創英角ｺﾞｼｯｸUB" pitchFamily="49" charset="-128"/>
              </a:defRPr>
            </a:lvl5pPr>
            <a:lvl6pPr marL="25146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6pPr>
            <a:lvl7pPr marL="29718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7pPr>
            <a:lvl8pPr marL="34290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8pPr>
            <a:lvl9pPr marL="38862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9pPr>
          </a:lstStyle>
          <a:p>
            <a:pPr algn="ctr" eaLnBrk="1" hangingPunct="1">
              <a:spcBef>
                <a:spcPct val="50000"/>
              </a:spcBef>
            </a:pPr>
            <a:r>
              <a:rPr lang="en-US" altLang="ja-JP" sz="1800" dirty="0">
                <a:solidFill>
                  <a:schemeClr val="tx1"/>
                </a:solidFill>
                <a:latin typeface="+mj-ea"/>
                <a:ea typeface="+mj-ea"/>
              </a:rPr>
              <a:t>B</a:t>
            </a:r>
            <a:r>
              <a:rPr lang="ja-JP" altLang="en-US" sz="1800">
                <a:solidFill>
                  <a:schemeClr val="tx1"/>
                </a:solidFill>
                <a:latin typeface="+mj-ea"/>
                <a:ea typeface="+mj-ea"/>
              </a:rPr>
              <a:t>さん</a:t>
            </a:r>
          </a:p>
        </p:txBody>
      </p:sp>
      <p:sp>
        <p:nvSpPr>
          <p:cNvPr id="28" name="Rectangle 24">
            <a:extLst>
              <a:ext uri="{FF2B5EF4-FFF2-40B4-BE49-F238E27FC236}">
                <a16:creationId xmlns:a16="http://schemas.microsoft.com/office/drawing/2014/main" id="{22D67AD0-5167-0E4A-BB26-DA8C90E7D507}"/>
              </a:ext>
            </a:extLst>
          </p:cNvPr>
          <p:cNvSpPr>
            <a:spLocks noChangeArrowheads="1"/>
          </p:cNvSpPr>
          <p:nvPr/>
        </p:nvSpPr>
        <p:spPr bwMode="auto">
          <a:xfrm>
            <a:off x="3743907" y="2631150"/>
            <a:ext cx="1656184" cy="308835"/>
          </a:xfrm>
          <a:prstGeom prst="rect">
            <a:avLst/>
          </a:prstGeom>
          <a:noFill/>
          <a:ln w="12700">
            <a:noFill/>
            <a:prstDash val="solid"/>
          </a:ln>
          <a:effectLst/>
        </p:spPr>
        <p:txBody>
          <a:bodyPr vert="horz" wrap="none" tIns="72000" anchor="ctr"/>
          <a:lstStyle>
            <a:lvl1pPr eaLnBrk="0" hangingPunct="0">
              <a:defRPr kumimoji="1" sz="1600">
                <a:solidFill>
                  <a:srgbClr val="FFFFFF"/>
                </a:solidFill>
                <a:latin typeface="Arial" charset="0"/>
                <a:ea typeface="HG創英角ｺﾞｼｯｸUB" pitchFamily="49" charset="-128"/>
              </a:defRPr>
            </a:lvl1pPr>
            <a:lvl2pPr marL="742950" indent="-285750" eaLnBrk="0" hangingPunct="0">
              <a:defRPr kumimoji="1" sz="1600">
                <a:solidFill>
                  <a:srgbClr val="FFFFFF"/>
                </a:solidFill>
                <a:latin typeface="Arial" charset="0"/>
                <a:ea typeface="HG創英角ｺﾞｼｯｸUB" pitchFamily="49" charset="-128"/>
              </a:defRPr>
            </a:lvl2pPr>
            <a:lvl3pPr marL="1143000" indent="-228600" eaLnBrk="0" hangingPunct="0">
              <a:defRPr kumimoji="1" sz="1600">
                <a:solidFill>
                  <a:srgbClr val="FFFFFF"/>
                </a:solidFill>
                <a:latin typeface="Arial" charset="0"/>
                <a:ea typeface="HG創英角ｺﾞｼｯｸUB" pitchFamily="49" charset="-128"/>
              </a:defRPr>
            </a:lvl3pPr>
            <a:lvl4pPr marL="1600200" indent="-228600" eaLnBrk="0" hangingPunct="0">
              <a:defRPr kumimoji="1" sz="1600">
                <a:solidFill>
                  <a:srgbClr val="FFFFFF"/>
                </a:solidFill>
                <a:latin typeface="Arial" charset="0"/>
                <a:ea typeface="HG創英角ｺﾞｼｯｸUB" pitchFamily="49" charset="-128"/>
              </a:defRPr>
            </a:lvl4pPr>
            <a:lvl5pPr marL="2057400" indent="-228600" eaLnBrk="0" hangingPunct="0">
              <a:defRPr kumimoji="1" sz="1600">
                <a:solidFill>
                  <a:srgbClr val="FFFFFF"/>
                </a:solidFill>
                <a:latin typeface="Arial" charset="0"/>
                <a:ea typeface="HG創英角ｺﾞｼｯｸUB" pitchFamily="49" charset="-128"/>
              </a:defRPr>
            </a:lvl5pPr>
            <a:lvl6pPr marL="25146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6pPr>
            <a:lvl7pPr marL="29718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7pPr>
            <a:lvl8pPr marL="34290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8pPr>
            <a:lvl9pPr marL="3886200" indent="-228600" eaLnBrk="0" fontAlgn="base" hangingPunct="0">
              <a:spcBef>
                <a:spcPct val="0"/>
              </a:spcBef>
              <a:spcAft>
                <a:spcPct val="0"/>
              </a:spcAft>
              <a:defRPr kumimoji="1" sz="1600">
                <a:solidFill>
                  <a:srgbClr val="FFFFFF"/>
                </a:solidFill>
                <a:latin typeface="Arial" charset="0"/>
                <a:ea typeface="HG創英角ｺﾞｼｯｸUB" pitchFamily="49" charset="-128"/>
              </a:defRPr>
            </a:lvl9pPr>
          </a:lstStyle>
          <a:p>
            <a:pPr algn="ctr" eaLnBrk="1" hangingPunct="1">
              <a:spcBef>
                <a:spcPct val="50000"/>
              </a:spcBef>
            </a:pPr>
            <a:r>
              <a:rPr lang="ja-JP" altLang="en-US" sz="1400">
                <a:solidFill>
                  <a:schemeClr val="tx1"/>
                </a:solidFill>
                <a:latin typeface="+mj-ea"/>
                <a:ea typeface="+mj-ea"/>
              </a:rPr>
              <a:t>意思表示の合致</a:t>
            </a:r>
          </a:p>
        </p:txBody>
      </p:sp>
      <p:sp>
        <p:nvSpPr>
          <p:cNvPr id="29" name="右矢印 28">
            <a:extLst>
              <a:ext uri="{FF2B5EF4-FFF2-40B4-BE49-F238E27FC236}">
                <a16:creationId xmlns:a16="http://schemas.microsoft.com/office/drawing/2014/main" id="{0EBBF2F4-8303-794F-A107-64F92C94CB2D}"/>
              </a:ext>
            </a:extLst>
          </p:cNvPr>
          <p:cNvSpPr/>
          <p:nvPr/>
        </p:nvSpPr>
        <p:spPr>
          <a:xfrm>
            <a:off x="2588248" y="5589304"/>
            <a:ext cx="3967506" cy="576000"/>
          </a:xfrm>
          <a:prstGeom prst="rightArrow">
            <a:avLst>
              <a:gd name="adj1" fmla="val 61853"/>
              <a:gd name="adj2" fmla="val 50000"/>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a:solidFill>
                  <a:schemeClr val="tx1"/>
                </a:solidFill>
              </a:rPr>
              <a:t>商品を渡す</a:t>
            </a:r>
            <a:endParaRPr kumimoji="1" lang="ja-JP" altLang="en-US" dirty="0">
              <a:solidFill>
                <a:schemeClr val="tx1"/>
              </a:solidFill>
            </a:endParaRPr>
          </a:p>
        </p:txBody>
      </p:sp>
      <p:sp>
        <p:nvSpPr>
          <p:cNvPr id="30" name="左矢印 29">
            <a:extLst>
              <a:ext uri="{FF2B5EF4-FFF2-40B4-BE49-F238E27FC236}">
                <a16:creationId xmlns:a16="http://schemas.microsoft.com/office/drawing/2014/main" id="{4804E8CA-63E0-0E47-80BF-61656B3FE7CD}"/>
              </a:ext>
            </a:extLst>
          </p:cNvPr>
          <p:cNvSpPr/>
          <p:nvPr/>
        </p:nvSpPr>
        <p:spPr>
          <a:xfrm>
            <a:off x="2584716" y="5052873"/>
            <a:ext cx="3967505" cy="576000"/>
          </a:xfrm>
          <a:prstGeom prst="leftArrow">
            <a:avLst>
              <a:gd name="adj1" fmla="val 59799"/>
              <a:gd name="adj2"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a:solidFill>
                  <a:schemeClr val="tx1"/>
                </a:solidFill>
              </a:rPr>
              <a:t>代金を支払う</a:t>
            </a:r>
            <a:endParaRPr kumimoji="1" lang="ja-JP" altLang="en-US" dirty="0">
              <a:solidFill>
                <a:schemeClr val="tx1"/>
              </a:solidFill>
            </a:endParaRPr>
          </a:p>
        </p:txBody>
      </p:sp>
      <p:sp>
        <p:nvSpPr>
          <p:cNvPr id="31" name="左矢印 30">
            <a:extLst>
              <a:ext uri="{FF2B5EF4-FFF2-40B4-BE49-F238E27FC236}">
                <a16:creationId xmlns:a16="http://schemas.microsoft.com/office/drawing/2014/main" id="{8D004A03-CD92-2D43-A2D6-C9D042229E3C}"/>
              </a:ext>
            </a:extLst>
          </p:cNvPr>
          <p:cNvSpPr/>
          <p:nvPr/>
        </p:nvSpPr>
        <p:spPr>
          <a:xfrm>
            <a:off x="5281884" y="3336950"/>
            <a:ext cx="1584271" cy="912094"/>
          </a:xfrm>
          <a:prstGeom prst="leftArrow">
            <a:avLst>
              <a:gd name="adj1" fmla="val 70338"/>
              <a:gd name="adj2"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a:solidFill>
                  <a:schemeClr val="tx1"/>
                </a:solidFill>
              </a:rPr>
              <a:t>承諾の</a:t>
            </a:r>
            <a:endParaRPr kumimoji="1" lang="en-US" altLang="ja-JP" dirty="0">
              <a:solidFill>
                <a:schemeClr val="tx1"/>
              </a:solidFill>
            </a:endParaRPr>
          </a:p>
          <a:p>
            <a:pPr algn="ctr"/>
            <a:r>
              <a:rPr kumimoji="1" lang="ja-JP" altLang="en-US">
                <a:solidFill>
                  <a:schemeClr val="tx1"/>
                </a:solidFill>
              </a:rPr>
              <a:t>意思</a:t>
            </a:r>
            <a:r>
              <a:rPr kumimoji="1" lang="ja-JP" altLang="en-US" dirty="0">
                <a:solidFill>
                  <a:schemeClr val="tx1"/>
                </a:solidFill>
              </a:rPr>
              <a:t>表示</a:t>
            </a:r>
          </a:p>
        </p:txBody>
      </p:sp>
      <p:pic>
        <p:nvPicPr>
          <p:cNvPr id="32" name="図 31" descr="食品 が含まれている画像&#10;&#10;自動的に生成された説明">
            <a:extLst>
              <a:ext uri="{FF2B5EF4-FFF2-40B4-BE49-F238E27FC236}">
                <a16:creationId xmlns:a16="http://schemas.microsoft.com/office/drawing/2014/main" id="{B3382FB5-857E-4447-ABF0-097A886DAA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815" y="1940225"/>
            <a:ext cx="1805433" cy="3432991"/>
          </a:xfrm>
          <a:prstGeom prst="rect">
            <a:avLst/>
          </a:prstGeom>
        </p:spPr>
      </p:pic>
      <p:pic>
        <p:nvPicPr>
          <p:cNvPr id="33" name="図 32" descr="シャツ が含まれている画像&#10;&#10;自動的に生成された説明">
            <a:extLst>
              <a:ext uri="{FF2B5EF4-FFF2-40B4-BE49-F238E27FC236}">
                <a16:creationId xmlns:a16="http://schemas.microsoft.com/office/drawing/2014/main" id="{D8B7EDF9-2B7C-C841-90F2-19B06E5A46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41097" y="2100313"/>
            <a:ext cx="1672027" cy="3272903"/>
          </a:xfrm>
          <a:prstGeom prst="rect">
            <a:avLst/>
          </a:prstGeom>
        </p:spPr>
      </p:pic>
      <p:pic>
        <p:nvPicPr>
          <p:cNvPr id="34" name="図 33">
            <a:extLst>
              <a:ext uri="{FF2B5EF4-FFF2-40B4-BE49-F238E27FC236}">
                <a16:creationId xmlns:a16="http://schemas.microsoft.com/office/drawing/2014/main" id="{AB21CF18-EE96-1A49-827D-409D0ED2F85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04246" y="2964881"/>
            <a:ext cx="1139199" cy="1139199"/>
          </a:xfrm>
          <a:prstGeom prst="rect">
            <a:avLst/>
          </a:prstGeom>
        </p:spPr>
      </p:pic>
      <p:sp>
        <p:nvSpPr>
          <p:cNvPr id="35" name="角丸四角形 34">
            <a:extLst>
              <a:ext uri="{FF2B5EF4-FFF2-40B4-BE49-F238E27FC236}">
                <a16:creationId xmlns:a16="http://schemas.microsoft.com/office/drawing/2014/main" id="{56899A71-7565-7E47-95B3-F90625EF9909}"/>
              </a:ext>
            </a:extLst>
          </p:cNvPr>
          <p:cNvSpPr/>
          <p:nvPr/>
        </p:nvSpPr>
        <p:spPr>
          <a:xfrm>
            <a:off x="3654825" y="3979796"/>
            <a:ext cx="1802786" cy="731910"/>
          </a:xfrm>
          <a:prstGeom prst="roundRect">
            <a:avLst>
              <a:gd name="adj" fmla="val 50000"/>
            </a:avLst>
          </a:prstGeom>
          <a:solidFill>
            <a:schemeClr val="accent4"/>
          </a:solidFill>
          <a:ln>
            <a:noFill/>
          </a:ln>
          <a:effectLst>
            <a:outerShdw blurRad="38100" dist="254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p>
            <a:pPr algn="ctr"/>
            <a:r>
              <a:rPr lang="ja-JP" altLang="en-US" sz="2400" b="1">
                <a:solidFill>
                  <a:schemeClr val="tx2"/>
                </a:solidFill>
              </a:rPr>
              <a:t>契約成立</a:t>
            </a:r>
          </a:p>
        </p:txBody>
      </p:sp>
    </p:spTree>
    <p:extLst>
      <p:ext uri="{BB962C8B-B14F-4D97-AF65-F5344CB8AC3E}">
        <p14:creationId xmlns:p14="http://schemas.microsoft.com/office/powerpoint/2010/main" val="1862652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契約書の意義</a:t>
            </a:r>
          </a:p>
        </p:txBody>
      </p:sp>
      <p:sp>
        <p:nvSpPr>
          <p:cNvPr id="5" name="スライド番号プレースホルダー 4">
            <a:extLst>
              <a:ext uri="{FF2B5EF4-FFF2-40B4-BE49-F238E27FC236}">
                <a16:creationId xmlns:a16="http://schemas.microsoft.com/office/drawing/2014/main" id="{67FBE406-1593-3242-AB80-F325B084400E}"/>
              </a:ext>
            </a:extLst>
          </p:cNvPr>
          <p:cNvSpPr>
            <a:spLocks noGrp="1"/>
          </p:cNvSpPr>
          <p:nvPr>
            <p:ph type="sldNum" sz="quarter" idx="4"/>
          </p:nvPr>
        </p:nvSpPr>
        <p:spPr/>
        <p:txBody>
          <a:bodyPr/>
          <a:lstStyle/>
          <a:p>
            <a:fld id="{C3C412A8-4165-48C5-B7A3-F5E84C593970}" type="slidenum">
              <a:rPr kumimoji="1" lang="ja-JP" altLang="en-US" smtClean="0"/>
              <a:t>3</a:t>
            </a:fld>
            <a:endParaRPr kumimoji="1" lang="ja-JP" altLang="en-US"/>
          </a:p>
        </p:txBody>
      </p:sp>
      <p:sp>
        <p:nvSpPr>
          <p:cNvPr id="6" name="正方形/長方形 5">
            <a:extLst>
              <a:ext uri="{FF2B5EF4-FFF2-40B4-BE49-F238E27FC236}">
                <a16:creationId xmlns:a16="http://schemas.microsoft.com/office/drawing/2014/main" id="{07B38A54-E46D-8F40-A982-6BA42DF79BD9}"/>
              </a:ext>
            </a:extLst>
          </p:cNvPr>
          <p:cNvSpPr/>
          <p:nvPr/>
        </p:nvSpPr>
        <p:spPr>
          <a:xfrm>
            <a:off x="614707" y="1464860"/>
            <a:ext cx="7824749" cy="1128680"/>
          </a:xfrm>
          <a:prstGeom prst="rect">
            <a:avLst/>
          </a:prstGeom>
          <a:solidFill>
            <a:schemeClr val="accent4">
              <a:lumMod val="20000"/>
              <a:lumOff val="80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A3A5EF63-9EE4-B84D-A79B-E306F66876F6}"/>
              </a:ext>
            </a:extLst>
          </p:cNvPr>
          <p:cNvSpPr txBox="1"/>
          <p:nvPr/>
        </p:nvSpPr>
        <p:spPr>
          <a:xfrm>
            <a:off x="2481950" y="1646083"/>
            <a:ext cx="5456984" cy="837152"/>
          </a:xfrm>
          <a:prstGeom prst="rect">
            <a:avLst/>
          </a:prstGeom>
          <a:noFill/>
        </p:spPr>
        <p:txBody>
          <a:bodyPr wrap="square" rtlCol="0">
            <a:spAutoFit/>
          </a:bodyPr>
          <a:lstStyle/>
          <a:p>
            <a:pPr>
              <a:lnSpc>
                <a:spcPct val="110000"/>
              </a:lnSpc>
            </a:pPr>
            <a:r>
              <a:rPr lang="ja-JP" altLang="en-US" sz="2200" dirty="0">
                <a:solidFill>
                  <a:schemeClr val="tx2"/>
                </a:solidFill>
                <a:latin typeface="+mj-ea"/>
              </a:rPr>
              <a:t>合意内容を明確にし、</a:t>
            </a:r>
            <a:endParaRPr lang="en-US" altLang="ja-JP" sz="2200" dirty="0">
              <a:solidFill>
                <a:schemeClr val="tx2"/>
              </a:solidFill>
              <a:latin typeface="+mj-ea"/>
            </a:endParaRPr>
          </a:p>
          <a:p>
            <a:pPr>
              <a:lnSpc>
                <a:spcPct val="110000"/>
              </a:lnSpc>
            </a:pPr>
            <a:r>
              <a:rPr lang="ja-JP" altLang="en-US" sz="2200" dirty="0">
                <a:solidFill>
                  <a:schemeClr val="tx2"/>
                </a:solidFill>
                <a:latin typeface="+mj-ea"/>
              </a:rPr>
              <a:t>のちの紛争を防止するためのもの</a:t>
            </a:r>
          </a:p>
        </p:txBody>
      </p:sp>
      <p:sp>
        <p:nvSpPr>
          <p:cNvPr id="8" name="テキスト ボックス 7">
            <a:extLst>
              <a:ext uri="{FF2B5EF4-FFF2-40B4-BE49-F238E27FC236}">
                <a16:creationId xmlns:a16="http://schemas.microsoft.com/office/drawing/2014/main" id="{E5641037-3F00-B64C-ADC2-73818330C6C7}"/>
              </a:ext>
            </a:extLst>
          </p:cNvPr>
          <p:cNvSpPr txBox="1"/>
          <p:nvPr/>
        </p:nvSpPr>
        <p:spPr>
          <a:xfrm>
            <a:off x="550372" y="1646083"/>
            <a:ext cx="2409899" cy="830709"/>
          </a:xfrm>
          <a:prstGeom prst="rect">
            <a:avLst/>
          </a:prstGeom>
          <a:noFill/>
        </p:spPr>
        <p:txBody>
          <a:bodyPr wrap="square" rtlCol="0">
            <a:spAutoFit/>
          </a:bodyPr>
          <a:lstStyle/>
          <a:p>
            <a:pPr algn="ctr">
              <a:lnSpc>
                <a:spcPct val="110000"/>
              </a:lnSpc>
            </a:pPr>
            <a:r>
              <a:rPr lang="ja-JP" altLang="en-US" sz="2800" b="1" dirty="0">
                <a:solidFill>
                  <a:schemeClr val="tx2"/>
                </a:solidFill>
                <a:latin typeface="+mj-ea"/>
              </a:rPr>
              <a:t>契約書：</a:t>
            </a:r>
            <a:endParaRPr lang="en-US" altLang="ja-JP" sz="2800" dirty="0">
              <a:solidFill>
                <a:schemeClr val="tx2"/>
              </a:solidFill>
              <a:latin typeface="+mj-ea"/>
            </a:endParaRPr>
          </a:p>
        </p:txBody>
      </p:sp>
      <p:pic>
        <p:nvPicPr>
          <p:cNvPr id="11" name="図 10" descr="おもちゃ, 時計, 記号 が含まれている画像&#10;&#10;自動的に生成された説明">
            <a:extLst>
              <a:ext uri="{FF2B5EF4-FFF2-40B4-BE49-F238E27FC236}">
                <a16:creationId xmlns:a16="http://schemas.microsoft.com/office/drawing/2014/main" id="{2B4BB991-70F5-1C43-8308-58C847E1F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2973" y="3996636"/>
            <a:ext cx="1326261" cy="2340460"/>
          </a:xfrm>
          <a:prstGeom prst="rect">
            <a:avLst/>
          </a:prstGeom>
        </p:spPr>
      </p:pic>
      <p:pic>
        <p:nvPicPr>
          <p:cNvPr id="12" name="図 11" descr="時計 が含まれている画像&#10;&#10;自動的に生成された説明">
            <a:extLst>
              <a:ext uri="{FF2B5EF4-FFF2-40B4-BE49-F238E27FC236}">
                <a16:creationId xmlns:a16="http://schemas.microsoft.com/office/drawing/2014/main" id="{B666C32F-FDF7-024C-9A18-D976FB5A8F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2002" y="4081743"/>
            <a:ext cx="687954" cy="2255353"/>
          </a:xfrm>
          <a:prstGeom prst="rect">
            <a:avLst/>
          </a:prstGeom>
        </p:spPr>
      </p:pic>
      <p:sp>
        <p:nvSpPr>
          <p:cNvPr id="13" name="円形吹き出し 12">
            <a:extLst>
              <a:ext uri="{FF2B5EF4-FFF2-40B4-BE49-F238E27FC236}">
                <a16:creationId xmlns:a16="http://schemas.microsoft.com/office/drawing/2014/main" id="{A8FB9DE1-5C04-7A47-B57A-14B76944EED9}"/>
              </a:ext>
            </a:extLst>
          </p:cNvPr>
          <p:cNvSpPr/>
          <p:nvPr/>
        </p:nvSpPr>
        <p:spPr>
          <a:xfrm>
            <a:off x="5004048" y="2955987"/>
            <a:ext cx="1508746" cy="901596"/>
          </a:xfrm>
          <a:prstGeom prst="wedgeEllipseCallout">
            <a:avLst>
              <a:gd name="adj1" fmla="val 26413"/>
              <a:gd name="adj2" fmla="val 61251"/>
            </a:avLst>
          </a:prstGeom>
          <a:noFill/>
          <a:ln>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226C1939-D850-F742-8D45-14570A3A4E4A}"/>
              </a:ext>
            </a:extLst>
          </p:cNvPr>
          <p:cNvSpPr txBox="1"/>
          <p:nvPr/>
        </p:nvSpPr>
        <p:spPr>
          <a:xfrm>
            <a:off x="5106490" y="3140968"/>
            <a:ext cx="1261884" cy="523220"/>
          </a:xfrm>
          <a:prstGeom prst="rect">
            <a:avLst/>
          </a:prstGeom>
          <a:noFill/>
        </p:spPr>
        <p:txBody>
          <a:bodyPr wrap="none" rtlCol="0">
            <a:spAutoFit/>
          </a:bodyPr>
          <a:lstStyle/>
          <a:p>
            <a:pPr algn="ctr"/>
            <a:r>
              <a:rPr lang="ja-JP" altLang="en-US" sz="1400">
                <a:latin typeface="+mj-ea"/>
                <a:ea typeface="+mj-ea"/>
              </a:rPr>
              <a:t>そんなの</a:t>
            </a:r>
            <a:endParaRPr lang="en-US" altLang="ja-JP" sz="1400" dirty="0">
              <a:latin typeface="+mj-ea"/>
              <a:ea typeface="+mj-ea"/>
            </a:endParaRPr>
          </a:p>
          <a:p>
            <a:pPr algn="ctr"/>
            <a:r>
              <a:rPr lang="ja-JP" altLang="en-US" sz="1400">
                <a:latin typeface="+mj-ea"/>
                <a:ea typeface="+mj-ea"/>
              </a:rPr>
              <a:t>聞いてないぞ</a:t>
            </a:r>
            <a:r>
              <a:rPr lang="en-US" altLang="ja-JP" sz="1400" dirty="0">
                <a:latin typeface="+mj-ea"/>
                <a:ea typeface="+mj-ea"/>
              </a:rPr>
              <a:t>!</a:t>
            </a:r>
            <a:endParaRPr lang="ja-JP" altLang="en-US" sz="1400" dirty="0">
              <a:latin typeface="+mj-ea"/>
              <a:ea typeface="+mj-ea"/>
            </a:endParaRPr>
          </a:p>
        </p:txBody>
      </p:sp>
      <p:sp>
        <p:nvSpPr>
          <p:cNvPr id="15" name="円形吹き出し 14">
            <a:extLst>
              <a:ext uri="{FF2B5EF4-FFF2-40B4-BE49-F238E27FC236}">
                <a16:creationId xmlns:a16="http://schemas.microsoft.com/office/drawing/2014/main" id="{6C7BA374-CB72-F443-A85F-72D2C8DF4782}"/>
              </a:ext>
            </a:extLst>
          </p:cNvPr>
          <p:cNvSpPr/>
          <p:nvPr/>
        </p:nvSpPr>
        <p:spPr>
          <a:xfrm>
            <a:off x="7209275" y="2955987"/>
            <a:ext cx="1385762" cy="977070"/>
          </a:xfrm>
          <a:prstGeom prst="wedgeEllipseCallout">
            <a:avLst>
              <a:gd name="adj1" fmla="val -22961"/>
              <a:gd name="adj2" fmla="val 58240"/>
            </a:avLst>
          </a:prstGeom>
          <a:noFill/>
          <a:ln>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36BD1B42-A616-7F46-B401-A330F0F46FB4}"/>
              </a:ext>
            </a:extLst>
          </p:cNvPr>
          <p:cNvSpPr txBox="1"/>
          <p:nvPr/>
        </p:nvSpPr>
        <p:spPr>
          <a:xfrm>
            <a:off x="7147783" y="3124089"/>
            <a:ext cx="1508746" cy="523220"/>
          </a:xfrm>
          <a:prstGeom prst="rect">
            <a:avLst/>
          </a:prstGeom>
          <a:noFill/>
        </p:spPr>
        <p:txBody>
          <a:bodyPr wrap="none" rtlCol="0">
            <a:spAutoFit/>
          </a:bodyPr>
          <a:lstStyle/>
          <a:p>
            <a:pPr algn="ctr"/>
            <a:r>
              <a:rPr lang="ja-JP" altLang="en-US" sz="1400">
                <a:latin typeface="+mj-ea"/>
                <a:ea typeface="+mj-ea"/>
              </a:rPr>
              <a:t>契約書に</a:t>
            </a:r>
            <a:endParaRPr lang="en-US" altLang="ja-JP" sz="1400" dirty="0">
              <a:latin typeface="+mj-ea"/>
              <a:ea typeface="+mj-ea"/>
            </a:endParaRPr>
          </a:p>
          <a:p>
            <a:pPr algn="ctr"/>
            <a:r>
              <a:rPr lang="ja-JP" altLang="en-US" sz="1400">
                <a:latin typeface="+mj-ea"/>
                <a:ea typeface="+mj-ea"/>
              </a:rPr>
              <a:t>書いて</a:t>
            </a:r>
            <a:endParaRPr lang="en-US" altLang="ja-JP" sz="1400" dirty="0">
              <a:latin typeface="+mj-ea"/>
              <a:ea typeface="+mj-ea"/>
            </a:endParaRPr>
          </a:p>
          <a:p>
            <a:pPr algn="ctr"/>
            <a:r>
              <a:rPr lang="ja-JP" altLang="en-US" sz="1400">
                <a:latin typeface="+mj-ea"/>
                <a:ea typeface="+mj-ea"/>
              </a:rPr>
              <a:t>あります</a:t>
            </a:r>
            <a:r>
              <a:rPr lang="en-US" altLang="ja-JP" sz="1400" dirty="0">
                <a:latin typeface="+mj-ea"/>
                <a:ea typeface="+mj-ea"/>
              </a:rPr>
              <a:t>!</a:t>
            </a:r>
            <a:endParaRPr lang="ja-JP" altLang="en-US" sz="1400" dirty="0">
              <a:latin typeface="+mj-ea"/>
              <a:ea typeface="+mj-ea"/>
            </a:endParaRPr>
          </a:p>
        </p:txBody>
      </p:sp>
      <p:sp>
        <p:nvSpPr>
          <p:cNvPr id="19" name="角丸四角形 18">
            <a:extLst>
              <a:ext uri="{FF2B5EF4-FFF2-40B4-BE49-F238E27FC236}">
                <a16:creationId xmlns:a16="http://schemas.microsoft.com/office/drawing/2014/main" id="{4B376540-DF95-F543-992C-B3555B4F1E41}"/>
              </a:ext>
            </a:extLst>
          </p:cNvPr>
          <p:cNvSpPr/>
          <p:nvPr/>
        </p:nvSpPr>
        <p:spPr>
          <a:xfrm>
            <a:off x="611560" y="2996952"/>
            <a:ext cx="4104456" cy="3384376"/>
          </a:xfrm>
          <a:prstGeom prst="roundRect">
            <a:avLst>
              <a:gd name="adj" fmla="val 8775"/>
            </a:avLst>
          </a:prstGeom>
          <a:solidFill>
            <a:schemeClr val="accent1">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panose="020B0604030504040204" pitchFamily="34" charset="-128"/>
            </a:endParaRPr>
          </a:p>
        </p:txBody>
      </p:sp>
      <p:sp>
        <p:nvSpPr>
          <p:cNvPr id="20" name="テキスト ボックス 19">
            <a:extLst>
              <a:ext uri="{FF2B5EF4-FFF2-40B4-BE49-F238E27FC236}">
                <a16:creationId xmlns:a16="http://schemas.microsoft.com/office/drawing/2014/main" id="{4EBA0291-F050-8746-A820-DC4C5B28414D}"/>
              </a:ext>
            </a:extLst>
          </p:cNvPr>
          <p:cNvSpPr txBox="1"/>
          <p:nvPr/>
        </p:nvSpPr>
        <p:spPr>
          <a:xfrm>
            <a:off x="887707" y="4629685"/>
            <a:ext cx="3547042" cy="1526909"/>
          </a:xfrm>
          <a:prstGeom prst="rect">
            <a:avLst/>
          </a:prstGeom>
          <a:noFill/>
        </p:spPr>
        <p:txBody>
          <a:bodyPr wrap="square" rtlCol="0">
            <a:noAutofit/>
          </a:bodyPr>
          <a:lstStyle/>
          <a:p>
            <a:pPr marL="285750" indent="-285750">
              <a:lnSpc>
                <a:spcPct val="110000"/>
              </a:lnSpc>
              <a:spcAft>
                <a:spcPts val="1200"/>
              </a:spcAft>
              <a:buFont typeface="Wingdings" pitchFamily="2" charset="2"/>
              <a:buChar char="ü"/>
            </a:pPr>
            <a:r>
              <a:rPr lang="ja-JP" altLang="en-US"/>
              <a:t>契約書はしっかり読んでから署名しよう。</a:t>
            </a:r>
            <a:endParaRPr lang="en-US" altLang="ja-JP" dirty="0"/>
          </a:p>
          <a:p>
            <a:pPr marL="285750" indent="-285750">
              <a:lnSpc>
                <a:spcPct val="110000"/>
              </a:lnSpc>
              <a:spcAft>
                <a:spcPts val="1200"/>
              </a:spcAft>
              <a:buFont typeface="Wingdings" pitchFamily="2" charset="2"/>
              <a:buChar char="ü"/>
            </a:pPr>
            <a:r>
              <a:rPr lang="ja-JP" altLang="en-US"/>
              <a:t>契約書は保管しておこう。</a:t>
            </a:r>
            <a:endParaRPr lang="ja-JP" altLang="en-US" dirty="0"/>
          </a:p>
        </p:txBody>
      </p:sp>
      <p:sp>
        <p:nvSpPr>
          <p:cNvPr id="21" name="テキスト ボックス 20">
            <a:extLst>
              <a:ext uri="{FF2B5EF4-FFF2-40B4-BE49-F238E27FC236}">
                <a16:creationId xmlns:a16="http://schemas.microsoft.com/office/drawing/2014/main" id="{F137207C-58DC-CB46-ABED-3F93293FBA3A}"/>
              </a:ext>
            </a:extLst>
          </p:cNvPr>
          <p:cNvSpPr txBox="1"/>
          <p:nvPr/>
        </p:nvSpPr>
        <p:spPr>
          <a:xfrm>
            <a:off x="1011277" y="3390501"/>
            <a:ext cx="3423471" cy="1107996"/>
          </a:xfrm>
          <a:prstGeom prst="rect">
            <a:avLst/>
          </a:prstGeom>
          <a:noFill/>
        </p:spPr>
        <p:txBody>
          <a:bodyPr wrap="square" rtlCol="0">
            <a:spAutoFit/>
          </a:bodyPr>
          <a:lstStyle/>
          <a:p>
            <a:r>
              <a:rPr lang="ja-JP" altLang="en-US" sz="2200" b="1">
                <a:solidFill>
                  <a:schemeClr val="accent1">
                    <a:lumMod val="75000"/>
                  </a:schemeClr>
                </a:solidFill>
              </a:rPr>
              <a:t>内容を確認せずに署名をすると、かえって紛争のもとになることも。</a:t>
            </a:r>
            <a:endParaRPr lang="en-US" altLang="ja-JP" sz="2200" b="1" dirty="0">
              <a:solidFill>
                <a:schemeClr val="accent1">
                  <a:lumMod val="75000"/>
                </a:schemeClr>
              </a:solidFill>
            </a:endParaRPr>
          </a:p>
        </p:txBody>
      </p:sp>
    </p:spTree>
    <p:extLst>
      <p:ext uri="{BB962C8B-B14F-4D97-AF65-F5344CB8AC3E}">
        <p14:creationId xmlns:p14="http://schemas.microsoft.com/office/powerpoint/2010/main" val="160724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契約は守るもの</a:t>
            </a:r>
          </a:p>
        </p:txBody>
      </p:sp>
      <p:sp>
        <p:nvSpPr>
          <p:cNvPr id="5" name="スライド番号プレースホルダー 4">
            <a:extLst>
              <a:ext uri="{FF2B5EF4-FFF2-40B4-BE49-F238E27FC236}">
                <a16:creationId xmlns:a16="http://schemas.microsoft.com/office/drawing/2014/main" id="{67FBE406-1593-3242-AB80-F325B084400E}"/>
              </a:ext>
            </a:extLst>
          </p:cNvPr>
          <p:cNvSpPr>
            <a:spLocks noGrp="1"/>
          </p:cNvSpPr>
          <p:nvPr>
            <p:ph type="sldNum" sz="quarter" idx="4"/>
          </p:nvPr>
        </p:nvSpPr>
        <p:spPr/>
        <p:txBody>
          <a:bodyPr/>
          <a:lstStyle/>
          <a:p>
            <a:fld id="{C3C412A8-4165-48C5-B7A3-F5E84C593970}" type="slidenum">
              <a:rPr kumimoji="1" lang="ja-JP" altLang="en-US" smtClean="0"/>
              <a:t>4</a:t>
            </a:fld>
            <a:endParaRPr kumimoji="1" lang="ja-JP" altLang="en-US"/>
          </a:p>
        </p:txBody>
      </p:sp>
      <p:sp>
        <p:nvSpPr>
          <p:cNvPr id="7" name="テキスト ボックス 6">
            <a:extLst>
              <a:ext uri="{FF2B5EF4-FFF2-40B4-BE49-F238E27FC236}">
                <a16:creationId xmlns:a16="http://schemas.microsoft.com/office/drawing/2014/main" id="{14FD5127-5E9E-4EB1-A2C8-31F0FA74EA45}"/>
              </a:ext>
            </a:extLst>
          </p:cNvPr>
          <p:cNvSpPr txBox="1"/>
          <p:nvPr/>
        </p:nvSpPr>
        <p:spPr>
          <a:xfrm>
            <a:off x="454691" y="4797152"/>
            <a:ext cx="6261217" cy="1417311"/>
          </a:xfrm>
          <a:prstGeom prst="rect">
            <a:avLst/>
          </a:prstGeom>
          <a:noFill/>
        </p:spPr>
        <p:txBody>
          <a:bodyPr wrap="square" rtlCol="0">
            <a:spAutoFit/>
          </a:bodyPr>
          <a:lstStyle/>
          <a:p>
            <a:pPr>
              <a:lnSpc>
                <a:spcPct val="140000"/>
              </a:lnSpc>
            </a:pPr>
            <a:r>
              <a:rPr lang="ja-JP" altLang="en-US" sz="2100" dirty="0">
                <a:solidFill>
                  <a:schemeClr val="tx2"/>
                </a:solidFill>
                <a:highlight>
                  <a:srgbClr val="FFFF00"/>
                </a:highlight>
                <a:latin typeface="+mj-ea"/>
                <a:ea typeface="+mj-ea"/>
              </a:rPr>
              <a:t>契約しない自由</a:t>
            </a:r>
            <a:r>
              <a:rPr lang="ja-JP" altLang="en-US" sz="2100" dirty="0">
                <a:solidFill>
                  <a:schemeClr val="tx2"/>
                </a:solidFill>
                <a:latin typeface="+mj-ea"/>
                <a:ea typeface="+mj-ea"/>
              </a:rPr>
              <a:t>も</a:t>
            </a:r>
            <a:r>
              <a:rPr lang="ja-JP" altLang="en-US" sz="2100">
                <a:solidFill>
                  <a:schemeClr val="tx2"/>
                </a:solidFill>
                <a:latin typeface="+mj-ea"/>
                <a:ea typeface="+mj-ea"/>
              </a:rPr>
              <a:t>ある。</a:t>
            </a:r>
            <a:endParaRPr lang="en-US" altLang="ja-JP" sz="2100" dirty="0">
              <a:solidFill>
                <a:schemeClr val="tx2"/>
              </a:solidFill>
              <a:latin typeface="+mj-ea"/>
              <a:ea typeface="+mj-ea"/>
            </a:endParaRPr>
          </a:p>
          <a:p>
            <a:pPr>
              <a:lnSpc>
                <a:spcPct val="140000"/>
              </a:lnSpc>
            </a:pPr>
            <a:r>
              <a:rPr lang="ja-JP" altLang="en-US" sz="2100" dirty="0">
                <a:solidFill>
                  <a:schemeClr val="tx2"/>
                </a:solidFill>
                <a:latin typeface="+mj-ea"/>
                <a:ea typeface="+mj-ea"/>
              </a:rPr>
              <a:t>契約したからには、守らねばならず、</a:t>
            </a:r>
            <a:r>
              <a:rPr lang="ja-JP" altLang="en-US" sz="2100">
                <a:solidFill>
                  <a:schemeClr val="tx2"/>
                </a:solidFill>
                <a:latin typeface="+mj-ea"/>
                <a:ea typeface="+mj-ea"/>
              </a:rPr>
              <a:t>当事者の</a:t>
            </a:r>
            <a:endParaRPr lang="en-US" altLang="ja-JP" sz="2100" dirty="0">
              <a:solidFill>
                <a:schemeClr val="tx2"/>
              </a:solidFill>
              <a:latin typeface="+mj-ea"/>
              <a:ea typeface="+mj-ea"/>
            </a:endParaRPr>
          </a:p>
          <a:p>
            <a:pPr>
              <a:lnSpc>
                <a:spcPct val="140000"/>
              </a:lnSpc>
            </a:pPr>
            <a:r>
              <a:rPr lang="ja-JP" altLang="en-US" sz="2100">
                <a:solidFill>
                  <a:schemeClr val="tx2"/>
                </a:solidFill>
                <a:latin typeface="+mj-ea"/>
                <a:ea typeface="+mj-ea"/>
              </a:rPr>
              <a:t>一方</a:t>
            </a:r>
            <a:r>
              <a:rPr lang="ja-JP" altLang="en-US" sz="2100" dirty="0">
                <a:solidFill>
                  <a:schemeClr val="tx2"/>
                </a:solidFill>
                <a:latin typeface="+mj-ea"/>
                <a:ea typeface="+mj-ea"/>
              </a:rPr>
              <a:t>が</a:t>
            </a:r>
            <a:r>
              <a:rPr lang="ja-JP" altLang="en-US" sz="2100" dirty="0">
                <a:solidFill>
                  <a:schemeClr val="tx2"/>
                </a:solidFill>
                <a:highlight>
                  <a:srgbClr val="FFFF00"/>
                </a:highlight>
                <a:latin typeface="+mj-ea"/>
                <a:ea typeface="+mj-ea"/>
              </a:rPr>
              <a:t>勝手に変更したり取り消したりはできない</a:t>
            </a:r>
            <a:r>
              <a:rPr lang="ja-JP" altLang="en-US" sz="2100" dirty="0">
                <a:solidFill>
                  <a:schemeClr val="tx2"/>
                </a:solidFill>
                <a:latin typeface="+mj-ea"/>
                <a:ea typeface="+mj-ea"/>
              </a:rPr>
              <a:t>。</a:t>
            </a:r>
            <a:endParaRPr lang="en-US" altLang="ja-JP" sz="2100" dirty="0">
              <a:solidFill>
                <a:schemeClr val="tx2"/>
              </a:solidFill>
              <a:latin typeface="+mj-ea"/>
              <a:ea typeface="+mj-ea"/>
            </a:endParaRPr>
          </a:p>
        </p:txBody>
      </p:sp>
      <p:sp>
        <p:nvSpPr>
          <p:cNvPr id="3" name="角丸四角形 2">
            <a:extLst>
              <a:ext uri="{FF2B5EF4-FFF2-40B4-BE49-F238E27FC236}">
                <a16:creationId xmlns:a16="http://schemas.microsoft.com/office/drawing/2014/main" id="{85A8B169-89F0-EC4D-ADF9-248616828121}"/>
              </a:ext>
            </a:extLst>
          </p:cNvPr>
          <p:cNvSpPr/>
          <p:nvPr/>
        </p:nvSpPr>
        <p:spPr>
          <a:xfrm>
            <a:off x="520700" y="1412776"/>
            <a:ext cx="3691260" cy="3030343"/>
          </a:xfrm>
          <a:prstGeom prst="roundRect">
            <a:avLst>
              <a:gd name="adj" fmla="val 8955"/>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片側の 2 つの角を丸めた四角形 3">
            <a:extLst>
              <a:ext uri="{FF2B5EF4-FFF2-40B4-BE49-F238E27FC236}">
                <a16:creationId xmlns:a16="http://schemas.microsoft.com/office/drawing/2014/main" id="{D27AA30D-DC23-A64C-8242-BCD6348DDFE8}"/>
              </a:ext>
            </a:extLst>
          </p:cNvPr>
          <p:cNvSpPr/>
          <p:nvPr/>
        </p:nvSpPr>
        <p:spPr>
          <a:xfrm>
            <a:off x="524785" y="1412776"/>
            <a:ext cx="3687175" cy="709280"/>
          </a:xfrm>
          <a:prstGeom prst="round2SameRect">
            <a:avLst>
              <a:gd name="adj1" fmla="val 34089"/>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a:solidFill>
                  <a:schemeClr val="bg1"/>
                </a:solidFill>
              </a:rPr>
              <a:t>契約成立まで</a:t>
            </a:r>
          </a:p>
        </p:txBody>
      </p:sp>
      <p:sp>
        <p:nvSpPr>
          <p:cNvPr id="8" name="テキスト ボックス 7">
            <a:extLst>
              <a:ext uri="{FF2B5EF4-FFF2-40B4-BE49-F238E27FC236}">
                <a16:creationId xmlns:a16="http://schemas.microsoft.com/office/drawing/2014/main" id="{626C69A8-70B3-AA4B-A8A9-8C6AB4AEF558}"/>
              </a:ext>
            </a:extLst>
          </p:cNvPr>
          <p:cNvSpPr txBox="1"/>
          <p:nvPr/>
        </p:nvSpPr>
        <p:spPr>
          <a:xfrm>
            <a:off x="582462" y="2348880"/>
            <a:ext cx="3557490" cy="1754326"/>
          </a:xfrm>
          <a:prstGeom prst="rect">
            <a:avLst/>
          </a:prstGeom>
          <a:noFill/>
        </p:spPr>
        <p:txBody>
          <a:bodyPr wrap="square" rtlCol="0">
            <a:noAutofit/>
          </a:bodyPr>
          <a:lstStyle/>
          <a:p>
            <a:pPr algn="ctr" fontAlgn="t">
              <a:lnSpc>
                <a:spcPct val="120000"/>
              </a:lnSpc>
            </a:pPr>
            <a:r>
              <a:rPr lang="ja-JP" altLang="ja-JP" sz="2400" b="1">
                <a:solidFill>
                  <a:schemeClr val="accent1">
                    <a:lumMod val="75000"/>
                  </a:schemeClr>
                </a:solidFill>
              </a:rPr>
              <a:t>契約自由の原則</a:t>
            </a:r>
            <a:r>
              <a:rPr lang="ja-JP" altLang="ja-JP" sz="2400"/>
              <a:t>が適用</a:t>
            </a:r>
            <a:endParaRPr lang="en-US" altLang="ja-JP" sz="2400" dirty="0"/>
          </a:p>
          <a:p>
            <a:pPr algn="ctr" fontAlgn="t">
              <a:lnSpc>
                <a:spcPct val="120000"/>
              </a:lnSpc>
            </a:pPr>
            <a:endParaRPr lang="en-US" altLang="ja-JP" sz="2000" dirty="0"/>
          </a:p>
          <a:p>
            <a:pPr algn="ctr" fontAlgn="t">
              <a:lnSpc>
                <a:spcPct val="120000"/>
              </a:lnSpc>
            </a:pPr>
            <a:r>
              <a:rPr lang="ja-JP" altLang="en-US" sz="2000"/>
              <a:t>契約するもしないも</a:t>
            </a:r>
            <a:endParaRPr lang="en-US" altLang="ja-JP" sz="2000" dirty="0"/>
          </a:p>
          <a:p>
            <a:pPr algn="ctr" fontAlgn="t">
              <a:lnSpc>
                <a:spcPct val="120000"/>
              </a:lnSpc>
            </a:pPr>
            <a:r>
              <a:rPr lang="ja-JP" altLang="en-US" sz="2000"/>
              <a:t>当事者の自由</a:t>
            </a:r>
          </a:p>
        </p:txBody>
      </p:sp>
      <p:sp>
        <p:nvSpPr>
          <p:cNvPr id="6" name="三角形 5">
            <a:extLst>
              <a:ext uri="{FF2B5EF4-FFF2-40B4-BE49-F238E27FC236}">
                <a16:creationId xmlns:a16="http://schemas.microsoft.com/office/drawing/2014/main" id="{78EF2314-7202-4543-A7B2-99C53FECFD76}"/>
              </a:ext>
            </a:extLst>
          </p:cNvPr>
          <p:cNvSpPr/>
          <p:nvPr/>
        </p:nvSpPr>
        <p:spPr>
          <a:xfrm rot="5400000">
            <a:off x="4346550" y="2928585"/>
            <a:ext cx="450900" cy="28803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a:extLst>
              <a:ext uri="{FF2B5EF4-FFF2-40B4-BE49-F238E27FC236}">
                <a16:creationId xmlns:a16="http://schemas.microsoft.com/office/drawing/2014/main" id="{604A2C27-915A-1E4B-AE9C-A625970B7770}"/>
              </a:ext>
            </a:extLst>
          </p:cNvPr>
          <p:cNvSpPr/>
          <p:nvPr/>
        </p:nvSpPr>
        <p:spPr>
          <a:xfrm>
            <a:off x="4870278" y="1412776"/>
            <a:ext cx="3691260" cy="3030343"/>
          </a:xfrm>
          <a:prstGeom prst="roundRect">
            <a:avLst>
              <a:gd name="adj" fmla="val 8955"/>
            </a:avLst>
          </a:prstGeom>
          <a:solidFill>
            <a:schemeClr val="tx2">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片側の 2 つの角を丸めた四角形 10">
            <a:extLst>
              <a:ext uri="{FF2B5EF4-FFF2-40B4-BE49-F238E27FC236}">
                <a16:creationId xmlns:a16="http://schemas.microsoft.com/office/drawing/2014/main" id="{10DD74A7-5740-2C49-904A-7BD570CF5615}"/>
              </a:ext>
            </a:extLst>
          </p:cNvPr>
          <p:cNvSpPr/>
          <p:nvPr/>
        </p:nvSpPr>
        <p:spPr>
          <a:xfrm>
            <a:off x="4874363" y="1412776"/>
            <a:ext cx="3687175" cy="709280"/>
          </a:xfrm>
          <a:prstGeom prst="round2SameRect">
            <a:avLst>
              <a:gd name="adj1" fmla="val 34089"/>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a:solidFill>
                  <a:schemeClr val="bg1"/>
                </a:solidFill>
              </a:rPr>
              <a:t>契約成立後</a:t>
            </a:r>
          </a:p>
        </p:txBody>
      </p:sp>
      <p:sp>
        <p:nvSpPr>
          <p:cNvPr id="12" name="テキスト ボックス 11">
            <a:extLst>
              <a:ext uri="{FF2B5EF4-FFF2-40B4-BE49-F238E27FC236}">
                <a16:creationId xmlns:a16="http://schemas.microsoft.com/office/drawing/2014/main" id="{275A6FC4-8FDA-4440-95DB-11174B75AB3E}"/>
              </a:ext>
            </a:extLst>
          </p:cNvPr>
          <p:cNvSpPr txBox="1"/>
          <p:nvPr/>
        </p:nvSpPr>
        <p:spPr>
          <a:xfrm>
            <a:off x="5148064" y="2348880"/>
            <a:ext cx="3158106" cy="1754326"/>
          </a:xfrm>
          <a:prstGeom prst="rect">
            <a:avLst/>
          </a:prstGeom>
          <a:noFill/>
        </p:spPr>
        <p:txBody>
          <a:bodyPr wrap="square" rtlCol="0">
            <a:noAutofit/>
          </a:bodyPr>
          <a:lstStyle/>
          <a:p>
            <a:pPr algn="ctr" fontAlgn="t"/>
            <a:r>
              <a:rPr lang="ja-JP" altLang="ja-JP" sz="2400" b="1">
                <a:solidFill>
                  <a:schemeClr val="tx2"/>
                </a:solidFill>
              </a:rPr>
              <a:t>契約上の義務</a:t>
            </a:r>
            <a:r>
              <a:rPr lang="ja-JP" altLang="ja-JP" sz="2400"/>
              <a:t>を負う</a:t>
            </a:r>
            <a:endParaRPr lang="en-US" altLang="ja-JP" sz="2400" dirty="0"/>
          </a:p>
          <a:p>
            <a:pPr algn="ctr" fontAlgn="t"/>
            <a:endParaRPr lang="en-US" altLang="ja-JP" sz="2000" dirty="0"/>
          </a:p>
          <a:p>
            <a:pPr algn="ctr" fontAlgn="t">
              <a:lnSpc>
                <a:spcPct val="120000"/>
              </a:lnSpc>
            </a:pPr>
            <a:r>
              <a:rPr lang="ja-JP" altLang="en-US" sz="2000"/>
              <a:t>契約したからには</a:t>
            </a:r>
            <a:endParaRPr lang="en-US" altLang="ja-JP" sz="2000" dirty="0"/>
          </a:p>
          <a:p>
            <a:pPr algn="ctr" fontAlgn="t">
              <a:lnSpc>
                <a:spcPct val="120000"/>
              </a:lnSpc>
            </a:pPr>
            <a:r>
              <a:rPr lang="ja-JP" altLang="en-US" sz="2000"/>
              <a:t>守らなければいけない</a:t>
            </a:r>
          </a:p>
        </p:txBody>
      </p:sp>
      <p:pic>
        <p:nvPicPr>
          <p:cNvPr id="14" name="図 13" descr="時計 が含まれている画像&#10;&#10;自動的に生成された説明">
            <a:extLst>
              <a:ext uri="{FF2B5EF4-FFF2-40B4-BE49-F238E27FC236}">
                <a16:creationId xmlns:a16="http://schemas.microsoft.com/office/drawing/2014/main" id="{E754517E-CDC3-E445-8FF5-496A103B55EF}"/>
              </a:ext>
            </a:extLst>
          </p:cNvPr>
          <p:cNvPicPr>
            <a:picLocks noChangeAspect="1"/>
          </p:cNvPicPr>
          <p:nvPr/>
        </p:nvPicPr>
        <p:blipFill rotWithShape="1">
          <a:blip r:embed="rId3">
            <a:extLst>
              <a:ext uri="{28A0092B-C50C-407E-A947-70E740481C1C}">
                <a14:useLocalDpi xmlns:a14="http://schemas.microsoft.com/office/drawing/2010/main" val="0"/>
              </a:ext>
            </a:extLst>
          </a:blip>
          <a:srcRect b="37973"/>
          <a:stretch/>
        </p:blipFill>
        <p:spPr>
          <a:xfrm>
            <a:off x="6897113" y="4669943"/>
            <a:ext cx="1409057" cy="2188057"/>
          </a:xfrm>
          <a:prstGeom prst="rect">
            <a:avLst/>
          </a:prstGeom>
        </p:spPr>
      </p:pic>
    </p:spTree>
    <p:extLst>
      <p:ext uri="{BB962C8B-B14F-4D97-AF65-F5344CB8AC3E}">
        <p14:creationId xmlns:p14="http://schemas.microsoft.com/office/powerpoint/2010/main" val="2623047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成年</a:t>
            </a:r>
            <a:r>
              <a:rPr lang="ja-JP" altLang="en-US"/>
              <a:t>年齢が</a:t>
            </a:r>
            <a:r>
              <a:rPr lang="en-US" altLang="ja-JP" dirty="0"/>
              <a:t>18</a:t>
            </a:r>
            <a:r>
              <a:rPr lang="ja-JP" altLang="en-US"/>
              <a:t>歳</a:t>
            </a:r>
            <a:r>
              <a:rPr lang="ja-JP" altLang="en-US" dirty="0"/>
              <a:t>に</a:t>
            </a:r>
          </a:p>
        </p:txBody>
      </p:sp>
      <p:sp>
        <p:nvSpPr>
          <p:cNvPr id="4" name="スライド番号プレースホルダー 3">
            <a:extLst>
              <a:ext uri="{FF2B5EF4-FFF2-40B4-BE49-F238E27FC236}">
                <a16:creationId xmlns:a16="http://schemas.microsoft.com/office/drawing/2014/main" id="{E3808111-E2D6-2346-B7CC-F5D461733855}"/>
              </a:ext>
            </a:extLst>
          </p:cNvPr>
          <p:cNvSpPr>
            <a:spLocks noGrp="1"/>
          </p:cNvSpPr>
          <p:nvPr>
            <p:ph type="sldNum" sz="quarter" idx="4"/>
          </p:nvPr>
        </p:nvSpPr>
        <p:spPr/>
        <p:txBody>
          <a:bodyPr/>
          <a:lstStyle/>
          <a:p>
            <a:fld id="{C3C412A8-4165-48C5-B7A3-F5E84C593970}" type="slidenum">
              <a:rPr kumimoji="1" lang="ja-JP" altLang="en-US" smtClean="0"/>
              <a:t>5</a:t>
            </a:fld>
            <a:endParaRPr kumimoji="1" lang="ja-JP" altLang="en-US"/>
          </a:p>
        </p:txBody>
      </p:sp>
      <p:sp>
        <p:nvSpPr>
          <p:cNvPr id="10" name="テキスト ボックス 9">
            <a:extLst>
              <a:ext uri="{FF2B5EF4-FFF2-40B4-BE49-F238E27FC236}">
                <a16:creationId xmlns:a16="http://schemas.microsoft.com/office/drawing/2014/main" id="{6B32CFAD-2971-49B0-A1AE-F7E441C25416}"/>
              </a:ext>
            </a:extLst>
          </p:cNvPr>
          <p:cNvSpPr txBox="1"/>
          <p:nvPr/>
        </p:nvSpPr>
        <p:spPr>
          <a:xfrm>
            <a:off x="971600" y="1375806"/>
            <a:ext cx="4820998" cy="1336297"/>
          </a:xfrm>
          <a:prstGeom prst="rect">
            <a:avLst/>
          </a:prstGeom>
          <a:noFill/>
        </p:spPr>
        <p:txBody>
          <a:bodyPr wrap="square" rtlCol="0">
            <a:noAutofit/>
          </a:bodyPr>
          <a:lstStyle/>
          <a:p>
            <a:pPr>
              <a:lnSpc>
                <a:spcPct val="120000"/>
              </a:lnSpc>
              <a:spcAft>
                <a:spcPts val="600"/>
              </a:spcAft>
            </a:pPr>
            <a:r>
              <a:rPr kumimoji="1" lang="ja-JP" altLang="en-US" sz="2600" b="1" dirty="0">
                <a:solidFill>
                  <a:schemeClr val="tx2"/>
                </a:solidFill>
              </a:rPr>
              <a:t>未成年者の場合</a:t>
            </a:r>
            <a:endParaRPr kumimoji="1" lang="en-US" altLang="ja-JP" sz="2600" b="1" dirty="0">
              <a:solidFill>
                <a:schemeClr val="tx2"/>
              </a:solidFill>
            </a:endParaRPr>
          </a:p>
          <a:p>
            <a:pPr>
              <a:lnSpc>
                <a:spcPct val="120000"/>
              </a:lnSpc>
            </a:pPr>
            <a:r>
              <a:rPr kumimoji="1" lang="ja-JP" altLang="en-US" sz="2200" dirty="0"/>
              <a:t>契約するときは、</a:t>
            </a:r>
            <a:r>
              <a:rPr kumimoji="1" lang="ja-JP" altLang="en-US" sz="2200" dirty="0">
                <a:highlight>
                  <a:srgbClr val="FFFF00"/>
                </a:highlight>
              </a:rPr>
              <a:t>親権者などの同意</a:t>
            </a:r>
            <a:r>
              <a:rPr kumimoji="1" lang="ja-JP" altLang="en-US" sz="2200" dirty="0"/>
              <a:t>を</a:t>
            </a:r>
            <a:r>
              <a:rPr kumimoji="1" lang="ja-JP" altLang="en-US" sz="2200"/>
              <a:t>得なければならない</a:t>
            </a:r>
            <a:endParaRPr kumimoji="1" lang="en-US" altLang="ja-JP" sz="2200" dirty="0"/>
          </a:p>
        </p:txBody>
      </p:sp>
      <p:pic>
        <p:nvPicPr>
          <p:cNvPr id="12" name="図 11" descr="ホイール が含まれている画像&#10;&#10;自動的に生成された説明">
            <a:extLst>
              <a:ext uri="{FF2B5EF4-FFF2-40B4-BE49-F238E27FC236}">
                <a16:creationId xmlns:a16="http://schemas.microsoft.com/office/drawing/2014/main" id="{BDE70524-C490-42AE-AD4A-A69D93E612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1091" y="1662302"/>
            <a:ext cx="2091770" cy="965433"/>
          </a:xfrm>
          <a:prstGeom prst="rect">
            <a:avLst/>
          </a:prstGeom>
        </p:spPr>
      </p:pic>
      <p:grpSp>
        <p:nvGrpSpPr>
          <p:cNvPr id="5" name="グループ化 4">
            <a:extLst>
              <a:ext uri="{FF2B5EF4-FFF2-40B4-BE49-F238E27FC236}">
                <a16:creationId xmlns:a16="http://schemas.microsoft.com/office/drawing/2014/main" id="{C3A04B3F-CB5F-B74D-A4EF-85B23A243E0D}"/>
              </a:ext>
            </a:extLst>
          </p:cNvPr>
          <p:cNvGrpSpPr/>
          <p:nvPr/>
        </p:nvGrpSpPr>
        <p:grpSpPr>
          <a:xfrm>
            <a:off x="755576" y="4149080"/>
            <a:ext cx="7632848" cy="2160240"/>
            <a:chOff x="755576" y="4077072"/>
            <a:chExt cx="7632848" cy="2160240"/>
          </a:xfrm>
        </p:grpSpPr>
        <p:sp>
          <p:nvSpPr>
            <p:cNvPr id="18" name="四角形: 角を丸くする 17">
              <a:extLst>
                <a:ext uri="{FF2B5EF4-FFF2-40B4-BE49-F238E27FC236}">
                  <a16:creationId xmlns:a16="http://schemas.microsoft.com/office/drawing/2014/main" id="{0D893579-C961-4802-9A2F-682C4852229B}"/>
                </a:ext>
              </a:extLst>
            </p:cNvPr>
            <p:cNvSpPr/>
            <p:nvPr/>
          </p:nvSpPr>
          <p:spPr>
            <a:xfrm>
              <a:off x="755576" y="4077072"/>
              <a:ext cx="7632848" cy="2160240"/>
            </a:xfrm>
            <a:prstGeom prst="roundRect">
              <a:avLst>
                <a:gd name="adj" fmla="val 11734"/>
              </a:avLst>
            </a:prstGeom>
            <a:solidFill>
              <a:schemeClr val="accent1">
                <a:lumMod val="20000"/>
                <a:lumOff val="80000"/>
              </a:schemeClr>
            </a:solid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A5F61FAB-FD43-4A7B-8971-EBAE989C51CD}"/>
                </a:ext>
              </a:extLst>
            </p:cNvPr>
            <p:cNvSpPr txBox="1"/>
            <p:nvPr/>
          </p:nvSpPr>
          <p:spPr>
            <a:xfrm>
              <a:off x="884175" y="4244778"/>
              <a:ext cx="7275954" cy="1774332"/>
            </a:xfrm>
            <a:prstGeom prst="rect">
              <a:avLst/>
            </a:prstGeom>
            <a:noFill/>
          </p:spPr>
          <p:txBody>
            <a:bodyPr wrap="square" rtlCol="0">
              <a:spAutoFit/>
            </a:bodyPr>
            <a:lstStyle/>
            <a:p>
              <a:pPr algn="ctr">
                <a:lnSpc>
                  <a:spcPct val="120000"/>
                </a:lnSpc>
              </a:pPr>
              <a:r>
                <a:rPr lang="en-US" altLang="ja-JP" sz="2800" b="1" dirty="0">
                  <a:solidFill>
                    <a:schemeClr val="accent1">
                      <a:lumMod val="75000"/>
                    </a:schemeClr>
                  </a:solidFill>
                </a:rPr>
                <a:t>2022</a:t>
              </a:r>
              <a:r>
                <a:rPr lang="ja-JP" altLang="en-US" sz="2800" b="1" dirty="0">
                  <a:solidFill>
                    <a:schemeClr val="accent1">
                      <a:lumMod val="75000"/>
                    </a:schemeClr>
                  </a:solidFill>
                </a:rPr>
                <a:t>年</a:t>
              </a:r>
              <a:r>
                <a:rPr lang="en-US" altLang="ja-JP" sz="2800" b="1" dirty="0">
                  <a:solidFill>
                    <a:schemeClr val="accent1">
                      <a:lumMod val="75000"/>
                    </a:schemeClr>
                  </a:solidFill>
                </a:rPr>
                <a:t>4</a:t>
              </a:r>
              <a:r>
                <a:rPr lang="ja-JP" altLang="en-US" sz="2800" b="1" dirty="0">
                  <a:solidFill>
                    <a:schemeClr val="accent1">
                      <a:lumMod val="75000"/>
                    </a:schemeClr>
                  </a:solidFill>
                </a:rPr>
                <a:t>月から成年年齢は</a:t>
              </a:r>
              <a:r>
                <a:rPr lang="en-US" altLang="ja-JP" sz="2800" b="1" dirty="0">
                  <a:solidFill>
                    <a:schemeClr val="tx2"/>
                  </a:solidFill>
                </a:rPr>
                <a:t>18</a:t>
              </a:r>
              <a:r>
                <a:rPr lang="ja-JP" altLang="en-US" sz="2800" b="1" dirty="0">
                  <a:solidFill>
                    <a:schemeClr val="tx2"/>
                  </a:solidFill>
                </a:rPr>
                <a:t>歳</a:t>
              </a:r>
              <a:r>
                <a:rPr lang="ja-JP" altLang="en-US" sz="2800" b="1" dirty="0">
                  <a:solidFill>
                    <a:schemeClr val="accent1">
                      <a:lumMod val="75000"/>
                    </a:schemeClr>
                  </a:solidFill>
                </a:rPr>
                <a:t>に</a:t>
              </a:r>
              <a:endParaRPr lang="en-US" altLang="ja-JP" sz="2800" b="1" dirty="0">
                <a:solidFill>
                  <a:schemeClr val="accent1">
                    <a:lumMod val="75000"/>
                  </a:schemeClr>
                </a:solidFill>
              </a:endParaRPr>
            </a:p>
            <a:p>
              <a:pPr algn="ctr">
                <a:lnSpc>
                  <a:spcPct val="120000"/>
                </a:lnSpc>
              </a:pPr>
              <a:endParaRPr kumimoji="1" lang="en-US" altLang="ja-JP" sz="2000" dirty="0"/>
            </a:p>
            <a:p>
              <a:pPr algn="ctr">
                <a:lnSpc>
                  <a:spcPct val="120000"/>
                </a:lnSpc>
              </a:pPr>
              <a:r>
                <a:rPr lang="ja-JP" altLang="en-US" sz="2200" dirty="0"/>
                <a:t>自分だけで契約できるようになる。</a:t>
              </a:r>
              <a:endParaRPr lang="en-US" altLang="ja-JP" sz="2200" dirty="0"/>
            </a:p>
            <a:p>
              <a:pPr algn="ctr">
                <a:lnSpc>
                  <a:spcPct val="120000"/>
                </a:lnSpc>
              </a:pPr>
              <a:r>
                <a:rPr lang="ja-JP" altLang="en-US" sz="2200" dirty="0"/>
                <a:t>未成年者取消権で守られなくなる！</a:t>
              </a:r>
              <a:endParaRPr kumimoji="1" lang="ja-JP" altLang="en-US" sz="2200" dirty="0"/>
            </a:p>
          </p:txBody>
        </p:sp>
        <p:sp>
          <p:nvSpPr>
            <p:cNvPr id="17" name="次の値と等しい 16">
              <a:extLst>
                <a:ext uri="{FF2B5EF4-FFF2-40B4-BE49-F238E27FC236}">
                  <a16:creationId xmlns:a16="http://schemas.microsoft.com/office/drawing/2014/main" id="{9DB4C0F2-74D3-47C3-9FEF-B8201597CDE4}"/>
                </a:ext>
              </a:extLst>
            </p:cNvPr>
            <p:cNvSpPr/>
            <p:nvPr/>
          </p:nvSpPr>
          <p:spPr>
            <a:xfrm rot="5400000">
              <a:off x="4389669" y="4590297"/>
              <a:ext cx="364663" cy="769126"/>
            </a:xfrm>
            <a:prstGeom prst="mathEqual">
              <a:avLst>
                <a:gd name="adj1" fmla="val 10337"/>
                <a:gd name="adj2" fmla="val 883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9" name="正方形/長方形 8">
            <a:extLst>
              <a:ext uri="{FF2B5EF4-FFF2-40B4-BE49-F238E27FC236}">
                <a16:creationId xmlns:a16="http://schemas.microsoft.com/office/drawing/2014/main" id="{9D7CF2C5-D84C-419C-A62C-92AD9CFA6DB9}"/>
              </a:ext>
            </a:extLst>
          </p:cNvPr>
          <p:cNvSpPr/>
          <p:nvPr/>
        </p:nvSpPr>
        <p:spPr>
          <a:xfrm>
            <a:off x="971600" y="2991373"/>
            <a:ext cx="6876256" cy="738664"/>
          </a:xfrm>
          <a:prstGeom prst="rect">
            <a:avLst/>
          </a:prstGeom>
        </p:spPr>
        <p:txBody>
          <a:bodyPr wrap="square">
            <a:noAutofit/>
          </a:bodyPr>
          <a:lstStyle/>
          <a:p>
            <a:pPr marL="342900" indent="-342900">
              <a:lnSpc>
                <a:spcPct val="120000"/>
              </a:lnSpc>
              <a:buClr>
                <a:schemeClr val="accent1"/>
              </a:buClr>
              <a:buFont typeface="Wingdings" pitchFamily="2" charset="2"/>
              <a:buChar char="l"/>
            </a:pPr>
            <a:r>
              <a:rPr lang="ja-JP" altLang="en-US" sz="2000" dirty="0"/>
              <a:t>同意なく契約した場合、取り消すことができる</a:t>
            </a:r>
            <a:endParaRPr lang="en-US" altLang="ja-JP" sz="2000" dirty="0"/>
          </a:p>
          <a:p>
            <a:pPr marL="342900" indent="-342900">
              <a:lnSpc>
                <a:spcPct val="120000"/>
              </a:lnSpc>
              <a:buClr>
                <a:schemeClr val="accent1"/>
              </a:buClr>
              <a:buFont typeface="Wingdings" pitchFamily="2" charset="2"/>
              <a:buChar char="l"/>
            </a:pPr>
            <a:r>
              <a:rPr lang="ja-JP" altLang="en-US" sz="2000" dirty="0"/>
              <a:t>未成年者は、</a:t>
            </a:r>
            <a:r>
              <a:rPr lang="ja-JP" altLang="en-US" sz="2400" b="1" dirty="0">
                <a:solidFill>
                  <a:schemeClr val="accent1">
                    <a:lumMod val="75000"/>
                  </a:schemeClr>
                </a:solidFill>
              </a:rPr>
              <a:t>未成年者取消権</a:t>
            </a:r>
            <a:r>
              <a:rPr lang="ja-JP" altLang="en-US" sz="2000" dirty="0"/>
              <a:t>で守られている</a:t>
            </a:r>
          </a:p>
        </p:txBody>
      </p:sp>
    </p:spTree>
    <p:extLst>
      <p:ext uri="{BB962C8B-B14F-4D97-AF65-F5344CB8AC3E}">
        <p14:creationId xmlns:p14="http://schemas.microsoft.com/office/powerpoint/2010/main" val="452912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正方形/長方形 31">
            <a:extLst>
              <a:ext uri="{FF2B5EF4-FFF2-40B4-BE49-F238E27FC236}">
                <a16:creationId xmlns:a16="http://schemas.microsoft.com/office/drawing/2014/main" id="{0415EECE-7916-3043-A2E6-7A726521348D}"/>
              </a:ext>
            </a:extLst>
          </p:cNvPr>
          <p:cNvSpPr/>
          <p:nvPr/>
        </p:nvSpPr>
        <p:spPr>
          <a:xfrm>
            <a:off x="602134" y="5805264"/>
            <a:ext cx="7939732" cy="641122"/>
          </a:xfrm>
          <a:prstGeom prst="rect">
            <a:avLst/>
          </a:prstGeom>
          <a:solidFill>
            <a:schemeClr val="accent1">
              <a:lumMod val="20000"/>
              <a:lumOff val="80000"/>
            </a:schemeClr>
          </a:solidFill>
          <a:ln w="254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a:extLst>
              <a:ext uri="{FF2B5EF4-FFF2-40B4-BE49-F238E27FC236}">
                <a16:creationId xmlns:a16="http://schemas.microsoft.com/office/drawing/2014/main" id="{0EE262FE-5AB2-4045-81F5-AF57C255CB08}"/>
              </a:ext>
            </a:extLst>
          </p:cNvPr>
          <p:cNvSpPr/>
          <p:nvPr/>
        </p:nvSpPr>
        <p:spPr>
          <a:xfrm>
            <a:off x="4869690" y="3560982"/>
            <a:ext cx="2088000" cy="2088000"/>
          </a:xfrm>
          <a:prstGeom prst="ellipse">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25">
            <a:extLst>
              <a:ext uri="{FF2B5EF4-FFF2-40B4-BE49-F238E27FC236}">
                <a16:creationId xmlns:a16="http://schemas.microsoft.com/office/drawing/2014/main" id="{B0BEADB1-ACED-496D-9528-E9CEC5FB7759}"/>
              </a:ext>
            </a:extLst>
          </p:cNvPr>
          <p:cNvSpPr/>
          <p:nvPr/>
        </p:nvSpPr>
        <p:spPr>
          <a:xfrm>
            <a:off x="5777602" y="2074487"/>
            <a:ext cx="2088000" cy="2088000"/>
          </a:xfrm>
          <a:prstGeom prst="ellipse">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消費者トラブルに注意！</a:t>
            </a:r>
          </a:p>
        </p:txBody>
      </p:sp>
      <p:sp>
        <p:nvSpPr>
          <p:cNvPr id="4" name="スライド番号プレースホルダー 3">
            <a:extLst>
              <a:ext uri="{FF2B5EF4-FFF2-40B4-BE49-F238E27FC236}">
                <a16:creationId xmlns:a16="http://schemas.microsoft.com/office/drawing/2014/main" id="{52977C58-9876-CB4F-B534-732CD408BA0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C412A8-4165-48C5-B7A3-F5E84C593970}" type="slidenum">
              <a:rPr kumimoji="1" lang="ja-JP" altLang="en-US" sz="1200" b="0" i="0" u="none" strike="noStrike" kern="1200" cap="none" spc="0" normalizeH="0" baseline="0" noProof="0" smtClean="0">
                <a:ln>
                  <a:noFill/>
                </a:ln>
                <a:solidFill>
                  <a:srgbClr val="333333"/>
                </a:solidFill>
                <a:effectLst/>
                <a:uLnTx/>
                <a:uFillTx/>
                <a:latin typeface="Meiryo" panose="020B0604030504040204" pitchFamily="34" charset="-128"/>
                <a:ea typeface="メイリオ"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srgbClr val="333333"/>
              </a:solidFill>
              <a:effectLst/>
              <a:uLnTx/>
              <a:uFillTx/>
              <a:latin typeface="Meiryo" panose="020B0604030504040204" pitchFamily="34" charset="-128"/>
              <a:ea typeface="メイリオ" panose="020B0604030504040204" pitchFamily="50" charset="-128"/>
              <a:cs typeface="+mn-cs"/>
            </a:endParaRPr>
          </a:p>
        </p:txBody>
      </p:sp>
      <p:sp>
        <p:nvSpPr>
          <p:cNvPr id="10" name="円/楕円 25">
            <a:extLst>
              <a:ext uri="{FF2B5EF4-FFF2-40B4-BE49-F238E27FC236}">
                <a16:creationId xmlns:a16="http://schemas.microsoft.com/office/drawing/2014/main" id="{E39D900C-40E5-47CB-873B-6F7E1297D963}"/>
              </a:ext>
            </a:extLst>
          </p:cNvPr>
          <p:cNvSpPr/>
          <p:nvPr/>
        </p:nvSpPr>
        <p:spPr>
          <a:xfrm>
            <a:off x="6669658" y="3577510"/>
            <a:ext cx="2088000" cy="2088000"/>
          </a:xfrm>
          <a:prstGeom prst="ellipse">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2E5D025F-3B89-4199-815E-58D7A586E9BA}"/>
              </a:ext>
            </a:extLst>
          </p:cNvPr>
          <p:cNvSpPr txBox="1"/>
          <p:nvPr/>
        </p:nvSpPr>
        <p:spPr>
          <a:xfrm>
            <a:off x="5800498" y="3062389"/>
            <a:ext cx="2131663" cy="615553"/>
          </a:xfrm>
          <a:prstGeom prst="rect">
            <a:avLst/>
          </a:prstGeom>
          <a:noFill/>
        </p:spPr>
        <p:txBody>
          <a:bodyPr wrap="square" rtlCol="0">
            <a:spAutoFit/>
          </a:bodyPr>
          <a:lstStyle/>
          <a:p>
            <a:pPr algn="ctr"/>
            <a:r>
              <a:rPr lang="ja-JP" altLang="en-US" sz="1700" b="1" dirty="0">
                <a:solidFill>
                  <a:schemeClr val="tx2"/>
                </a:solidFill>
                <a:latin typeface="Meiryo" panose="020B0604030504040204" pitchFamily="34" charset="-128"/>
              </a:rPr>
              <a:t>アポイントメント</a:t>
            </a:r>
            <a:endParaRPr lang="en-US" altLang="ja-JP" sz="1700" b="1" dirty="0">
              <a:solidFill>
                <a:schemeClr val="tx2"/>
              </a:solidFill>
              <a:latin typeface="Meiryo" panose="020B0604030504040204" pitchFamily="34" charset="-128"/>
            </a:endParaRPr>
          </a:p>
          <a:p>
            <a:pPr algn="ctr"/>
            <a:r>
              <a:rPr lang="ja-JP" altLang="en-US" sz="1700" b="1" dirty="0">
                <a:solidFill>
                  <a:schemeClr val="tx2"/>
                </a:solidFill>
                <a:latin typeface="Meiryo" panose="020B0604030504040204" pitchFamily="34" charset="-128"/>
              </a:rPr>
              <a:t>セールス</a:t>
            </a:r>
            <a:endParaRPr lang="en-US" altLang="ja-JP" sz="1700" b="1" dirty="0">
              <a:solidFill>
                <a:schemeClr val="tx2"/>
              </a:solidFill>
              <a:latin typeface="Meiryo" panose="020B0604030504040204" pitchFamily="34" charset="-128"/>
            </a:endParaRPr>
          </a:p>
        </p:txBody>
      </p:sp>
      <p:sp>
        <p:nvSpPr>
          <p:cNvPr id="21" name="テキスト ボックス 20">
            <a:extLst>
              <a:ext uri="{FF2B5EF4-FFF2-40B4-BE49-F238E27FC236}">
                <a16:creationId xmlns:a16="http://schemas.microsoft.com/office/drawing/2014/main" id="{7BAA9888-1DB6-4A33-B88E-8562B931E3A4}"/>
              </a:ext>
            </a:extLst>
          </p:cNvPr>
          <p:cNvSpPr txBox="1"/>
          <p:nvPr/>
        </p:nvSpPr>
        <p:spPr>
          <a:xfrm>
            <a:off x="6875877" y="4560381"/>
            <a:ext cx="1753536" cy="769441"/>
          </a:xfrm>
          <a:prstGeom prst="rect">
            <a:avLst/>
          </a:prstGeom>
          <a:noFill/>
        </p:spPr>
        <p:txBody>
          <a:bodyPr wrap="square" rtlCol="0">
            <a:spAutoFit/>
          </a:bodyPr>
          <a:lstStyle/>
          <a:p>
            <a:pPr algn="ctr"/>
            <a:r>
              <a:rPr kumimoji="1" lang="ja-JP" altLang="en-US" sz="2100" b="1">
                <a:solidFill>
                  <a:schemeClr val="tx2"/>
                </a:solidFill>
                <a:latin typeface="Meiryo" panose="020B0604030504040204" pitchFamily="34" charset="-128"/>
              </a:rPr>
              <a:t>塾・</a:t>
            </a:r>
            <a:endParaRPr kumimoji="1" lang="en-US" altLang="ja-JP" sz="2100" b="1" dirty="0">
              <a:solidFill>
                <a:schemeClr val="tx2"/>
              </a:solidFill>
              <a:latin typeface="Meiryo" panose="020B0604030504040204" pitchFamily="34" charset="-128"/>
            </a:endParaRPr>
          </a:p>
          <a:p>
            <a:pPr algn="ctr"/>
            <a:r>
              <a:rPr kumimoji="1" lang="ja-JP" altLang="en-US" sz="2100" b="1">
                <a:solidFill>
                  <a:schemeClr val="tx2"/>
                </a:solidFill>
                <a:latin typeface="Meiryo" panose="020B0604030504040204" pitchFamily="34" charset="-128"/>
              </a:rPr>
              <a:t>家庭</a:t>
            </a:r>
            <a:r>
              <a:rPr kumimoji="1" lang="ja-JP" altLang="en-US" sz="2100" b="1" dirty="0">
                <a:solidFill>
                  <a:schemeClr val="tx2"/>
                </a:solidFill>
                <a:latin typeface="Meiryo" panose="020B0604030504040204" pitchFamily="34" charset="-128"/>
              </a:rPr>
              <a:t>教師</a:t>
            </a:r>
          </a:p>
        </p:txBody>
      </p:sp>
      <p:sp>
        <p:nvSpPr>
          <p:cNvPr id="22" name="テキスト ボックス 21">
            <a:extLst>
              <a:ext uri="{FF2B5EF4-FFF2-40B4-BE49-F238E27FC236}">
                <a16:creationId xmlns:a16="http://schemas.microsoft.com/office/drawing/2014/main" id="{09D2586F-F117-4E17-9EA2-CF3419DFBDCF}"/>
              </a:ext>
            </a:extLst>
          </p:cNvPr>
          <p:cNvSpPr txBox="1"/>
          <p:nvPr/>
        </p:nvSpPr>
        <p:spPr>
          <a:xfrm>
            <a:off x="5018198" y="4629801"/>
            <a:ext cx="1753536" cy="430887"/>
          </a:xfrm>
          <a:prstGeom prst="rect">
            <a:avLst/>
          </a:prstGeom>
          <a:noFill/>
        </p:spPr>
        <p:txBody>
          <a:bodyPr wrap="square" rtlCol="0">
            <a:spAutoFit/>
          </a:bodyPr>
          <a:lstStyle/>
          <a:p>
            <a:pPr algn="ctr"/>
            <a:r>
              <a:rPr kumimoji="1" lang="ja-JP" altLang="en-US" sz="2100" b="1" dirty="0">
                <a:solidFill>
                  <a:schemeClr val="tx2"/>
                </a:solidFill>
                <a:latin typeface="Meiryo" panose="020B0604030504040204" pitchFamily="34" charset="-128"/>
              </a:rPr>
              <a:t>マルチ商法</a:t>
            </a:r>
          </a:p>
        </p:txBody>
      </p:sp>
      <p:sp>
        <p:nvSpPr>
          <p:cNvPr id="23" name="テキスト ボックス 22">
            <a:extLst>
              <a:ext uri="{FF2B5EF4-FFF2-40B4-BE49-F238E27FC236}">
                <a16:creationId xmlns:a16="http://schemas.microsoft.com/office/drawing/2014/main" id="{A633F5B4-80D5-4758-AA86-D9014AD189A2}"/>
              </a:ext>
            </a:extLst>
          </p:cNvPr>
          <p:cNvSpPr txBox="1"/>
          <p:nvPr/>
        </p:nvSpPr>
        <p:spPr>
          <a:xfrm>
            <a:off x="6875295" y="3972180"/>
            <a:ext cx="1754701" cy="584775"/>
          </a:xfrm>
          <a:prstGeom prst="rect">
            <a:avLst/>
          </a:prstGeom>
          <a:noFill/>
        </p:spPr>
        <p:txBody>
          <a:bodyPr wrap="square" rtlCol="0">
            <a:spAutoFit/>
          </a:bodyPr>
          <a:lstStyle/>
          <a:p>
            <a:pPr algn="ctr"/>
            <a:r>
              <a:rPr kumimoji="1" lang="ja-JP" altLang="en-US" sz="1600" dirty="0">
                <a:solidFill>
                  <a:schemeClr val="accent3"/>
                </a:solidFill>
              </a:rPr>
              <a:t>無料</a:t>
            </a:r>
            <a:r>
              <a:rPr kumimoji="1" lang="ja-JP" altLang="en-US" sz="1600">
                <a:solidFill>
                  <a:schemeClr val="accent3"/>
                </a:solidFill>
              </a:rPr>
              <a:t>体験の</a:t>
            </a:r>
            <a:endParaRPr kumimoji="1" lang="en-US" altLang="ja-JP" sz="1600" dirty="0">
              <a:solidFill>
                <a:schemeClr val="accent3"/>
              </a:solidFill>
            </a:endParaRPr>
          </a:p>
          <a:p>
            <a:pPr algn="ctr"/>
            <a:r>
              <a:rPr kumimoji="1" lang="ja-JP" altLang="en-US" sz="1600">
                <a:solidFill>
                  <a:schemeClr val="accent3"/>
                </a:solidFill>
              </a:rPr>
              <a:t>つもり</a:t>
            </a:r>
            <a:r>
              <a:rPr kumimoji="1" lang="ja-JP" altLang="en-US" sz="1600" dirty="0">
                <a:solidFill>
                  <a:schemeClr val="accent3"/>
                </a:solidFill>
              </a:rPr>
              <a:t>が</a:t>
            </a:r>
            <a:r>
              <a:rPr kumimoji="1" lang="en-US" altLang="ja-JP" sz="1600" dirty="0">
                <a:solidFill>
                  <a:schemeClr val="accent3"/>
                </a:solidFill>
              </a:rPr>
              <a:t>…</a:t>
            </a:r>
            <a:endParaRPr kumimoji="1" lang="ja-JP" altLang="en-US" sz="1600" dirty="0">
              <a:solidFill>
                <a:schemeClr val="accent3"/>
              </a:solidFill>
            </a:endParaRPr>
          </a:p>
        </p:txBody>
      </p:sp>
      <p:sp>
        <p:nvSpPr>
          <p:cNvPr id="24" name="テキスト ボックス 23">
            <a:extLst>
              <a:ext uri="{FF2B5EF4-FFF2-40B4-BE49-F238E27FC236}">
                <a16:creationId xmlns:a16="http://schemas.microsoft.com/office/drawing/2014/main" id="{50AA2F8A-2EA5-48AD-AB1C-CCE231379E4D}"/>
              </a:ext>
            </a:extLst>
          </p:cNvPr>
          <p:cNvSpPr txBox="1"/>
          <p:nvPr/>
        </p:nvSpPr>
        <p:spPr>
          <a:xfrm>
            <a:off x="5784698" y="2481982"/>
            <a:ext cx="2021004" cy="584775"/>
          </a:xfrm>
          <a:prstGeom prst="rect">
            <a:avLst/>
          </a:prstGeom>
          <a:noFill/>
        </p:spPr>
        <p:txBody>
          <a:bodyPr wrap="square" rtlCol="0">
            <a:spAutoFit/>
          </a:bodyPr>
          <a:lstStyle/>
          <a:p>
            <a:pPr algn="ctr"/>
            <a:r>
              <a:rPr lang="ja-JP" altLang="ja-JP" sz="1600" dirty="0">
                <a:solidFill>
                  <a:schemeClr val="accent3"/>
                </a:solidFill>
              </a:rPr>
              <a:t>「当選しました」</a:t>
            </a:r>
            <a:endParaRPr lang="en-US" altLang="ja-JP" sz="1600" dirty="0">
              <a:solidFill>
                <a:schemeClr val="accent3"/>
              </a:solidFill>
            </a:endParaRPr>
          </a:p>
          <a:p>
            <a:pPr algn="ctr"/>
            <a:r>
              <a:rPr lang="ja-JP" altLang="ja-JP" sz="1600" dirty="0">
                <a:solidFill>
                  <a:schemeClr val="accent3"/>
                </a:solidFill>
              </a:rPr>
              <a:t>と呼び出され</a:t>
            </a:r>
            <a:r>
              <a:rPr lang="en-US" altLang="ja-JP" sz="1600" dirty="0">
                <a:solidFill>
                  <a:schemeClr val="accent3"/>
                </a:solidFill>
              </a:rPr>
              <a:t>…</a:t>
            </a:r>
            <a:endParaRPr kumimoji="1" lang="ja-JP" altLang="en-US" sz="1600" dirty="0">
              <a:solidFill>
                <a:schemeClr val="accent3"/>
              </a:solidFill>
            </a:endParaRPr>
          </a:p>
        </p:txBody>
      </p:sp>
      <p:sp>
        <p:nvSpPr>
          <p:cNvPr id="25" name="テキスト ボックス 24">
            <a:extLst>
              <a:ext uri="{FF2B5EF4-FFF2-40B4-BE49-F238E27FC236}">
                <a16:creationId xmlns:a16="http://schemas.microsoft.com/office/drawing/2014/main" id="{AE71FD2C-0FBA-4DF6-8160-33536344582B}"/>
              </a:ext>
            </a:extLst>
          </p:cNvPr>
          <p:cNvSpPr txBox="1"/>
          <p:nvPr/>
        </p:nvSpPr>
        <p:spPr>
          <a:xfrm>
            <a:off x="5025882" y="4053761"/>
            <a:ext cx="1769318" cy="584775"/>
          </a:xfrm>
          <a:prstGeom prst="rect">
            <a:avLst/>
          </a:prstGeom>
          <a:noFill/>
        </p:spPr>
        <p:txBody>
          <a:bodyPr wrap="square" rtlCol="0">
            <a:spAutoFit/>
          </a:bodyPr>
          <a:lstStyle/>
          <a:p>
            <a:pPr algn="ctr"/>
            <a:r>
              <a:rPr lang="ja-JP" altLang="en-US" sz="1600" dirty="0">
                <a:solidFill>
                  <a:schemeClr val="accent3"/>
                </a:solidFill>
              </a:rPr>
              <a:t>久々に</a:t>
            </a:r>
            <a:r>
              <a:rPr lang="ja-JP" altLang="ja-JP" sz="1600" dirty="0">
                <a:solidFill>
                  <a:schemeClr val="accent3"/>
                </a:solidFill>
              </a:rPr>
              <a:t>友人</a:t>
            </a:r>
            <a:r>
              <a:rPr lang="ja-JP" altLang="en-US" sz="1600" dirty="0">
                <a:solidFill>
                  <a:schemeClr val="accent3"/>
                </a:solidFill>
              </a:rPr>
              <a:t>と会ったら</a:t>
            </a:r>
            <a:r>
              <a:rPr lang="en-US" altLang="ja-JP" sz="1600" dirty="0">
                <a:solidFill>
                  <a:schemeClr val="accent3"/>
                </a:solidFill>
              </a:rPr>
              <a:t>…</a:t>
            </a:r>
            <a:endParaRPr kumimoji="1" lang="ja-JP" altLang="en-US" sz="1600" dirty="0">
              <a:solidFill>
                <a:schemeClr val="accent3"/>
              </a:solidFill>
            </a:endParaRPr>
          </a:p>
        </p:txBody>
      </p:sp>
      <p:sp>
        <p:nvSpPr>
          <p:cNvPr id="27" name="テキスト ボックス 26">
            <a:extLst>
              <a:ext uri="{FF2B5EF4-FFF2-40B4-BE49-F238E27FC236}">
                <a16:creationId xmlns:a16="http://schemas.microsoft.com/office/drawing/2014/main" id="{93822369-59BF-4FBF-9279-8C692F775A86}"/>
              </a:ext>
            </a:extLst>
          </p:cNvPr>
          <p:cNvSpPr txBox="1"/>
          <p:nvPr/>
        </p:nvSpPr>
        <p:spPr>
          <a:xfrm>
            <a:off x="366524" y="1387122"/>
            <a:ext cx="4288353" cy="1015663"/>
          </a:xfrm>
          <a:prstGeom prst="rect">
            <a:avLst/>
          </a:prstGeom>
          <a:noFill/>
        </p:spPr>
        <p:txBody>
          <a:bodyPr wrap="none" rtlCol="0">
            <a:spAutoFit/>
          </a:bodyPr>
          <a:lstStyle/>
          <a:p>
            <a:r>
              <a:rPr lang="ja-JP" altLang="en-US" sz="2000" b="1" dirty="0">
                <a:solidFill>
                  <a:schemeClr val="accent1">
                    <a:lumMod val="75000"/>
                  </a:schemeClr>
                </a:solidFill>
              </a:rPr>
              <a:t>「よく考えずに契約してしまった」</a:t>
            </a:r>
            <a:endParaRPr kumimoji="1" lang="en-US" altLang="ja-JP" sz="2000" b="1" dirty="0">
              <a:solidFill>
                <a:schemeClr val="accent1">
                  <a:lumMod val="75000"/>
                </a:schemeClr>
              </a:solidFill>
            </a:endParaRPr>
          </a:p>
          <a:p>
            <a:r>
              <a:rPr kumimoji="1" lang="ja-JP" altLang="en-US" sz="2000" b="1" dirty="0">
                <a:solidFill>
                  <a:schemeClr val="accent1">
                    <a:lumMod val="75000"/>
                  </a:schemeClr>
                </a:solidFill>
              </a:rPr>
              <a:t>「断りきれずに契約してしまった」</a:t>
            </a:r>
            <a:endParaRPr kumimoji="1" lang="en-US" altLang="ja-JP" sz="2000" b="1" dirty="0">
              <a:solidFill>
                <a:schemeClr val="accent1">
                  <a:lumMod val="75000"/>
                </a:schemeClr>
              </a:solidFill>
            </a:endParaRPr>
          </a:p>
          <a:p>
            <a:r>
              <a:rPr kumimoji="1" lang="ja-JP" altLang="en-US" sz="2000" b="1" dirty="0">
                <a:solidFill>
                  <a:schemeClr val="accent1">
                    <a:lumMod val="75000"/>
                  </a:schemeClr>
                </a:solidFill>
              </a:rPr>
              <a:t>ことがトラブルにつながる・・・</a:t>
            </a:r>
          </a:p>
        </p:txBody>
      </p:sp>
      <p:sp>
        <p:nvSpPr>
          <p:cNvPr id="5" name="正方形/長方形 4">
            <a:extLst>
              <a:ext uri="{FF2B5EF4-FFF2-40B4-BE49-F238E27FC236}">
                <a16:creationId xmlns:a16="http://schemas.microsoft.com/office/drawing/2014/main" id="{5336113B-2B13-452A-AD94-845EB9E88F50}"/>
              </a:ext>
            </a:extLst>
          </p:cNvPr>
          <p:cNvSpPr/>
          <p:nvPr/>
        </p:nvSpPr>
        <p:spPr>
          <a:xfrm>
            <a:off x="1520833" y="5922528"/>
            <a:ext cx="6109365" cy="430887"/>
          </a:xfrm>
          <a:prstGeom prst="rect">
            <a:avLst/>
          </a:prstGeom>
        </p:spPr>
        <p:txBody>
          <a:bodyPr wrap="none">
            <a:spAutoFit/>
          </a:bodyPr>
          <a:lstStyle/>
          <a:p>
            <a:pPr algn="ctr"/>
            <a:r>
              <a:rPr lang="ja-JP" altLang="en-US" sz="2200" dirty="0"/>
              <a:t>トラブルの</a:t>
            </a:r>
            <a:r>
              <a:rPr lang="ja-JP" altLang="en-US" sz="2200"/>
              <a:t>例と、消費者</a:t>
            </a:r>
            <a:r>
              <a:rPr lang="ja-JP" altLang="en-US" sz="2200" dirty="0"/>
              <a:t>を守る法律をまなぼう</a:t>
            </a:r>
          </a:p>
        </p:txBody>
      </p:sp>
      <p:sp>
        <p:nvSpPr>
          <p:cNvPr id="29" name="テキスト ボックス 28">
            <a:extLst>
              <a:ext uri="{FF2B5EF4-FFF2-40B4-BE49-F238E27FC236}">
                <a16:creationId xmlns:a16="http://schemas.microsoft.com/office/drawing/2014/main" id="{EDCBD1A7-2778-42CD-BDAE-4C481F2A3D81}"/>
              </a:ext>
            </a:extLst>
          </p:cNvPr>
          <p:cNvSpPr txBox="1"/>
          <p:nvPr/>
        </p:nvSpPr>
        <p:spPr>
          <a:xfrm>
            <a:off x="386971" y="5369755"/>
            <a:ext cx="3141010" cy="261610"/>
          </a:xfrm>
          <a:prstGeom prst="rect">
            <a:avLst/>
          </a:prstGeom>
          <a:noFill/>
        </p:spPr>
        <p:txBody>
          <a:bodyPr wrap="square" rtlCol="0">
            <a:spAutoFit/>
          </a:bodyPr>
          <a:lstStyle/>
          <a:p>
            <a:r>
              <a:rPr kumimoji="1" lang="ja-JP" altLang="en-US" sz="1100" dirty="0"/>
              <a:t>消費者庁「平成</a:t>
            </a:r>
            <a:r>
              <a:rPr kumimoji="1" lang="en-US" altLang="ja-JP" sz="1100" dirty="0"/>
              <a:t>29</a:t>
            </a:r>
            <a:r>
              <a:rPr kumimoji="1" lang="ja-JP" altLang="en-US" sz="1100" dirty="0"/>
              <a:t>年版消費者白書」より</a:t>
            </a:r>
          </a:p>
        </p:txBody>
      </p:sp>
      <p:sp>
        <p:nvSpPr>
          <p:cNvPr id="31" name="山形 30">
            <a:extLst>
              <a:ext uri="{FF2B5EF4-FFF2-40B4-BE49-F238E27FC236}">
                <a16:creationId xmlns:a16="http://schemas.microsoft.com/office/drawing/2014/main" id="{52D5AB3D-D410-774E-9E97-E6F4C0E770BC}"/>
              </a:ext>
            </a:extLst>
          </p:cNvPr>
          <p:cNvSpPr/>
          <p:nvPr/>
        </p:nvSpPr>
        <p:spPr>
          <a:xfrm>
            <a:off x="5120474" y="1412776"/>
            <a:ext cx="3421392" cy="457347"/>
          </a:xfrm>
          <a:prstGeom prst="chevron">
            <a:avLst>
              <a:gd name="adj" fmla="val 2869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1600" b="1">
                <a:latin typeface="Meiryo" panose="020B0604030504040204" pitchFamily="34" charset="-128"/>
              </a:rPr>
              <a:t>消費者トラブルの例</a:t>
            </a:r>
            <a:endParaRPr lang="en-US" altLang="ja-JP" sz="1600" b="1" dirty="0">
              <a:latin typeface="Meiryo" panose="020B0604030504040204" pitchFamily="34" charset="-128"/>
            </a:endParaRPr>
          </a:p>
        </p:txBody>
      </p:sp>
      <p:graphicFrame>
        <p:nvGraphicFramePr>
          <p:cNvPr id="3" name="グラフ 2">
            <a:extLst>
              <a:ext uri="{FF2B5EF4-FFF2-40B4-BE49-F238E27FC236}">
                <a16:creationId xmlns:a16="http://schemas.microsoft.com/office/drawing/2014/main" id="{13B15370-1925-554A-B19C-BF33CF67BA69}"/>
              </a:ext>
            </a:extLst>
          </p:cNvPr>
          <p:cNvGraphicFramePr/>
          <p:nvPr>
            <p:extLst>
              <p:ext uri="{D42A27DB-BD31-4B8C-83A1-F6EECF244321}">
                <p14:modId xmlns:p14="http://schemas.microsoft.com/office/powerpoint/2010/main" val="416264177"/>
              </p:ext>
            </p:extLst>
          </p:nvPr>
        </p:nvGraphicFramePr>
        <p:xfrm>
          <a:off x="386342" y="2661423"/>
          <a:ext cx="4292894" cy="2969941"/>
        </p:xfrm>
        <a:graphic>
          <a:graphicData uri="http://schemas.openxmlformats.org/drawingml/2006/chart">
            <c:chart xmlns:c="http://schemas.openxmlformats.org/drawingml/2006/chart" xmlns:r="http://schemas.openxmlformats.org/officeDocument/2006/relationships" r:id="rId3"/>
          </a:graphicData>
        </a:graphic>
      </p:graphicFrame>
      <p:sp>
        <p:nvSpPr>
          <p:cNvPr id="28" name="テキスト ボックス 27">
            <a:extLst>
              <a:ext uri="{FF2B5EF4-FFF2-40B4-BE49-F238E27FC236}">
                <a16:creationId xmlns:a16="http://schemas.microsoft.com/office/drawing/2014/main" id="{9AC89C88-CE5C-5840-9D01-81F47FDD6305}"/>
              </a:ext>
            </a:extLst>
          </p:cNvPr>
          <p:cNvSpPr txBox="1"/>
          <p:nvPr/>
        </p:nvSpPr>
        <p:spPr>
          <a:xfrm>
            <a:off x="776378" y="2503530"/>
            <a:ext cx="3331784" cy="323165"/>
          </a:xfrm>
          <a:prstGeom prst="rect">
            <a:avLst/>
          </a:prstGeom>
          <a:noFill/>
        </p:spPr>
        <p:txBody>
          <a:bodyPr wrap="square" rtlCol="0">
            <a:spAutoFit/>
          </a:bodyPr>
          <a:lstStyle/>
          <a:p>
            <a:pPr algn="ctr"/>
            <a:r>
              <a:rPr kumimoji="1" lang="ja-JP" altLang="en-US" sz="1500"/>
              <a:t>強く勧められると断れない人の割合</a:t>
            </a:r>
            <a:endParaRPr kumimoji="1" lang="ja-JP" altLang="en-US" sz="1500" dirty="0"/>
          </a:p>
        </p:txBody>
      </p:sp>
      <p:sp>
        <p:nvSpPr>
          <p:cNvPr id="7" name="テキスト ボックス 6">
            <a:extLst>
              <a:ext uri="{FF2B5EF4-FFF2-40B4-BE49-F238E27FC236}">
                <a16:creationId xmlns:a16="http://schemas.microsoft.com/office/drawing/2014/main" id="{403B791C-B78E-4C86-8C87-95B4D7C61C41}"/>
              </a:ext>
            </a:extLst>
          </p:cNvPr>
          <p:cNvSpPr txBox="1"/>
          <p:nvPr/>
        </p:nvSpPr>
        <p:spPr>
          <a:xfrm>
            <a:off x="406282" y="2537681"/>
            <a:ext cx="325730" cy="261610"/>
          </a:xfrm>
          <a:prstGeom prst="rect">
            <a:avLst/>
          </a:prstGeom>
          <a:noFill/>
        </p:spPr>
        <p:txBody>
          <a:bodyPr wrap="none" rtlCol="0">
            <a:spAutoFit/>
          </a:bodyPr>
          <a:lstStyle/>
          <a:p>
            <a:r>
              <a:rPr kumimoji="1" lang="ja-JP" altLang="en-US" sz="1100" dirty="0"/>
              <a:t>％</a:t>
            </a:r>
          </a:p>
        </p:txBody>
      </p:sp>
    </p:spTree>
    <p:extLst>
      <p:ext uri="{BB962C8B-B14F-4D97-AF65-F5344CB8AC3E}">
        <p14:creationId xmlns:p14="http://schemas.microsoft.com/office/powerpoint/2010/main" val="3951401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ja-JP" dirty="0"/>
              <a:t>「当選しました」と呼び出され</a:t>
            </a:r>
            <a:r>
              <a:rPr lang="en-US" altLang="ja-JP" dirty="0"/>
              <a:t>…</a:t>
            </a:r>
            <a:br>
              <a:rPr lang="en-US" altLang="ja-JP" dirty="0"/>
            </a:br>
            <a:r>
              <a:rPr lang="ja-JP" altLang="en-US" sz="2700"/>
              <a:t>（</a:t>
            </a:r>
            <a:r>
              <a:rPr lang="ja-JP" altLang="en-US" sz="2700" dirty="0"/>
              <a:t>アポイントメントセールス）</a:t>
            </a:r>
          </a:p>
        </p:txBody>
      </p:sp>
      <p:grpSp>
        <p:nvGrpSpPr>
          <p:cNvPr id="15" name="グループ化 14">
            <a:extLst>
              <a:ext uri="{FF2B5EF4-FFF2-40B4-BE49-F238E27FC236}">
                <a16:creationId xmlns:a16="http://schemas.microsoft.com/office/drawing/2014/main" id="{54E25CFD-1D15-418D-835E-CB25245FF7BD}"/>
              </a:ext>
            </a:extLst>
          </p:cNvPr>
          <p:cNvGrpSpPr/>
          <p:nvPr/>
        </p:nvGrpSpPr>
        <p:grpSpPr>
          <a:xfrm>
            <a:off x="849449" y="1535326"/>
            <a:ext cx="3592562" cy="2575759"/>
            <a:chOff x="849449" y="1535326"/>
            <a:chExt cx="3592562" cy="2575759"/>
          </a:xfrm>
        </p:grpSpPr>
        <p:grpSp>
          <p:nvGrpSpPr>
            <p:cNvPr id="9" name="グループ化 8">
              <a:extLst>
                <a:ext uri="{FF2B5EF4-FFF2-40B4-BE49-F238E27FC236}">
                  <a16:creationId xmlns:a16="http://schemas.microsoft.com/office/drawing/2014/main" id="{A9E9D74B-F461-4477-950C-7A2874200B8A}"/>
                </a:ext>
              </a:extLst>
            </p:cNvPr>
            <p:cNvGrpSpPr/>
            <p:nvPr/>
          </p:nvGrpSpPr>
          <p:grpSpPr>
            <a:xfrm>
              <a:off x="849449" y="1569983"/>
              <a:ext cx="3592562" cy="2541102"/>
              <a:chOff x="849449" y="1569983"/>
              <a:chExt cx="3592562" cy="2541102"/>
            </a:xfrm>
          </p:grpSpPr>
          <p:sp>
            <p:nvSpPr>
              <p:cNvPr id="5" name="テキスト ボックス 4">
                <a:extLst>
                  <a:ext uri="{FF2B5EF4-FFF2-40B4-BE49-F238E27FC236}">
                    <a16:creationId xmlns:a16="http://schemas.microsoft.com/office/drawing/2014/main" id="{ACB256D4-5EA7-CF4F-9FE3-8476BACCA203}"/>
                  </a:ext>
                </a:extLst>
              </p:cNvPr>
              <p:cNvSpPr txBox="1"/>
              <p:nvPr/>
            </p:nvSpPr>
            <p:spPr>
              <a:xfrm>
                <a:off x="930283" y="3483221"/>
                <a:ext cx="3511728" cy="627864"/>
              </a:xfrm>
              <a:prstGeom prst="rect">
                <a:avLst/>
              </a:prstGeom>
              <a:noFill/>
            </p:spPr>
            <p:txBody>
              <a:bodyPr wrap="square" rtlCol="0">
                <a:spAutoFit/>
              </a:bodyPr>
              <a:lstStyle/>
              <a:p>
                <a:pPr>
                  <a:lnSpc>
                    <a:spcPct val="110000"/>
                  </a:lnSpc>
                </a:pPr>
                <a:r>
                  <a:rPr lang="ja-JP" altLang="en-US" sz="1600" dirty="0">
                    <a:solidFill>
                      <a:schemeClr val="tx2"/>
                    </a:solidFill>
                    <a:latin typeface="Meiryo" panose="020B0604030504040204" pitchFamily="34" charset="-128"/>
                  </a:rPr>
                  <a:t>自宅に「当選しました」</a:t>
                </a:r>
                <a:r>
                  <a:rPr lang="ja-JP" altLang="en-US" sz="1600">
                    <a:solidFill>
                      <a:schemeClr val="tx2"/>
                    </a:solidFill>
                    <a:latin typeface="Meiryo" panose="020B0604030504040204" pitchFamily="34" charset="-128"/>
                  </a:rPr>
                  <a:t>という</a:t>
                </a:r>
                <a:endParaRPr lang="en-US" altLang="ja-JP" sz="1600" dirty="0">
                  <a:solidFill>
                    <a:schemeClr val="tx2"/>
                  </a:solidFill>
                  <a:latin typeface="Meiryo" panose="020B0604030504040204" pitchFamily="34" charset="-128"/>
                </a:endParaRPr>
              </a:p>
              <a:p>
                <a:pPr>
                  <a:lnSpc>
                    <a:spcPct val="110000"/>
                  </a:lnSpc>
                </a:pPr>
                <a:r>
                  <a:rPr lang="ja-JP" altLang="en-US" sz="1600">
                    <a:solidFill>
                      <a:schemeClr val="tx2"/>
                    </a:solidFill>
                    <a:latin typeface="Meiryo" panose="020B0604030504040204" pitchFamily="34" charset="-128"/>
                  </a:rPr>
                  <a:t>電話</a:t>
                </a:r>
                <a:r>
                  <a:rPr lang="ja-JP" altLang="en-US" sz="1600" dirty="0">
                    <a:solidFill>
                      <a:schemeClr val="tx2"/>
                    </a:solidFill>
                    <a:latin typeface="Meiryo" panose="020B0604030504040204" pitchFamily="34" charset="-128"/>
                  </a:rPr>
                  <a:t>が</a:t>
                </a:r>
                <a:endParaRPr kumimoji="1" lang="ja-JP" altLang="en-US" sz="1600" dirty="0">
                  <a:solidFill>
                    <a:schemeClr val="tx2"/>
                  </a:solidFill>
                </a:endParaRPr>
              </a:p>
            </p:txBody>
          </p:sp>
          <p:pic>
            <p:nvPicPr>
              <p:cNvPr id="4" name="図 3" descr="挿絵 が含まれている画像&#10;&#10;自動的に生成された説明">
                <a:extLst>
                  <a:ext uri="{FF2B5EF4-FFF2-40B4-BE49-F238E27FC236}">
                    <a16:creationId xmlns:a16="http://schemas.microsoft.com/office/drawing/2014/main" id="{3C288A6C-2F83-9848-8FC1-020C9B5626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449" y="1569983"/>
                <a:ext cx="3592562" cy="1871310"/>
              </a:xfrm>
              <a:prstGeom prst="rect">
                <a:avLst/>
              </a:prstGeom>
            </p:spPr>
          </p:pic>
        </p:grpSp>
        <p:grpSp>
          <p:nvGrpSpPr>
            <p:cNvPr id="28" name="グループ化 27">
              <a:extLst>
                <a:ext uri="{FF2B5EF4-FFF2-40B4-BE49-F238E27FC236}">
                  <a16:creationId xmlns:a16="http://schemas.microsoft.com/office/drawing/2014/main" id="{148095EA-A486-EB48-98F2-714A5113D355}"/>
                </a:ext>
              </a:extLst>
            </p:cNvPr>
            <p:cNvGrpSpPr/>
            <p:nvPr/>
          </p:nvGrpSpPr>
          <p:grpSpPr>
            <a:xfrm>
              <a:off x="975736" y="1535326"/>
              <a:ext cx="1304737" cy="878968"/>
              <a:chOff x="4615279" y="1312463"/>
              <a:chExt cx="1304737" cy="878968"/>
            </a:xfrm>
          </p:grpSpPr>
          <p:sp>
            <p:nvSpPr>
              <p:cNvPr id="29" name="フリーフォーム 28">
                <a:extLst>
                  <a:ext uri="{FF2B5EF4-FFF2-40B4-BE49-F238E27FC236}">
                    <a16:creationId xmlns:a16="http://schemas.microsoft.com/office/drawing/2014/main" id="{29E538DC-1CB8-FE4E-A94C-70412D314DB2}"/>
                  </a:ext>
                </a:extLst>
              </p:cNvPr>
              <p:cNvSpPr/>
              <p:nvPr/>
            </p:nvSpPr>
            <p:spPr>
              <a:xfrm flipH="1">
                <a:off x="4847715" y="1930243"/>
                <a:ext cx="275104"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30" name="角丸四角形 29">
                <a:extLst>
                  <a:ext uri="{FF2B5EF4-FFF2-40B4-BE49-F238E27FC236}">
                    <a16:creationId xmlns:a16="http://schemas.microsoft.com/office/drawing/2014/main" id="{A52E7109-6F4F-C042-8C29-048980361972}"/>
                  </a:ext>
                </a:extLst>
              </p:cNvPr>
              <p:cNvSpPr/>
              <p:nvPr/>
            </p:nvSpPr>
            <p:spPr>
              <a:xfrm>
                <a:off x="4615279" y="1312463"/>
                <a:ext cx="1304737" cy="705010"/>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schemeClr val="tx1"/>
                    </a:solidFill>
                    <a:latin typeface="Meiryo" panose="020B0604030504040204" pitchFamily="34" charset="-128"/>
                  </a:rPr>
                  <a:t>おめでとう</a:t>
                </a:r>
                <a:endParaRPr lang="en-US" altLang="ja-JP" sz="1200" dirty="0">
                  <a:solidFill>
                    <a:schemeClr val="tx1"/>
                  </a:solidFill>
                  <a:latin typeface="Meiryo" panose="020B0604030504040204" pitchFamily="34" charset="-128"/>
                </a:endParaRPr>
              </a:p>
              <a:p>
                <a:r>
                  <a:rPr lang="ja-JP" altLang="en-US" sz="1200" dirty="0">
                    <a:solidFill>
                      <a:schemeClr val="tx1"/>
                    </a:solidFill>
                    <a:latin typeface="Meiryo" panose="020B0604030504040204" pitchFamily="34" charset="-128"/>
                  </a:rPr>
                  <a:t>ございます！</a:t>
                </a:r>
              </a:p>
            </p:txBody>
          </p:sp>
        </p:grpSp>
      </p:grpSp>
      <p:grpSp>
        <p:nvGrpSpPr>
          <p:cNvPr id="12" name="グループ化 11">
            <a:extLst>
              <a:ext uri="{FF2B5EF4-FFF2-40B4-BE49-F238E27FC236}">
                <a16:creationId xmlns:a16="http://schemas.microsoft.com/office/drawing/2014/main" id="{030E0E8F-0844-4862-9090-7E73FB8093C1}"/>
              </a:ext>
            </a:extLst>
          </p:cNvPr>
          <p:cNvGrpSpPr/>
          <p:nvPr/>
        </p:nvGrpSpPr>
        <p:grpSpPr>
          <a:xfrm>
            <a:off x="4977690" y="1479516"/>
            <a:ext cx="3396985" cy="2382518"/>
            <a:chOff x="971599" y="4004485"/>
            <a:chExt cx="3396985" cy="2382518"/>
          </a:xfrm>
        </p:grpSpPr>
        <p:sp>
          <p:nvSpPr>
            <p:cNvPr id="7" name="テキスト ボックス 6">
              <a:extLst>
                <a:ext uri="{FF2B5EF4-FFF2-40B4-BE49-F238E27FC236}">
                  <a16:creationId xmlns:a16="http://schemas.microsoft.com/office/drawing/2014/main" id="{535DE585-2925-0349-A085-90BB5945A422}"/>
                </a:ext>
              </a:extLst>
            </p:cNvPr>
            <p:cNvSpPr txBox="1"/>
            <p:nvPr/>
          </p:nvSpPr>
          <p:spPr>
            <a:xfrm>
              <a:off x="971599" y="5826080"/>
              <a:ext cx="3312359" cy="560923"/>
            </a:xfrm>
            <a:prstGeom prst="rect">
              <a:avLst/>
            </a:prstGeom>
            <a:noFill/>
          </p:spPr>
          <p:txBody>
            <a:bodyPr wrap="square" rtlCol="0">
              <a:spAutoFit/>
            </a:bodyPr>
            <a:lstStyle/>
            <a:p>
              <a:pPr>
                <a:lnSpc>
                  <a:spcPct val="110000"/>
                </a:lnSpc>
              </a:pPr>
              <a:r>
                <a:rPr lang="ja-JP" altLang="ja-JP" sz="1600" dirty="0">
                  <a:solidFill>
                    <a:schemeClr val="tx2"/>
                  </a:solidFill>
                  <a:latin typeface="Meiryo" panose="020B0604030504040204" pitchFamily="34" charset="-128"/>
                </a:rPr>
                <a:t>英会話教材の購入を長時間勧められ、断って帰ろうとしても帰して</a:t>
              </a:r>
              <a:r>
                <a:rPr lang="ja-JP" altLang="en-US" sz="1600" dirty="0">
                  <a:solidFill>
                    <a:schemeClr val="tx2"/>
                  </a:solidFill>
                  <a:latin typeface="Meiryo" panose="020B0604030504040204" pitchFamily="34" charset="-128"/>
                </a:rPr>
                <a:t>くれない。</a:t>
              </a:r>
              <a:endParaRPr kumimoji="1" lang="ja-JP" altLang="en-US" sz="1600" dirty="0">
                <a:solidFill>
                  <a:schemeClr val="tx2"/>
                </a:solidFill>
              </a:endParaRPr>
            </a:p>
          </p:txBody>
        </p:sp>
        <p:pic>
          <p:nvPicPr>
            <p:cNvPr id="16" name="図 15" descr="時計 が含まれている画像&#10;&#10;自動的に生成された説明">
              <a:extLst>
                <a:ext uri="{FF2B5EF4-FFF2-40B4-BE49-F238E27FC236}">
                  <a16:creationId xmlns:a16="http://schemas.microsoft.com/office/drawing/2014/main" id="{EEA1AAAE-7753-D24B-8C37-D25E8C5409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518" y="4004485"/>
              <a:ext cx="3386066" cy="1638956"/>
            </a:xfrm>
            <a:prstGeom prst="rect">
              <a:avLst/>
            </a:prstGeom>
          </p:spPr>
        </p:pic>
      </p:grpSp>
      <p:sp>
        <p:nvSpPr>
          <p:cNvPr id="3" name="スライド番号プレースホルダー 2">
            <a:extLst>
              <a:ext uri="{FF2B5EF4-FFF2-40B4-BE49-F238E27FC236}">
                <a16:creationId xmlns:a16="http://schemas.microsoft.com/office/drawing/2014/main" id="{9451852D-4CD0-C64F-9058-B521734F8095}"/>
              </a:ext>
            </a:extLst>
          </p:cNvPr>
          <p:cNvSpPr>
            <a:spLocks noGrp="1"/>
          </p:cNvSpPr>
          <p:nvPr>
            <p:ph type="sldNum" sz="quarter" idx="4"/>
          </p:nvPr>
        </p:nvSpPr>
        <p:spPr/>
        <p:txBody>
          <a:bodyPr/>
          <a:lstStyle/>
          <a:p>
            <a:fld id="{C3C412A8-4165-48C5-B7A3-F5E84C593970}" type="slidenum">
              <a:rPr lang="ja-JP" altLang="en-US" smtClean="0"/>
              <a:pPr/>
              <a:t>7</a:t>
            </a:fld>
            <a:endParaRPr lang="ja-JP" altLang="en-US"/>
          </a:p>
        </p:txBody>
      </p:sp>
      <p:grpSp>
        <p:nvGrpSpPr>
          <p:cNvPr id="10" name="グループ化 9">
            <a:extLst>
              <a:ext uri="{FF2B5EF4-FFF2-40B4-BE49-F238E27FC236}">
                <a16:creationId xmlns:a16="http://schemas.microsoft.com/office/drawing/2014/main" id="{AFAFF3FD-9B2F-114F-827C-0D361FF0E131}"/>
              </a:ext>
            </a:extLst>
          </p:cNvPr>
          <p:cNvGrpSpPr/>
          <p:nvPr/>
        </p:nvGrpSpPr>
        <p:grpSpPr>
          <a:xfrm>
            <a:off x="861427" y="4526800"/>
            <a:ext cx="7155326" cy="1591748"/>
            <a:chOff x="861427" y="4526800"/>
            <a:chExt cx="7155326" cy="1591748"/>
          </a:xfrm>
        </p:grpSpPr>
        <p:sp>
          <p:nvSpPr>
            <p:cNvPr id="8" name="テキスト ボックス 7">
              <a:extLst>
                <a:ext uri="{FF2B5EF4-FFF2-40B4-BE49-F238E27FC236}">
                  <a16:creationId xmlns:a16="http://schemas.microsoft.com/office/drawing/2014/main" id="{CFE3CD1F-6DF8-8943-A7C6-CB0E8809C6AD}"/>
                </a:ext>
              </a:extLst>
            </p:cNvPr>
            <p:cNvSpPr txBox="1"/>
            <p:nvPr/>
          </p:nvSpPr>
          <p:spPr>
            <a:xfrm>
              <a:off x="4078259" y="4947541"/>
              <a:ext cx="2381035" cy="999504"/>
            </a:xfrm>
            <a:prstGeom prst="rect">
              <a:avLst/>
            </a:prstGeom>
            <a:noFill/>
          </p:spPr>
          <p:txBody>
            <a:bodyPr wrap="square" rtlCol="0">
              <a:spAutoFit/>
            </a:bodyPr>
            <a:lstStyle/>
            <a:p>
              <a:pPr>
                <a:lnSpc>
                  <a:spcPct val="120000"/>
                </a:lnSpc>
              </a:pPr>
              <a:r>
                <a:rPr lang="ja-JP" altLang="ja-JP" dirty="0">
                  <a:solidFill>
                    <a:schemeClr val="tx2"/>
                  </a:solidFill>
                  <a:latin typeface="Meiryo" panose="020B0604030504040204" pitchFamily="34" charset="-128"/>
                </a:rPr>
                <a:t>仕方なく</a:t>
              </a:r>
              <a:r>
                <a:rPr lang="ja-JP" altLang="ja-JP">
                  <a:solidFill>
                    <a:schemeClr val="tx2"/>
                  </a:solidFill>
                  <a:latin typeface="Meiryo" panose="020B0604030504040204" pitchFamily="34" charset="-128"/>
                </a:rPr>
                <a:t>契約し</a:t>
              </a:r>
              <a:r>
                <a:rPr lang="ja-JP" altLang="en-US">
                  <a:solidFill>
                    <a:schemeClr val="tx2"/>
                  </a:solidFill>
                  <a:latin typeface="Meiryo" panose="020B0604030504040204" pitchFamily="34" charset="-128"/>
                </a:rPr>
                <a:t>て</a:t>
              </a:r>
              <a:endParaRPr lang="en-US" altLang="ja-JP" dirty="0">
                <a:solidFill>
                  <a:schemeClr val="tx2"/>
                </a:solidFill>
                <a:latin typeface="Meiryo" panose="020B0604030504040204" pitchFamily="34" charset="-128"/>
              </a:endParaRPr>
            </a:p>
            <a:p>
              <a:pPr>
                <a:lnSpc>
                  <a:spcPct val="120000"/>
                </a:lnSpc>
              </a:pPr>
              <a:r>
                <a:rPr lang="ja-JP" altLang="en-US">
                  <a:solidFill>
                    <a:schemeClr val="tx2"/>
                  </a:solidFill>
                  <a:latin typeface="Meiryo" panose="020B0604030504040204" pitchFamily="34" charset="-128"/>
                </a:rPr>
                <a:t>しまったが、</a:t>
              </a:r>
              <a:endParaRPr lang="en-US" altLang="ja-JP" dirty="0">
                <a:solidFill>
                  <a:schemeClr val="tx2"/>
                </a:solidFill>
                <a:latin typeface="Meiryo" panose="020B0604030504040204" pitchFamily="34" charset="-128"/>
              </a:endParaRPr>
            </a:p>
            <a:p>
              <a:pPr>
                <a:lnSpc>
                  <a:spcPct val="120000"/>
                </a:lnSpc>
              </a:pPr>
              <a:r>
                <a:rPr lang="ja-JP" altLang="en-US">
                  <a:solidFill>
                    <a:schemeClr val="tx2"/>
                  </a:solidFill>
                  <a:latin typeface="Meiryo" panose="020B0604030504040204" pitchFamily="34" charset="-128"/>
                </a:rPr>
                <a:t>とても</a:t>
              </a:r>
              <a:r>
                <a:rPr lang="ja-JP" altLang="en-US" dirty="0">
                  <a:solidFill>
                    <a:schemeClr val="tx2"/>
                  </a:solidFill>
                  <a:latin typeface="Meiryo" panose="020B0604030504040204" pitchFamily="34" charset="-128"/>
                </a:rPr>
                <a:t>支払えない</a:t>
              </a:r>
              <a:r>
                <a:rPr lang="en-US" altLang="ja-JP" dirty="0">
                  <a:solidFill>
                    <a:schemeClr val="tx2"/>
                  </a:solidFill>
                  <a:latin typeface="Meiryo" panose="020B0604030504040204" pitchFamily="34" charset="-128"/>
                </a:rPr>
                <a:t>…</a:t>
              </a:r>
              <a:r>
                <a:rPr lang="ja-JP" altLang="en-US" dirty="0">
                  <a:solidFill>
                    <a:schemeClr val="tx2"/>
                  </a:solidFill>
                  <a:latin typeface="Meiryo" panose="020B0604030504040204" pitchFamily="34" charset="-128"/>
                </a:rPr>
                <a:t>。</a:t>
              </a:r>
              <a:endParaRPr lang="ja-JP" altLang="en-US" dirty="0">
                <a:solidFill>
                  <a:schemeClr val="tx2"/>
                </a:solidFill>
              </a:endParaRPr>
            </a:p>
          </p:txBody>
        </p:sp>
        <p:pic>
          <p:nvPicPr>
            <p:cNvPr id="14" name="図 13">
              <a:extLst>
                <a:ext uri="{FF2B5EF4-FFF2-40B4-BE49-F238E27FC236}">
                  <a16:creationId xmlns:a16="http://schemas.microsoft.com/office/drawing/2014/main" id="{1E54DB22-130F-DA48-8AB0-0516828CBB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427" y="4526800"/>
              <a:ext cx="3216832" cy="1591748"/>
            </a:xfrm>
            <a:prstGeom prst="rect">
              <a:avLst/>
            </a:prstGeom>
          </p:spPr>
        </p:pic>
        <p:sp>
          <p:nvSpPr>
            <p:cNvPr id="6" name="円/楕円 5">
              <a:extLst>
                <a:ext uri="{FF2B5EF4-FFF2-40B4-BE49-F238E27FC236}">
                  <a16:creationId xmlns:a16="http://schemas.microsoft.com/office/drawing/2014/main" id="{8E52EB29-E043-644B-A24A-D5ABDD3BCC24}"/>
                </a:ext>
              </a:extLst>
            </p:cNvPr>
            <p:cNvSpPr/>
            <p:nvPr/>
          </p:nvSpPr>
          <p:spPr>
            <a:xfrm>
              <a:off x="6732240" y="4797152"/>
              <a:ext cx="1284513" cy="128451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accent4"/>
                  </a:solidFill>
                </a:rPr>
                <a:t>悪質</a:t>
              </a:r>
              <a:endParaRPr kumimoji="1" lang="en-US" altLang="ja-JP" sz="2400" dirty="0">
                <a:solidFill>
                  <a:schemeClr val="accent4"/>
                </a:solidFill>
              </a:endParaRPr>
            </a:p>
            <a:p>
              <a:pPr algn="ctr"/>
              <a:r>
                <a:rPr lang="ja-JP" altLang="en-US" sz="2400">
                  <a:solidFill>
                    <a:schemeClr val="accent4"/>
                  </a:solidFill>
                </a:rPr>
                <a:t>商法</a:t>
              </a:r>
              <a:endParaRPr kumimoji="1" lang="ja-JP" altLang="en-US" sz="2400">
                <a:solidFill>
                  <a:schemeClr val="accent4"/>
                </a:solidFill>
              </a:endParaRPr>
            </a:p>
          </p:txBody>
        </p:sp>
      </p:grpSp>
    </p:spTree>
    <p:extLst>
      <p:ext uri="{BB962C8B-B14F-4D97-AF65-F5344CB8AC3E}">
        <p14:creationId xmlns:p14="http://schemas.microsoft.com/office/powerpoint/2010/main" val="59751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会場の雰囲気にのまれて</a:t>
            </a:r>
            <a:r>
              <a:rPr kumimoji="1" lang="en-US" altLang="ja-JP" dirty="0"/>
              <a:t>…</a:t>
            </a:r>
            <a:r>
              <a:rPr kumimoji="1" lang="ja-JP" altLang="en-US" dirty="0"/>
              <a:t>（催眠商法）</a:t>
            </a:r>
          </a:p>
        </p:txBody>
      </p:sp>
      <p:grpSp>
        <p:nvGrpSpPr>
          <p:cNvPr id="9" name="グループ化 8">
            <a:extLst>
              <a:ext uri="{FF2B5EF4-FFF2-40B4-BE49-F238E27FC236}">
                <a16:creationId xmlns:a16="http://schemas.microsoft.com/office/drawing/2014/main" id="{4E6E718E-9301-454F-82D9-A34B3562A0B5}"/>
              </a:ext>
            </a:extLst>
          </p:cNvPr>
          <p:cNvGrpSpPr/>
          <p:nvPr/>
        </p:nvGrpSpPr>
        <p:grpSpPr>
          <a:xfrm>
            <a:off x="884204" y="1250986"/>
            <a:ext cx="3511728" cy="2637458"/>
            <a:chOff x="884204" y="1250986"/>
            <a:chExt cx="3511728" cy="2637458"/>
          </a:xfrm>
        </p:grpSpPr>
        <p:sp>
          <p:nvSpPr>
            <p:cNvPr id="5" name="テキスト ボックス 4">
              <a:extLst>
                <a:ext uri="{FF2B5EF4-FFF2-40B4-BE49-F238E27FC236}">
                  <a16:creationId xmlns:a16="http://schemas.microsoft.com/office/drawing/2014/main" id="{A01BAED6-0207-474D-ADB5-6F44FE74678F}"/>
                </a:ext>
              </a:extLst>
            </p:cNvPr>
            <p:cNvSpPr txBox="1"/>
            <p:nvPr/>
          </p:nvSpPr>
          <p:spPr>
            <a:xfrm>
              <a:off x="884204" y="3327521"/>
              <a:ext cx="3511728" cy="560923"/>
            </a:xfrm>
            <a:prstGeom prst="rect">
              <a:avLst/>
            </a:prstGeom>
            <a:noFill/>
          </p:spPr>
          <p:txBody>
            <a:bodyPr wrap="square" rtlCol="0">
              <a:spAutoFit/>
            </a:bodyPr>
            <a:lstStyle/>
            <a:p>
              <a:pPr>
                <a:lnSpc>
                  <a:spcPct val="110000"/>
                </a:lnSpc>
              </a:pPr>
              <a:r>
                <a:rPr lang="ja-JP" altLang="en-US" sz="1600" dirty="0">
                  <a:solidFill>
                    <a:schemeClr val="tx2"/>
                  </a:solidFill>
                  <a:latin typeface="Meiryo" panose="020B0604030504040204" pitchFamily="34" charset="-128"/>
                </a:rPr>
                <a:t>商店街でくじ引きを引いて日用品をもらったら、</a:t>
              </a:r>
              <a:r>
                <a:rPr lang="ja-JP" altLang="ja-JP" sz="1600" dirty="0">
                  <a:solidFill>
                    <a:schemeClr val="tx2"/>
                  </a:solidFill>
                  <a:latin typeface="Meiryo" panose="020B0604030504040204" pitchFamily="34" charset="-128"/>
                </a:rPr>
                <a:t>空き店舗の会場に案内された。</a:t>
              </a:r>
              <a:endParaRPr lang="ja-JP" altLang="en-US" sz="1600" dirty="0">
                <a:solidFill>
                  <a:schemeClr val="tx2"/>
                </a:solidFill>
              </a:endParaRPr>
            </a:p>
          </p:txBody>
        </p:sp>
        <p:grpSp>
          <p:nvGrpSpPr>
            <p:cNvPr id="16" name="グループ化 15">
              <a:extLst>
                <a:ext uri="{FF2B5EF4-FFF2-40B4-BE49-F238E27FC236}">
                  <a16:creationId xmlns:a16="http://schemas.microsoft.com/office/drawing/2014/main" id="{28536F30-9CA4-3744-9E41-9CD1DCD03110}"/>
                </a:ext>
              </a:extLst>
            </p:cNvPr>
            <p:cNvGrpSpPr/>
            <p:nvPr/>
          </p:nvGrpSpPr>
          <p:grpSpPr>
            <a:xfrm>
              <a:off x="1917026" y="1250986"/>
              <a:ext cx="1577754" cy="981268"/>
              <a:chOff x="4686473" y="1197327"/>
              <a:chExt cx="1577754" cy="981268"/>
            </a:xfrm>
          </p:grpSpPr>
          <p:sp>
            <p:nvSpPr>
              <p:cNvPr id="17" name="フリーフォーム 16">
                <a:extLst>
                  <a:ext uri="{FF2B5EF4-FFF2-40B4-BE49-F238E27FC236}">
                    <a16:creationId xmlns:a16="http://schemas.microsoft.com/office/drawing/2014/main" id="{B9913344-19E9-5040-BCDC-B8D9EC99EECA}"/>
                  </a:ext>
                </a:extLst>
              </p:cNvPr>
              <p:cNvSpPr/>
              <p:nvPr/>
            </p:nvSpPr>
            <p:spPr>
              <a:xfrm>
                <a:off x="4902496" y="1917407"/>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18" name="角丸四角形 17">
                <a:extLst>
                  <a:ext uri="{FF2B5EF4-FFF2-40B4-BE49-F238E27FC236}">
                    <a16:creationId xmlns:a16="http://schemas.microsoft.com/office/drawing/2014/main" id="{DCAEE4E0-F09B-3947-9FDD-697D99F91B3B}"/>
                  </a:ext>
                </a:extLst>
              </p:cNvPr>
              <p:cNvSpPr/>
              <p:nvPr/>
            </p:nvSpPr>
            <p:spPr>
              <a:xfrm>
                <a:off x="4686473" y="1197327"/>
                <a:ext cx="1577754" cy="820146"/>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a:solidFill>
                      <a:schemeClr val="tx1"/>
                    </a:solidFill>
                    <a:latin typeface="Meiryo" panose="020B0604030504040204" pitchFamily="34" charset="-128"/>
                  </a:rPr>
                  <a:t>近くの特設会場ではもっといい物を配って</a:t>
                </a:r>
                <a:r>
                  <a:rPr lang="ja-JP" altLang="en-US" sz="1200">
                    <a:solidFill>
                      <a:schemeClr val="tx1"/>
                    </a:solidFill>
                    <a:latin typeface="Meiryo" panose="020B0604030504040204" pitchFamily="34" charset="-128"/>
                  </a:rPr>
                  <a:t>ますよ</a:t>
                </a:r>
                <a:endParaRPr kumimoji="1" lang="ja-JP" altLang="en-US" sz="1200" dirty="0">
                  <a:solidFill>
                    <a:schemeClr val="tx1"/>
                  </a:solidFill>
                  <a:latin typeface="Meiryo" panose="020B0604030504040204" pitchFamily="34" charset="-128"/>
                </a:endParaRPr>
              </a:p>
            </p:txBody>
          </p:sp>
        </p:grpSp>
        <p:pic>
          <p:nvPicPr>
            <p:cNvPr id="4" name="図 3" descr="おもちゃ, 人形, レゴ, 時計 が含まれている画像&#10;&#10;自動的に生成された説明">
              <a:extLst>
                <a:ext uri="{FF2B5EF4-FFF2-40B4-BE49-F238E27FC236}">
                  <a16:creationId xmlns:a16="http://schemas.microsoft.com/office/drawing/2014/main" id="{6B854A75-4D4E-D94A-8EB8-73EBF7E32A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176" y="1532517"/>
              <a:ext cx="3276355" cy="1630068"/>
            </a:xfrm>
            <a:prstGeom prst="rect">
              <a:avLst/>
            </a:prstGeom>
          </p:spPr>
        </p:pic>
      </p:grpSp>
      <p:grpSp>
        <p:nvGrpSpPr>
          <p:cNvPr id="12" name="グループ化 11">
            <a:extLst>
              <a:ext uri="{FF2B5EF4-FFF2-40B4-BE49-F238E27FC236}">
                <a16:creationId xmlns:a16="http://schemas.microsoft.com/office/drawing/2014/main" id="{CC85C4F1-BD17-4192-B458-7F56065C825D}"/>
              </a:ext>
            </a:extLst>
          </p:cNvPr>
          <p:cNvGrpSpPr/>
          <p:nvPr/>
        </p:nvGrpSpPr>
        <p:grpSpPr>
          <a:xfrm>
            <a:off x="4951382" y="1569188"/>
            <a:ext cx="3433513" cy="2413386"/>
            <a:chOff x="971599" y="4042107"/>
            <a:chExt cx="3433513" cy="2413386"/>
          </a:xfrm>
        </p:grpSpPr>
        <p:sp>
          <p:nvSpPr>
            <p:cNvPr id="7" name="テキスト ボックス 6">
              <a:extLst>
                <a:ext uri="{FF2B5EF4-FFF2-40B4-BE49-F238E27FC236}">
                  <a16:creationId xmlns:a16="http://schemas.microsoft.com/office/drawing/2014/main" id="{9A27C440-EC8C-3342-9C6E-A96E902EF1BD}"/>
                </a:ext>
              </a:extLst>
            </p:cNvPr>
            <p:cNvSpPr txBox="1"/>
            <p:nvPr/>
          </p:nvSpPr>
          <p:spPr>
            <a:xfrm>
              <a:off x="971599" y="5894570"/>
              <a:ext cx="3433513" cy="560923"/>
            </a:xfrm>
            <a:prstGeom prst="rect">
              <a:avLst/>
            </a:prstGeom>
            <a:noFill/>
          </p:spPr>
          <p:txBody>
            <a:bodyPr wrap="square" rtlCol="0">
              <a:spAutoFit/>
            </a:bodyPr>
            <a:lstStyle/>
            <a:p>
              <a:pPr>
                <a:lnSpc>
                  <a:spcPct val="110000"/>
                </a:lnSpc>
              </a:pPr>
              <a:r>
                <a:rPr lang="ja-JP" altLang="en-US" sz="1600" dirty="0">
                  <a:solidFill>
                    <a:schemeClr val="tx2"/>
                  </a:solidFill>
                  <a:latin typeface="Meiryo" panose="020B0604030504040204" pitchFamily="34" charset="-128"/>
                </a:rPr>
                <a:t>その場の勢いで</a:t>
              </a:r>
              <a:r>
                <a:rPr lang="ja-JP" altLang="ja-JP" sz="1600" dirty="0">
                  <a:solidFill>
                    <a:schemeClr val="tx2"/>
                  </a:solidFill>
                  <a:latin typeface="Meiryo" panose="020B0604030504040204" pitchFamily="34" charset="-128"/>
                </a:rPr>
                <a:t>手を挙げ</a:t>
              </a:r>
              <a:r>
                <a:rPr lang="ja-JP" altLang="en-US" sz="1600" dirty="0">
                  <a:solidFill>
                    <a:schemeClr val="tx2"/>
                  </a:solidFill>
                  <a:latin typeface="Meiryo" panose="020B0604030504040204" pitchFamily="34" charset="-128"/>
                </a:rPr>
                <a:t>、</a:t>
              </a:r>
              <a:endParaRPr lang="en-US" altLang="ja-JP" sz="1600" dirty="0">
                <a:solidFill>
                  <a:schemeClr val="tx2"/>
                </a:solidFill>
                <a:latin typeface="Meiryo" panose="020B0604030504040204" pitchFamily="34" charset="-128"/>
              </a:endParaRPr>
            </a:p>
            <a:p>
              <a:pPr>
                <a:lnSpc>
                  <a:spcPct val="110000"/>
                </a:lnSpc>
              </a:pPr>
              <a:r>
                <a:rPr lang="ja-JP" altLang="ja-JP" sz="1600" dirty="0">
                  <a:solidFill>
                    <a:schemeClr val="tx2"/>
                  </a:solidFill>
                  <a:latin typeface="Meiryo" panose="020B0604030504040204" pitchFamily="34" charset="-128"/>
                </a:rPr>
                <a:t>契約申し込みをしてしまった</a:t>
              </a:r>
              <a:r>
                <a:rPr lang="ja-JP" altLang="en-US" sz="1600" dirty="0">
                  <a:solidFill>
                    <a:schemeClr val="tx2"/>
                  </a:solidFill>
                  <a:latin typeface="Meiryo" panose="020B0604030504040204" pitchFamily="34" charset="-128"/>
                </a:rPr>
                <a:t>。</a:t>
              </a:r>
              <a:endParaRPr kumimoji="1" lang="ja-JP" altLang="en-US" sz="1600" dirty="0">
                <a:solidFill>
                  <a:schemeClr val="tx2"/>
                </a:solidFill>
              </a:endParaRPr>
            </a:p>
          </p:txBody>
        </p:sp>
        <p:grpSp>
          <p:nvGrpSpPr>
            <p:cNvPr id="19" name="グループ化 18">
              <a:extLst>
                <a:ext uri="{FF2B5EF4-FFF2-40B4-BE49-F238E27FC236}">
                  <a16:creationId xmlns:a16="http://schemas.microsoft.com/office/drawing/2014/main" id="{3623FD71-D582-1C48-93B8-8E686B92EAAA}"/>
                </a:ext>
              </a:extLst>
            </p:cNvPr>
            <p:cNvGrpSpPr/>
            <p:nvPr/>
          </p:nvGrpSpPr>
          <p:grpSpPr>
            <a:xfrm>
              <a:off x="1886607" y="4042107"/>
              <a:ext cx="1440160" cy="1055961"/>
              <a:chOff x="4686473" y="1122634"/>
              <a:chExt cx="1440160" cy="1055961"/>
            </a:xfrm>
          </p:grpSpPr>
          <p:sp>
            <p:nvSpPr>
              <p:cNvPr id="20" name="フリーフォーム 19">
                <a:extLst>
                  <a:ext uri="{FF2B5EF4-FFF2-40B4-BE49-F238E27FC236}">
                    <a16:creationId xmlns:a16="http://schemas.microsoft.com/office/drawing/2014/main" id="{472B610B-BACB-FD4E-BF91-522E6E39EFC4}"/>
                  </a:ext>
                </a:extLst>
              </p:cNvPr>
              <p:cNvSpPr/>
              <p:nvPr/>
            </p:nvSpPr>
            <p:spPr>
              <a:xfrm>
                <a:off x="4902496" y="1917407"/>
                <a:ext cx="225631" cy="261188"/>
              </a:xfrm>
              <a:custGeom>
                <a:avLst/>
                <a:gdLst>
                  <a:gd name="connsiteX0" fmla="*/ 225631 w 225631"/>
                  <a:gd name="connsiteY0" fmla="*/ 0 h 344384"/>
                  <a:gd name="connsiteX1" fmla="*/ 225631 w 225631"/>
                  <a:gd name="connsiteY1" fmla="*/ 0 h 344384"/>
                  <a:gd name="connsiteX2" fmla="*/ 95003 w 225631"/>
                  <a:gd name="connsiteY2" fmla="*/ 0 h 344384"/>
                  <a:gd name="connsiteX3" fmla="*/ 0 w 225631"/>
                  <a:gd name="connsiteY3" fmla="*/ 344384 h 344384"/>
                  <a:gd name="connsiteX4" fmla="*/ 225631 w 225631"/>
                  <a:gd name="connsiteY4" fmla="*/ 0 h 344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631" h="344384">
                    <a:moveTo>
                      <a:pt x="225631" y="0"/>
                    </a:moveTo>
                    <a:lnTo>
                      <a:pt x="225631" y="0"/>
                    </a:lnTo>
                    <a:lnTo>
                      <a:pt x="95003" y="0"/>
                    </a:lnTo>
                    <a:lnTo>
                      <a:pt x="0" y="344384"/>
                    </a:lnTo>
                    <a:lnTo>
                      <a:pt x="225631"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solidFill>
                    <a:schemeClr val="tx1"/>
                  </a:solidFill>
                  <a:latin typeface="Meiryo" panose="020B0604030504040204" pitchFamily="34" charset="-128"/>
                </a:endParaRPr>
              </a:p>
            </p:txBody>
          </p:sp>
          <p:sp>
            <p:nvSpPr>
              <p:cNvPr id="21" name="角丸四角形 20">
                <a:extLst>
                  <a:ext uri="{FF2B5EF4-FFF2-40B4-BE49-F238E27FC236}">
                    <a16:creationId xmlns:a16="http://schemas.microsoft.com/office/drawing/2014/main" id="{5231BF3F-DC87-734F-B425-33F82CDC0717}"/>
                  </a:ext>
                </a:extLst>
              </p:cNvPr>
              <p:cNvSpPr/>
              <p:nvPr/>
            </p:nvSpPr>
            <p:spPr>
              <a:xfrm>
                <a:off x="4686473" y="1122634"/>
                <a:ext cx="1440160" cy="894839"/>
              </a:xfrm>
              <a:prstGeom prst="roundRect">
                <a:avLst>
                  <a:gd name="adj" fmla="val 30385"/>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a:solidFill>
                      <a:schemeClr val="tx1"/>
                    </a:solidFill>
                    <a:latin typeface="Meiryo" panose="020B0604030504040204" pitchFamily="34" charset="-128"/>
                  </a:rPr>
                  <a:t>早い者勝ち！肩こり・高血圧に効く磁気マットレス！</a:t>
                </a:r>
                <a:endParaRPr kumimoji="1" lang="ja-JP" altLang="en-US" sz="1200" dirty="0">
                  <a:solidFill>
                    <a:schemeClr val="tx1"/>
                  </a:solidFill>
                  <a:latin typeface="Meiryo" panose="020B0604030504040204" pitchFamily="34" charset="-128"/>
                </a:endParaRPr>
              </a:p>
            </p:txBody>
          </p:sp>
        </p:grpSp>
        <p:pic>
          <p:nvPicPr>
            <p:cNvPr id="22" name="図 21" descr="おもちゃ, 時計 が含まれている画像&#10;&#10;自動的に生成された説明">
              <a:extLst>
                <a:ext uri="{FF2B5EF4-FFF2-40B4-BE49-F238E27FC236}">
                  <a16:creationId xmlns:a16="http://schemas.microsoft.com/office/drawing/2014/main" id="{EDCF45BA-478F-0642-AE9B-67D9CF94F9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9592" y="4217062"/>
              <a:ext cx="3336939" cy="1660210"/>
            </a:xfrm>
            <a:prstGeom prst="rect">
              <a:avLst/>
            </a:prstGeom>
          </p:spPr>
        </p:pic>
      </p:grpSp>
      <p:sp>
        <p:nvSpPr>
          <p:cNvPr id="3" name="スライド番号プレースホルダー 2">
            <a:extLst>
              <a:ext uri="{FF2B5EF4-FFF2-40B4-BE49-F238E27FC236}">
                <a16:creationId xmlns:a16="http://schemas.microsoft.com/office/drawing/2014/main" id="{73F126C2-222E-9E42-90A6-A8BD422424D2}"/>
              </a:ext>
            </a:extLst>
          </p:cNvPr>
          <p:cNvSpPr>
            <a:spLocks noGrp="1"/>
          </p:cNvSpPr>
          <p:nvPr>
            <p:ph type="sldNum" sz="quarter" idx="4"/>
          </p:nvPr>
        </p:nvSpPr>
        <p:spPr/>
        <p:txBody>
          <a:bodyPr/>
          <a:lstStyle/>
          <a:p>
            <a:fld id="{C3C412A8-4165-48C5-B7A3-F5E84C593970}" type="slidenum">
              <a:rPr lang="ja-JP" altLang="en-US" smtClean="0"/>
              <a:pPr/>
              <a:t>8</a:t>
            </a:fld>
            <a:endParaRPr lang="ja-JP" altLang="en-US"/>
          </a:p>
        </p:txBody>
      </p:sp>
      <p:grpSp>
        <p:nvGrpSpPr>
          <p:cNvPr id="6" name="グループ化 5">
            <a:extLst>
              <a:ext uri="{FF2B5EF4-FFF2-40B4-BE49-F238E27FC236}">
                <a16:creationId xmlns:a16="http://schemas.microsoft.com/office/drawing/2014/main" id="{44EF3DB8-DDA0-7D44-8E20-12075586504E}"/>
              </a:ext>
            </a:extLst>
          </p:cNvPr>
          <p:cNvGrpSpPr/>
          <p:nvPr/>
        </p:nvGrpSpPr>
        <p:grpSpPr>
          <a:xfrm>
            <a:off x="884204" y="4639619"/>
            <a:ext cx="7132549" cy="1475982"/>
            <a:chOff x="884204" y="4639619"/>
            <a:chExt cx="7132549" cy="1475982"/>
          </a:xfrm>
        </p:grpSpPr>
        <p:sp>
          <p:nvSpPr>
            <p:cNvPr id="8" name="テキスト ボックス 7">
              <a:extLst>
                <a:ext uri="{FF2B5EF4-FFF2-40B4-BE49-F238E27FC236}">
                  <a16:creationId xmlns:a16="http://schemas.microsoft.com/office/drawing/2014/main" id="{02CFA4B9-F2E2-4046-B744-D765A7B2D8BA}"/>
                </a:ext>
              </a:extLst>
            </p:cNvPr>
            <p:cNvSpPr txBox="1"/>
            <p:nvPr/>
          </p:nvSpPr>
          <p:spPr>
            <a:xfrm>
              <a:off x="4122715" y="4881336"/>
              <a:ext cx="2376264" cy="1200329"/>
            </a:xfrm>
            <a:prstGeom prst="rect">
              <a:avLst/>
            </a:prstGeom>
            <a:noFill/>
          </p:spPr>
          <p:txBody>
            <a:bodyPr wrap="square" rtlCol="0">
              <a:spAutoFit/>
            </a:bodyPr>
            <a:lstStyle/>
            <a:p>
              <a:pPr>
                <a:lnSpc>
                  <a:spcPct val="120000"/>
                </a:lnSpc>
              </a:pPr>
              <a:r>
                <a:rPr lang="ja-JP" altLang="ja-JP" dirty="0">
                  <a:solidFill>
                    <a:schemeClr val="tx2"/>
                  </a:solidFill>
                  <a:latin typeface="Meiryo" panose="020B0604030504040204" pitchFamily="34" charset="-128"/>
                </a:rPr>
                <a:t>家に戻って</a:t>
              </a:r>
              <a:r>
                <a:rPr lang="ja-JP" altLang="en-US" dirty="0">
                  <a:solidFill>
                    <a:schemeClr val="tx2"/>
                  </a:solidFill>
                  <a:latin typeface="Meiryo" panose="020B0604030504040204" pitchFamily="34" charset="-128"/>
                </a:rPr>
                <a:t>冷静になって</a:t>
              </a:r>
              <a:r>
                <a:rPr lang="ja-JP" altLang="ja-JP" dirty="0">
                  <a:solidFill>
                    <a:schemeClr val="tx2"/>
                  </a:solidFill>
                  <a:latin typeface="Meiryo" panose="020B0604030504040204" pitchFamily="34" charset="-128"/>
                </a:rPr>
                <a:t>考えると</a:t>
              </a:r>
              <a:r>
                <a:rPr lang="ja-JP" altLang="en-US" dirty="0">
                  <a:solidFill>
                    <a:schemeClr val="tx2"/>
                  </a:solidFill>
                  <a:latin typeface="Meiryo" panose="020B0604030504040204" pitchFamily="34" charset="-128"/>
                </a:rPr>
                <a:t>、</a:t>
              </a:r>
              <a:r>
                <a:rPr lang="ja-JP" altLang="ja-JP" dirty="0">
                  <a:solidFill>
                    <a:schemeClr val="tx2"/>
                  </a:solidFill>
                  <a:latin typeface="Meiryo" panose="020B0604030504040204" pitchFamily="34" charset="-128"/>
                </a:rPr>
                <a:t>約</a:t>
              </a:r>
              <a:r>
                <a:rPr lang="en-US" altLang="ja-JP" dirty="0">
                  <a:solidFill>
                    <a:schemeClr val="tx2"/>
                  </a:solidFill>
                  <a:latin typeface="Meiryo" panose="020B0604030504040204" pitchFamily="34" charset="-128"/>
                </a:rPr>
                <a:t>40</a:t>
              </a:r>
              <a:r>
                <a:rPr lang="ja-JP" altLang="ja-JP" dirty="0">
                  <a:solidFill>
                    <a:schemeClr val="tx2"/>
                  </a:solidFill>
                  <a:latin typeface="Meiryo" panose="020B0604030504040204" pitchFamily="34" charset="-128"/>
                </a:rPr>
                <a:t>万円もの高額であり、必要もない。</a:t>
              </a:r>
            </a:p>
          </p:txBody>
        </p:sp>
        <p:pic>
          <p:nvPicPr>
            <p:cNvPr id="14" name="図 13" descr="時計 が含まれている画像&#10;&#10;自動的に生成された説明">
              <a:extLst>
                <a:ext uri="{FF2B5EF4-FFF2-40B4-BE49-F238E27FC236}">
                  <a16:creationId xmlns:a16="http://schemas.microsoft.com/office/drawing/2014/main" id="{31550654-6454-3E49-B823-F80F2432AD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4204" y="4639619"/>
              <a:ext cx="3276355" cy="1475982"/>
            </a:xfrm>
            <a:prstGeom prst="rect">
              <a:avLst/>
            </a:prstGeom>
          </p:spPr>
        </p:pic>
        <p:sp>
          <p:nvSpPr>
            <p:cNvPr id="24" name="円/楕円 23">
              <a:extLst>
                <a:ext uri="{FF2B5EF4-FFF2-40B4-BE49-F238E27FC236}">
                  <a16:creationId xmlns:a16="http://schemas.microsoft.com/office/drawing/2014/main" id="{A199D97E-EF8B-3541-9E2F-2880FC2178FA}"/>
                </a:ext>
              </a:extLst>
            </p:cNvPr>
            <p:cNvSpPr/>
            <p:nvPr/>
          </p:nvSpPr>
          <p:spPr>
            <a:xfrm>
              <a:off x="6732240" y="4797152"/>
              <a:ext cx="1284513" cy="128451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accent4"/>
                  </a:solidFill>
                </a:rPr>
                <a:t>悪質</a:t>
              </a:r>
              <a:endParaRPr kumimoji="1" lang="en-US" altLang="ja-JP" sz="2400" dirty="0">
                <a:solidFill>
                  <a:schemeClr val="accent4"/>
                </a:solidFill>
              </a:endParaRPr>
            </a:p>
            <a:p>
              <a:pPr algn="ctr"/>
              <a:r>
                <a:rPr lang="ja-JP" altLang="en-US" sz="2400">
                  <a:solidFill>
                    <a:schemeClr val="accent4"/>
                  </a:solidFill>
                </a:rPr>
                <a:t>商法</a:t>
              </a:r>
              <a:endParaRPr kumimoji="1" lang="ja-JP" altLang="en-US" sz="2400">
                <a:solidFill>
                  <a:schemeClr val="accent4"/>
                </a:solidFill>
              </a:endParaRPr>
            </a:p>
          </p:txBody>
        </p:sp>
      </p:grpSp>
    </p:spTree>
    <p:extLst>
      <p:ext uri="{BB962C8B-B14F-4D97-AF65-F5344CB8AC3E}">
        <p14:creationId xmlns:p14="http://schemas.microsoft.com/office/powerpoint/2010/main" val="413188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青">
  <a:themeElements>
    <a:clrScheme name="横浜銀行 1">
      <a:dk1>
        <a:srgbClr val="333333"/>
      </a:dk1>
      <a:lt1>
        <a:srgbClr val="FFFFFE"/>
      </a:lt1>
      <a:dk2>
        <a:srgbClr val="134A87"/>
      </a:dk2>
      <a:lt2>
        <a:srgbClr val="AFDFF8"/>
      </a:lt2>
      <a:accent1>
        <a:srgbClr val="64C8F2"/>
      </a:accent1>
      <a:accent2>
        <a:srgbClr val="E85984"/>
      </a:accent2>
      <a:accent3>
        <a:srgbClr val="17A93A"/>
      </a:accent3>
      <a:accent4>
        <a:srgbClr val="FFF10A"/>
      </a:accent4>
      <a:accent5>
        <a:srgbClr val="F38E1F"/>
      </a:accent5>
      <a:accent6>
        <a:srgbClr val="5FBCEB"/>
      </a:accent6>
      <a:hlink>
        <a:srgbClr val="00AB7A"/>
      </a:hlink>
      <a:folHlink>
        <a:srgbClr val="4C80C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80726_金融リテラシー編" id="{499AE7A8-639F-A941-9E80-36FA47178BDA}" vid="{B8DE9389-DC95-404F-8D0A-AABFDE54850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3">
      <a:majorFont>
        <a:latin typeface="Calibri"/>
        <a:ea typeface="メイリオ"/>
        <a:cs typeface=""/>
      </a:majorFont>
      <a:minorFont>
        <a:latin typeface="Calibr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180726_金融リテラシー編</Template>
  <TotalTime>0</TotalTime>
  <Words>5108</Words>
  <Application>Microsoft Office PowerPoint</Application>
  <PresentationFormat>画面に合わせる (4:3)</PresentationFormat>
  <Paragraphs>490</Paragraphs>
  <Slides>23</Slides>
  <Notes>23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23</vt:i4>
      </vt:variant>
    </vt:vector>
  </HeadingPairs>
  <TitlesOfParts>
    <vt:vector size="29" baseType="lpstr">
      <vt:lpstr>Meiryo</vt:lpstr>
      <vt:lpstr>Meiryo</vt:lpstr>
      <vt:lpstr>Arial</vt:lpstr>
      <vt:lpstr>Calibri</vt:lpstr>
      <vt:lpstr>Wingdings</vt:lpstr>
      <vt:lpstr>青</vt:lpstr>
      <vt:lpstr>消費者トラブルに あわない・ 負けない </vt:lpstr>
      <vt:lpstr>多発する消費者トラブル</vt:lpstr>
      <vt:lpstr>契約は口頭でも成立</vt:lpstr>
      <vt:lpstr>契約書の意義</vt:lpstr>
      <vt:lpstr>契約は守るもの</vt:lpstr>
      <vt:lpstr>成年年齢が18歳に</vt:lpstr>
      <vt:lpstr>消費者トラブルに注意！</vt:lpstr>
      <vt:lpstr>「当選しました」と呼び出され… （アポイントメントセールス）</vt:lpstr>
      <vt:lpstr>会場の雰囲気にのまれて…（催眠商法）</vt:lpstr>
      <vt:lpstr>屋根の無料点検を受けたら…（点検商法）</vt:lpstr>
      <vt:lpstr>こんな手口にも注意</vt:lpstr>
      <vt:lpstr>久々に友人と会ったら…（マルチ商法）</vt:lpstr>
      <vt:lpstr>無料体験のつもりが…（エステ）</vt:lpstr>
      <vt:lpstr>無料体験のつもりが…（家庭教師）</vt:lpstr>
      <vt:lpstr>「特定商取引法」　</vt:lpstr>
      <vt:lpstr>クーリング・オフ制度</vt:lpstr>
      <vt:lpstr>クーリング・オフの方法</vt:lpstr>
      <vt:lpstr>中途解約</vt:lpstr>
      <vt:lpstr>勧誘に問題があれば取り消せることも</vt:lpstr>
      <vt:lpstr>ロールプレイングで確認！</vt:lpstr>
      <vt:lpstr>まとめ① トラブルの予防法</vt:lpstr>
      <vt:lpstr>まとめ② トラブルの対処法</vt:lpstr>
      <vt:lpstr>教材に関するアンケートご協力のお願い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yasunori torigoe</dc:creator>
  <cp:lastModifiedBy>内貴　基志</cp:lastModifiedBy>
  <cp:revision>689</cp:revision>
  <cp:lastPrinted>2021-01-04T06:07:04Z</cp:lastPrinted>
  <dcterms:created xsi:type="dcterms:W3CDTF">2020-01-06T02:08:42Z</dcterms:created>
  <dcterms:modified xsi:type="dcterms:W3CDTF">2021-03-17T00:37:52Z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-1083968697</vt:i4>
  </property>
  <property fmtid="{D5CDD505-2E9C-101B-9397-08002B2CF9AE}" pid="3" name="_NewReviewCycle">
    <vt:lpwstr/>
  </property>
  <property fmtid="{D5CDD505-2E9C-101B-9397-08002B2CF9AE}" pid="4" name="_EmailSubject">
    <vt:lpwstr>スライドお戻し②（横浜銀行　内貴）</vt:lpwstr>
  </property>
  <property fmtid="{D5CDD505-2E9C-101B-9397-08002B2CF9AE}" pid="5" name="_AuthorEmail">
    <vt:lpwstr>motoshi_naiki@hamagin.co.jp</vt:lpwstr>
  </property>
  <property fmtid="{D5CDD505-2E9C-101B-9397-08002B2CF9AE}" pid="6" name="_AuthorEmailDisplayName">
    <vt:lpwstr>内貴　基志</vt:lpwstr>
  </property>
  <property fmtid="{D5CDD505-2E9C-101B-9397-08002B2CF9AE}" pid="7" name="_PreviousAdHocReviewCycleID">
    <vt:i4>342765728</vt:i4>
  </property>
</Properties>
</file>