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0" r:id="rId1"/>
  </p:sldMasterIdLst>
  <p:notesMasterIdLst>
    <p:notesMasterId r:id="rId24"/>
  </p:notesMasterIdLst>
  <p:handoutMasterIdLst>
    <p:handoutMasterId r:id="rId25"/>
  </p:handoutMasterIdLst>
  <p:sldIdLst>
    <p:sldId id="357" r:id="rId2"/>
    <p:sldId id="411" r:id="rId3"/>
    <p:sldId id="412" r:id="rId4"/>
    <p:sldId id="405" r:id="rId5"/>
    <p:sldId id="392" r:id="rId6"/>
    <p:sldId id="360" r:id="rId7"/>
    <p:sldId id="376" r:id="rId8"/>
    <p:sldId id="406" r:id="rId9"/>
    <p:sldId id="413" r:id="rId10"/>
    <p:sldId id="408" r:id="rId11"/>
    <p:sldId id="414" r:id="rId12"/>
    <p:sldId id="402" r:id="rId13"/>
    <p:sldId id="378" r:id="rId14"/>
    <p:sldId id="393" r:id="rId15"/>
    <p:sldId id="394" r:id="rId16"/>
    <p:sldId id="403" r:id="rId17"/>
    <p:sldId id="389" r:id="rId18"/>
    <p:sldId id="388" r:id="rId19"/>
    <p:sldId id="415" r:id="rId20"/>
    <p:sldId id="396" r:id="rId21"/>
    <p:sldId id="390" r:id="rId22"/>
    <p:sldId id="377" r:id="rId2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77" autoAdjust="0"/>
    <p:restoredTop sz="76166" autoAdjust="0"/>
  </p:normalViewPr>
  <p:slideViewPr>
    <p:cSldViewPr>
      <p:cViewPr varScale="1">
        <p:scale>
          <a:sx n="86" d="100"/>
          <a:sy n="86" d="100"/>
        </p:scale>
        <p:origin x="2436" y="72"/>
      </p:cViewPr>
      <p:guideLst>
        <p:guide orient="horz" pos="2160"/>
        <p:guide pos="2880"/>
      </p:guideLst>
    </p:cSldViewPr>
  </p:slideViewPr>
  <p:notesTextViewPr>
    <p:cViewPr>
      <p:scale>
        <a:sx n="1" d="1"/>
        <a:sy n="1" d="1"/>
      </p:scale>
      <p:origin x="0" y="0"/>
    </p:cViewPr>
  </p:notesTextViewPr>
  <p:notesViewPr>
    <p:cSldViewPr>
      <p:cViewPr varScale="1">
        <p:scale>
          <a:sx n="41" d="100"/>
          <a:sy n="41" d="100"/>
        </p:scale>
        <p:origin x="1944" y="48"/>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Sheet1!$A$2:$A$9</c:f>
              <c:strCache>
                <c:ptCount val="6"/>
                <c:pt idx="0">
                  <c:v>3月</c:v>
                </c:pt>
                <c:pt idx="1">
                  <c:v>4月</c:v>
                </c:pt>
                <c:pt idx="2">
                  <c:v>5月</c:v>
                </c:pt>
                <c:pt idx="3">
                  <c:v>6月</c:v>
                </c:pt>
                <c:pt idx="4">
                  <c:v>7月</c:v>
                </c:pt>
                <c:pt idx="5">
                  <c:v>8月</c:v>
                </c:pt>
              </c:strCache>
            </c:strRef>
          </c:cat>
          <c:val>
            <c:numRef>
              <c:f>Sheet1!$B$2:$B$9</c:f>
              <c:numCache>
                <c:formatCode>General</c:formatCode>
                <c:ptCount val="8"/>
                <c:pt idx="0">
                  <c:v>0</c:v>
                </c:pt>
                <c:pt idx="1">
                  <c:v>0</c:v>
                </c:pt>
                <c:pt idx="2">
                  <c:v>0</c:v>
                </c:pt>
                <c:pt idx="3">
                  <c:v>0</c:v>
                </c:pt>
                <c:pt idx="4">
                  <c:v>0</c:v>
                </c:pt>
                <c:pt idx="5">
                  <c:v>0</c:v>
                </c:pt>
                <c:pt idx="6">
                  <c:v>0</c:v>
                </c:pt>
              </c:numCache>
            </c:numRef>
          </c:val>
          <c:extLst>
            <c:ext xmlns:c16="http://schemas.microsoft.com/office/drawing/2014/chart" uri="{C3380CC4-5D6E-409C-BE32-E72D297353CC}">
              <c16:uniqueId val="{00000000-02BE-074D-AF06-58CC34E0F3F8}"/>
            </c:ext>
          </c:extLst>
        </c:ser>
        <c:dLbls>
          <c:showLegendKey val="0"/>
          <c:showVal val="0"/>
          <c:showCatName val="0"/>
          <c:showSerName val="0"/>
          <c:showPercent val="0"/>
          <c:showBubbleSize val="0"/>
        </c:dLbls>
        <c:gapWidth val="219"/>
        <c:overlap val="-27"/>
        <c:axId val="117711232"/>
        <c:axId val="117712768"/>
      </c:barChart>
      <c:catAx>
        <c:axId val="117711232"/>
        <c:scaling>
          <c:orientation val="minMax"/>
        </c:scaling>
        <c:delete val="0"/>
        <c:axPos val="b"/>
        <c:numFmt formatCode="General" sourceLinked="1"/>
        <c:majorTickMark val="none"/>
        <c:minorTickMark val="none"/>
        <c:tickLblPos val="nextTo"/>
        <c:spPr>
          <a:noFill/>
          <a:ln w="9525" cap="flat" cmpd="sng" algn="ctr">
            <a:solidFill>
              <a:schemeClr val="tx1">
                <a:lumMod val="40000"/>
                <a:lumOff val="60000"/>
              </a:schemeClr>
            </a:solidFill>
            <a:round/>
          </a:ln>
          <a:effectLst/>
        </c:spPr>
        <c:txPr>
          <a:bodyPr rot="0" spcFirstLastPara="1" vertOverflow="ellipsis" wrap="square" anchor="t" anchorCtr="0"/>
          <a:lstStyle/>
          <a:p>
            <a:pPr>
              <a:defRPr sz="1197" b="0" i="0" u="none" strike="noStrike" kern="1200" baseline="0">
                <a:solidFill>
                  <a:schemeClr val="tx1"/>
                </a:solidFill>
                <a:latin typeface="+mn-ea"/>
                <a:ea typeface="+mn-ea"/>
                <a:cs typeface="+mn-cs"/>
              </a:defRPr>
            </a:pPr>
            <a:endParaRPr lang="ja-JP"/>
          </a:p>
        </c:txPr>
        <c:crossAx val="117712768"/>
        <c:crosses val="autoZero"/>
        <c:auto val="1"/>
        <c:lblAlgn val="ctr"/>
        <c:lblOffset val="100"/>
        <c:noMultiLvlLbl val="0"/>
      </c:catAx>
      <c:valAx>
        <c:axId val="117712768"/>
        <c:scaling>
          <c:orientation val="minMax"/>
          <c:max val="6"/>
        </c:scaling>
        <c:delete val="0"/>
        <c:axPos val="l"/>
        <c:majorGridlines>
          <c:spPr>
            <a:ln w="9525" cap="flat" cmpd="sng" algn="ctr">
              <a:solidFill>
                <a:schemeClr val="tx1">
                  <a:lumMod val="40000"/>
                  <a:lumOff val="60000"/>
                </a:schemeClr>
              </a:solidFill>
              <a:prstDash val="dash"/>
              <a:round/>
            </a:ln>
            <a:effectLst/>
          </c:spPr>
        </c:majorGridlines>
        <c:numFmt formatCode="General&quot;万&quot;&quot;円&quot;"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ea"/>
                <a:ea typeface="+mn-ea"/>
                <a:cs typeface="+mn-cs"/>
              </a:defRPr>
            </a:pPr>
            <a:endParaRPr lang="ja-JP"/>
          </a:p>
        </c:txPr>
        <c:crossAx val="117711232"/>
        <c:crosses val="autoZero"/>
        <c:crossBetween val="between"/>
        <c:majorUnit val="1"/>
      </c:valAx>
      <c:spPr>
        <a:noFill/>
        <a:ln w="9525">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quarter" idx="1"/>
          </p:nvPr>
        </p:nvSpPr>
        <p:spPr>
          <a:xfrm>
            <a:off x="3855840" y="4"/>
            <a:ext cx="2949787" cy="496967"/>
          </a:xfrm>
          <a:prstGeom prst="rect">
            <a:avLst/>
          </a:prstGeom>
        </p:spPr>
        <p:txBody>
          <a:bodyPr vert="horz" lIns="91440" tIns="45720" rIns="91440" bIns="45720" rtlCol="0"/>
          <a:lstStyle>
            <a:lvl1pPr algn="r">
              <a:defRPr sz="1200"/>
            </a:lvl1pPr>
          </a:lstStyle>
          <a:p>
            <a:fld id="{A9467CFD-5CFE-46C1-B81C-0807D711EFB5}" type="datetimeFigureOut">
              <a:rPr kumimoji="1" lang="ja-JP" altLang="en-US" smtClean="0">
                <a:latin typeface="Meiryo" panose="020B0604030504040204" pitchFamily="34" charset="-128"/>
                <a:ea typeface="Meiryo" panose="020B0604030504040204" pitchFamily="34" charset="-128"/>
              </a:rPr>
              <a:t>2021/3/17</a:t>
            </a:fld>
            <a:endParaRPr kumimoji="1" lang="ja-JP" altLang="en-US">
              <a:latin typeface="Meiryo" panose="020B0604030504040204" pitchFamily="34" charset="-128"/>
              <a:ea typeface="Meiryo" panose="020B0604030504040204" pitchFamily="34" charset="-128"/>
            </a:endParaRPr>
          </a:p>
        </p:txBody>
      </p:sp>
      <p:sp>
        <p:nvSpPr>
          <p:cNvPr id="4" name="フッター プレースホルダー 3"/>
          <p:cNvSpPr>
            <a:spLocks noGrp="1"/>
          </p:cNvSpPr>
          <p:nvPr>
            <p:ph type="ftr" sz="quarter" idx="2"/>
          </p:nvPr>
        </p:nvSpPr>
        <p:spPr>
          <a:xfrm>
            <a:off x="2" y="9440650"/>
            <a:ext cx="2949787" cy="496967"/>
          </a:xfrm>
          <a:prstGeom prst="rect">
            <a:avLst/>
          </a:prstGeom>
        </p:spPr>
        <p:txBody>
          <a:bodyPr vert="horz" lIns="91440" tIns="45720" rIns="91440" bIns="45720" rtlCol="0" anchor="b"/>
          <a:lstStyle>
            <a:lvl1pPr algn="l">
              <a:defRPr sz="1200"/>
            </a:lvl1pPr>
          </a:lstStyle>
          <a:p>
            <a:endParaRPr kumimoji="1" lang="ja-JP" altLang="en-US">
              <a:latin typeface="Meiryo" panose="020B0604030504040204" pitchFamily="34" charset="-128"/>
              <a:ea typeface="Meiryo" panose="020B0604030504040204" pitchFamily="34" charset="-128"/>
            </a:endParaRPr>
          </a:p>
        </p:txBody>
      </p:sp>
      <p:sp>
        <p:nvSpPr>
          <p:cNvPr id="5" name="スライド番号プレースホルダー 4"/>
          <p:cNvSpPr>
            <a:spLocks noGrp="1"/>
          </p:cNvSpPr>
          <p:nvPr>
            <p:ph type="sldNum" sz="quarter" idx="3"/>
          </p:nvPr>
        </p:nvSpPr>
        <p:spPr>
          <a:xfrm>
            <a:off x="3855840" y="9440650"/>
            <a:ext cx="2949787" cy="496967"/>
          </a:xfrm>
          <a:prstGeom prst="rect">
            <a:avLst/>
          </a:prstGeom>
        </p:spPr>
        <p:txBody>
          <a:bodyPr vert="horz" lIns="91440" tIns="45720" rIns="91440" bIns="45720" rtlCol="0" anchor="b"/>
          <a:lstStyle>
            <a:lvl1pPr algn="r">
              <a:defRPr sz="1200"/>
            </a:lvl1pPr>
          </a:lstStyle>
          <a:p>
            <a:fld id="{9208711F-6F22-4458-AB78-039A3D4E6822}" type="slidenum">
              <a:rPr kumimoji="1" lang="ja-JP" altLang="en-US" smtClean="0">
                <a:latin typeface="Meiryo" panose="020B0604030504040204" pitchFamily="34" charset="-128"/>
                <a:ea typeface="Meiryo" panose="020B0604030504040204" pitchFamily="34" charset="-128"/>
              </a:rPr>
              <a:t>‹#›</a:t>
            </a:fld>
            <a:endParaRPr kumimoji="1" lang="ja-JP" altLang="en-US">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2452643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idx="1"/>
          </p:nvPr>
        </p:nvSpPr>
        <p:spPr>
          <a:xfrm>
            <a:off x="3855840" y="4"/>
            <a:ext cx="2949787" cy="496967"/>
          </a:xfrm>
          <a:prstGeom prst="rect">
            <a:avLst/>
          </a:prstGeom>
        </p:spPr>
        <p:txBody>
          <a:bodyPr vert="horz" lIns="91440" tIns="45720" rIns="91440" bIns="45720" rtlCol="0"/>
          <a:lstStyle>
            <a:lvl1pPr algn="r">
              <a:defRPr sz="1200" b="0" i="0">
                <a:latin typeface="Meiryo" panose="020B0604030504040204" pitchFamily="34" charset="-128"/>
                <a:ea typeface="Meiryo" panose="020B0604030504040204" pitchFamily="34" charset="-128"/>
              </a:defRPr>
            </a:lvl1pPr>
          </a:lstStyle>
          <a:p>
            <a:fld id="{0660DBE5-A3EF-454B-861D-1510D10C4697}" type="datetimeFigureOut">
              <a:rPr lang="ja-JP" altLang="en-US" smtClean="0"/>
              <a:pPr/>
              <a:t>2021/3/17</a:t>
            </a:fld>
            <a:endParaRPr lang="ja-JP" altLang="en-US"/>
          </a:p>
        </p:txBody>
      </p:sp>
      <p:sp>
        <p:nvSpPr>
          <p:cNvPr id="4" name="スライド イメージ プレースホルダー 3"/>
          <p:cNvSpPr>
            <a:spLocks noGrp="1" noRot="1" noChangeAspect="1"/>
          </p:cNvSpPr>
          <p:nvPr>
            <p:ph type="sldImg" idx="2"/>
          </p:nvPr>
        </p:nvSpPr>
        <p:spPr>
          <a:xfrm>
            <a:off x="919163" y="504825"/>
            <a:ext cx="4968875"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523602" y="4480234"/>
            <a:ext cx="5760000" cy="4860000"/>
          </a:xfrm>
          <a:prstGeom prst="rect">
            <a:avLst/>
          </a:prstGeom>
        </p:spPr>
        <p:txBody>
          <a:bodyPr vert="horz" lIns="91440" tIns="45720" rIns="91440" bIns="45720"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2" y="9440650"/>
            <a:ext cx="2949787" cy="496967"/>
          </a:xfrm>
          <a:prstGeom prst="rect">
            <a:avLst/>
          </a:prstGeom>
        </p:spPr>
        <p:txBody>
          <a:bodyPr vert="horz" lIns="91440" tIns="45720" rIns="91440" bIns="45720" rtlCol="0" anchor="b"/>
          <a:lstStyle>
            <a:lvl1pPr algn="l">
              <a:defRPr sz="1200" b="0" i="0">
                <a:latin typeface="Meiryo" panose="020B0604030504040204" pitchFamily="34" charset="-128"/>
                <a:ea typeface="Meiryo" panose="020B0604030504040204" pitchFamily="34" charset="-128"/>
              </a:defRPr>
            </a:lvl1pPr>
          </a:lstStyle>
          <a:p>
            <a:endParaRPr lang="ja-JP" altLang="en-US"/>
          </a:p>
        </p:txBody>
      </p:sp>
      <p:sp>
        <p:nvSpPr>
          <p:cNvPr id="7" name="スライド番号プレースホルダー 6"/>
          <p:cNvSpPr>
            <a:spLocks noGrp="1"/>
          </p:cNvSpPr>
          <p:nvPr>
            <p:ph type="sldNum" sz="quarter" idx="5"/>
          </p:nvPr>
        </p:nvSpPr>
        <p:spPr>
          <a:xfrm>
            <a:off x="3763642" y="9290153"/>
            <a:ext cx="2949787" cy="496967"/>
          </a:xfrm>
          <a:prstGeom prst="rect">
            <a:avLst/>
          </a:prstGeom>
        </p:spPr>
        <p:txBody>
          <a:bodyPr vert="horz" lIns="91440" tIns="45720" rIns="91440" bIns="45720" rtlCol="0" anchor="b"/>
          <a:lstStyle>
            <a:lvl1pPr algn="r">
              <a:defRPr sz="900" b="0" i="0">
                <a:latin typeface="Meiryo" panose="020B0604030504040204" pitchFamily="34" charset="-128"/>
                <a:ea typeface="Meiryo" panose="020B0604030504040204" pitchFamily="34" charset="-128"/>
              </a:defRPr>
            </a:lvl1pPr>
          </a:lstStyle>
          <a:p>
            <a:fld id="{26E4E2FB-2C53-460C-9497-D2F75DEF5EC4}" type="slidenum">
              <a:rPr lang="ja-JP" altLang="en-US" smtClean="0"/>
              <a:pPr/>
              <a:t>‹#›</a:t>
            </a:fld>
            <a:endParaRPr lang="ja-JP" altLang="en-US"/>
          </a:p>
        </p:txBody>
      </p:sp>
    </p:spTree>
    <p:extLst>
      <p:ext uri="{BB962C8B-B14F-4D97-AF65-F5344CB8AC3E}">
        <p14:creationId xmlns:p14="http://schemas.microsoft.com/office/powerpoint/2010/main" val="3973705318"/>
      </p:ext>
    </p:extLst>
  </p:cSld>
  <p:clrMap bg1="lt1" tx1="dk1" bg2="lt2" tx2="dk2" accent1="accent1" accent2="accent2" accent3="accent3" accent4="accent4" accent5="accent5" accent6="accent6" hlink="hlink" folHlink="folHlink"/>
  <p:notesStyle>
    <a:lvl1pPr marL="0" algn="l" defTabSz="914400" rtl="0" eaLnBrk="1" latinLnBrk="0" hangingPunct="1">
      <a:lnSpc>
        <a:spcPct val="130000"/>
      </a:lnSpc>
      <a:defRPr kumimoji="1" sz="1000" b="0" i="0" kern="1200">
        <a:solidFill>
          <a:schemeClr val="tx1"/>
        </a:solidFill>
        <a:latin typeface="Meiryo" panose="020B0604030504040204" pitchFamily="34" charset="-128"/>
        <a:ea typeface="Meiryo" panose="020B0604030504040204" pitchFamily="34" charset="-128"/>
        <a:cs typeface="+mn-cs"/>
      </a:defRPr>
    </a:lvl1pPr>
    <a:lvl2pPr marL="457200" algn="l" defTabSz="914400" rtl="0" eaLnBrk="1" latinLnBrk="0" hangingPunct="1">
      <a:lnSpc>
        <a:spcPct val="130000"/>
      </a:lnSpc>
      <a:defRPr kumimoji="1" sz="1000" b="0" i="0" kern="1200">
        <a:solidFill>
          <a:schemeClr val="tx1"/>
        </a:solidFill>
        <a:latin typeface="Meiryo" panose="020B0604030504040204" pitchFamily="34" charset="-128"/>
        <a:ea typeface="Meiryo" panose="020B0604030504040204" pitchFamily="34" charset="-128"/>
        <a:cs typeface="+mn-cs"/>
      </a:defRPr>
    </a:lvl2pPr>
    <a:lvl3pPr marL="914400" algn="l" defTabSz="914400" rtl="0" eaLnBrk="1" latinLnBrk="0" hangingPunct="1">
      <a:lnSpc>
        <a:spcPct val="130000"/>
      </a:lnSpc>
      <a:defRPr kumimoji="1" sz="1000" b="0" i="0" kern="1200">
        <a:solidFill>
          <a:schemeClr val="tx1"/>
        </a:solidFill>
        <a:latin typeface="Meiryo" panose="020B0604030504040204" pitchFamily="34" charset="-128"/>
        <a:ea typeface="Meiryo" panose="020B0604030504040204" pitchFamily="34" charset="-128"/>
        <a:cs typeface="+mn-cs"/>
      </a:defRPr>
    </a:lvl3pPr>
    <a:lvl4pPr marL="1371600" algn="l" defTabSz="914400" rtl="0" eaLnBrk="1" latinLnBrk="0" hangingPunct="1">
      <a:lnSpc>
        <a:spcPct val="130000"/>
      </a:lnSpc>
      <a:defRPr kumimoji="1" sz="1000" b="0" i="0" kern="1200">
        <a:solidFill>
          <a:schemeClr val="tx1"/>
        </a:solidFill>
        <a:latin typeface="Meiryo" panose="020B0604030504040204" pitchFamily="34" charset="-128"/>
        <a:ea typeface="Meiryo" panose="020B0604030504040204" pitchFamily="34" charset="-128"/>
        <a:cs typeface="+mn-cs"/>
      </a:defRPr>
    </a:lvl4pPr>
    <a:lvl5pPr marL="1828800" algn="l" defTabSz="914400" rtl="0" eaLnBrk="1" latinLnBrk="0" hangingPunct="1">
      <a:lnSpc>
        <a:spcPct val="130000"/>
      </a:lnSpc>
      <a:defRPr kumimoji="1" sz="1000" b="0" i="0" kern="1200">
        <a:solidFill>
          <a:schemeClr val="tx1"/>
        </a:solidFill>
        <a:latin typeface="Meiryo" panose="020B0604030504040204" pitchFamily="34" charset="-128"/>
        <a:ea typeface="Meiryo" panose="020B0604030504040204" pitchFamily="34"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0</a:t>
            </a:fld>
            <a:endParaRPr kumimoji="1" lang="ja-JP" altLang="en-US"/>
          </a:p>
        </p:txBody>
      </p:sp>
    </p:spTree>
    <p:extLst>
      <p:ext uri="{BB962C8B-B14F-4D97-AF65-F5344CB8AC3E}">
        <p14:creationId xmlns:p14="http://schemas.microsoft.com/office/powerpoint/2010/main" val="1248690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dirty="0"/>
              <a:t>次のクイズです。</a:t>
            </a:r>
            <a:endParaRPr lang="en-US" altLang="ja-JP" dirty="0"/>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dirty="0"/>
              <a:t>クレジットカードは誰が使え</a:t>
            </a:r>
            <a:r>
              <a:rPr lang="ja-JP" altLang="en-US" dirty="0"/>
              <a:t>るでしょうか？</a:t>
            </a:r>
            <a:br>
              <a:rPr lang="en-US" altLang="ja-JP" dirty="0"/>
            </a:br>
            <a:r>
              <a:rPr kumimoji="1" lang="ja-JP" altLang="en-US" dirty="0"/>
              <a:t>（スライドの①②③を読む）</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9</a:t>
            </a:fld>
            <a:endParaRPr lang="ja-JP" altLang="en-US"/>
          </a:p>
        </p:txBody>
      </p:sp>
    </p:spTree>
    <p:extLst>
      <p:ext uri="{BB962C8B-B14F-4D97-AF65-F5344CB8AC3E}">
        <p14:creationId xmlns:p14="http://schemas.microsoft.com/office/powerpoint/2010/main" val="3172003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dirty="0"/>
              <a:t>答えは</a:t>
            </a:r>
            <a:r>
              <a:rPr kumimoji="1" lang="en-US" altLang="ja-JP" dirty="0"/>
              <a:t>②</a:t>
            </a:r>
            <a:r>
              <a:rPr kumimoji="1" lang="ja-JP" altLang="en-US" dirty="0"/>
              <a:t>の名義人だけが使える、です。</a:t>
            </a:r>
            <a:endParaRPr kumimoji="1" lang="en-US" altLang="ja-JP" dirty="0"/>
          </a:p>
          <a:p>
            <a:endParaRPr lang="en-US" altLang="ja-JP" dirty="0"/>
          </a:p>
          <a:p>
            <a:r>
              <a:rPr kumimoji="1" lang="ja-JP" altLang="en-US" dirty="0"/>
              <a:t>クレジットカードは、名義人だけが使えます。</a:t>
            </a:r>
            <a:endParaRPr kumimoji="1" lang="en-US" altLang="ja-JP" dirty="0"/>
          </a:p>
          <a:p>
            <a:r>
              <a:rPr kumimoji="1" lang="ja-JP" altLang="en-US" dirty="0"/>
              <a:t>クレジットカードを手に入れたら、必ず裏面に署名をしましょう。</a:t>
            </a:r>
            <a:endParaRPr kumimoji="1" lang="en-US" altLang="ja-JP" dirty="0"/>
          </a:p>
          <a:p>
            <a:r>
              <a:rPr kumimoji="1" lang="ja-JP" altLang="en-US" dirty="0"/>
              <a:t>クレジットカードを他人に貸すことはカード利用契約で禁止されているので注意しましょう。</a:t>
            </a: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10</a:t>
            </a:fld>
            <a:endParaRPr lang="ja-JP" altLang="en-US"/>
          </a:p>
        </p:txBody>
      </p:sp>
    </p:spTree>
    <p:extLst>
      <p:ext uri="{BB962C8B-B14F-4D97-AF65-F5344CB8AC3E}">
        <p14:creationId xmlns:p14="http://schemas.microsoft.com/office/powerpoint/2010/main" val="615484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現金の持ち合わせがなくても商品・サービスを購入できるクレジットカードは、とても便利な存在です。</a:t>
            </a:r>
            <a:endParaRPr kumimoji="1" lang="en-US" altLang="ja-JP" kern="1200" dirty="0">
              <a:solidFill>
                <a:schemeClr val="tx1"/>
              </a:solidFill>
              <a:effectLst/>
              <a:latin typeface="Meiryo" panose="020B0604030504040204" pitchFamily="34" charset="-128"/>
              <a:cs typeface="+mn-cs"/>
            </a:endParaRPr>
          </a:p>
          <a:p>
            <a:endParaRPr kumimoji="1" lang="en-US" altLang="ja-JP" dirty="0"/>
          </a:p>
          <a:p>
            <a:r>
              <a:rPr kumimoji="1" lang="ja-JP" altLang="en-US" dirty="0"/>
              <a:t>みなさんが、もしクレジットカードを作ったら・・・、どんなものを買いたいですか？</a:t>
            </a:r>
            <a:endParaRPr kumimoji="1" lang="en-US" altLang="ja-JP" dirty="0"/>
          </a:p>
          <a:p>
            <a:r>
              <a:rPr kumimoji="1" lang="ja-JP" altLang="en-US" dirty="0"/>
              <a:t>（今買いたいものなど、自由に意見を出してもらう）</a:t>
            </a:r>
            <a:endParaRPr kumimoji="1" lang="en-US" altLang="ja-JP" dirty="0"/>
          </a:p>
          <a:p>
            <a:endParaRPr kumimoji="1" lang="en-US" altLang="ja-JP" dirty="0"/>
          </a:p>
          <a:p>
            <a:r>
              <a:rPr kumimoji="1" lang="ja-JP" altLang="en-US" u="none" dirty="0"/>
              <a:t>利用の上限額内であれば、クレジット会社と契約しているお店（加盟店）でクレジットカードを使った買い物ができます。</a:t>
            </a:r>
            <a:endParaRPr kumimoji="1" lang="en-US" altLang="ja-JP" u="none" dirty="0"/>
          </a:p>
          <a:p>
            <a:r>
              <a:rPr kumimoji="1" lang="ja-JP" altLang="en-US" dirty="0"/>
              <a:t>ただし、クレジットカードを利用して買い物をする際に必ず気を付けなければならないことがあります。</a:t>
            </a:r>
            <a:endParaRPr kumimoji="1" lang="en-US" altLang="ja-JP" dirty="0"/>
          </a:p>
          <a:p>
            <a:r>
              <a:rPr kumimoji="1" lang="ja-JP" altLang="en-US" dirty="0"/>
              <a:t>それは、クレジットカードは「後払い」だということです。クレジットカードは、現金がなくても買い物ができる便利なカードですが、決して魔法のカードではありません。</a:t>
            </a:r>
            <a:endParaRPr kumimoji="1" lang="en-US" altLang="ja-JP" dirty="0"/>
          </a:p>
          <a:p>
            <a:r>
              <a:rPr kumimoji="1" lang="ja-JP" altLang="en-US" dirty="0"/>
              <a:t>代金は、後から必ず支払わなくてはならないことを必ず意識して、クレジットカードを利用する必要があります。</a:t>
            </a:r>
            <a:endParaRPr kumimoji="1" lang="en-US" altLang="ja-JP" dirty="0"/>
          </a:p>
        </p:txBody>
      </p:sp>
      <p:sp>
        <p:nvSpPr>
          <p:cNvPr id="4" name="スライド番号プレースホルダー 3"/>
          <p:cNvSpPr>
            <a:spLocks noGrp="1"/>
          </p:cNvSpPr>
          <p:nvPr>
            <p:ph type="sldNum" sz="quarter" idx="5"/>
          </p:nvPr>
        </p:nvSpPr>
        <p:spPr/>
        <p:txBody>
          <a:bodyPr/>
          <a:lstStyle/>
          <a:p>
            <a:fld id="{26E4E2FB-2C53-460C-9497-D2F75DEF5EC4}" type="slidenum">
              <a:rPr lang="ja-JP" altLang="en-US" smtClean="0"/>
              <a:pPr/>
              <a:t>11</a:t>
            </a:fld>
            <a:endParaRPr lang="ja-JP" altLang="en-US"/>
          </a:p>
        </p:txBody>
      </p:sp>
    </p:spTree>
    <p:extLst>
      <p:ext uri="{BB962C8B-B14F-4D97-AF65-F5344CB8AC3E}">
        <p14:creationId xmlns:p14="http://schemas.microsoft.com/office/powerpoint/2010/main" val="21674116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kern="1200" dirty="0">
                <a:solidFill>
                  <a:schemeClr val="tx1"/>
                </a:solidFill>
                <a:effectLst/>
                <a:latin typeface="Meiryo" panose="020B0604030504040204" pitchFamily="34" charset="-128"/>
                <a:cs typeface="+mn-cs"/>
              </a:rPr>
              <a:t>さて、「クレジットカードは後払い」と何度も出てきますが、実際に支払うのはいつなのでしょうか。</a:t>
            </a:r>
            <a:endParaRPr kumimoji="1" lang="en-US" altLang="ja-JP" kern="1200" dirty="0">
              <a:solidFill>
                <a:schemeClr val="tx1"/>
              </a:solidFill>
              <a:effectLst/>
              <a:latin typeface="Meiryo" panose="020B0604030504040204" pitchFamily="34" charset="-128"/>
              <a:cs typeface="+mn-cs"/>
            </a:endParaRPr>
          </a:p>
          <a:p>
            <a:endParaRPr kumimoji="1" lang="en-US" altLang="ja-JP" kern="1200" dirty="0">
              <a:solidFill>
                <a:schemeClr val="tx1"/>
              </a:solidFill>
              <a:effectLst/>
              <a:latin typeface="Meiryo" panose="020B0604030504040204" pitchFamily="34" charset="-128"/>
              <a:cs typeface="+mn-cs"/>
            </a:endParaRPr>
          </a:p>
          <a:p>
            <a:r>
              <a:rPr kumimoji="1" lang="ja-JP" altLang="en-US" kern="1200" dirty="0">
                <a:solidFill>
                  <a:schemeClr val="tx1"/>
                </a:solidFill>
                <a:effectLst/>
                <a:latin typeface="Meiryo" panose="020B0604030504040204" pitchFamily="34" charset="-128"/>
                <a:cs typeface="+mn-cs"/>
              </a:rPr>
              <a:t>クレジットカードの利用代金の支払い方法には、「一括払い・２回払い」「ボーナス一括払い」「分割払い（３回以上）」「リボルビング払い（リボ払い）」があります。</a:t>
            </a:r>
            <a:endParaRPr kumimoji="1" lang="en-US" altLang="ja-JP" dirty="0"/>
          </a:p>
          <a:p>
            <a:r>
              <a:rPr kumimoji="1" lang="ja-JP" altLang="en-US" dirty="0"/>
              <a:t>原則として、支払い方法は商品・サービスを購入するときに選択します。</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12</a:t>
            </a:fld>
            <a:endParaRPr lang="ja-JP" altLang="en-US"/>
          </a:p>
        </p:txBody>
      </p:sp>
    </p:spTree>
    <p:extLst>
      <p:ext uri="{BB962C8B-B14F-4D97-AF65-F5344CB8AC3E}">
        <p14:creationId xmlns:p14="http://schemas.microsoft.com/office/powerpoint/2010/main" val="23837651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kern="1200" dirty="0">
                <a:solidFill>
                  <a:schemeClr val="tx1"/>
                </a:solidFill>
                <a:effectLst/>
                <a:latin typeface="Meiryo" panose="020B0604030504040204" pitchFamily="34" charset="-128"/>
                <a:cs typeface="+mn-cs"/>
              </a:rPr>
              <a:t>支払い方法を選択する際に、注意すべきことがあります。</a:t>
            </a:r>
            <a:endParaRPr kumimoji="1" lang="en-US" altLang="ja-JP" kern="1200" dirty="0">
              <a:solidFill>
                <a:schemeClr val="tx1"/>
              </a:solidFill>
              <a:effectLst/>
              <a:latin typeface="Meiryo" panose="020B0604030504040204" pitchFamily="34" charset="-128"/>
              <a:cs typeface="+mn-cs"/>
            </a:endParaRPr>
          </a:p>
          <a:p>
            <a:r>
              <a:rPr kumimoji="1" lang="ja-JP" altLang="en-US" kern="1200" dirty="0">
                <a:solidFill>
                  <a:schemeClr val="tx1"/>
                </a:solidFill>
                <a:effectLst/>
                <a:latin typeface="Meiryo" panose="020B0604030504040204" pitchFamily="34" charset="-128"/>
                <a:cs typeface="+mn-cs"/>
              </a:rPr>
              <a:t>それは、分割払い（３回以上）やリボ払いでは、手数料がかかり、購入した金額に手数料を上乗せして支払う必要があるということです。</a:t>
            </a:r>
            <a:endParaRPr kumimoji="1" lang="en-US" altLang="ja-JP" kern="1200" dirty="0">
              <a:solidFill>
                <a:schemeClr val="tx1"/>
              </a:solidFill>
              <a:effectLst/>
              <a:latin typeface="Meiryo" panose="020B0604030504040204" pitchFamily="34" charset="-128"/>
              <a:cs typeface="+mn-cs"/>
            </a:endParaRPr>
          </a:p>
          <a:p>
            <a:endParaRPr kumimoji="1" lang="en-US" altLang="ja-JP" kern="1200" dirty="0">
              <a:solidFill>
                <a:schemeClr val="tx1"/>
              </a:solidFill>
              <a:effectLst/>
              <a:latin typeface="Meiryo" panose="020B0604030504040204" pitchFamily="34" charset="-128"/>
              <a:cs typeface="+mn-cs"/>
            </a:endParaRPr>
          </a:p>
          <a:p>
            <a:r>
              <a:rPr kumimoji="1" lang="ja-JP" altLang="en-US" kern="1200" dirty="0">
                <a:solidFill>
                  <a:schemeClr val="tx1"/>
                </a:solidFill>
                <a:effectLst/>
                <a:latin typeface="Meiryo" panose="020B0604030504040204" pitchFamily="34" charset="-128"/>
                <a:cs typeface="+mn-cs"/>
              </a:rPr>
              <a:t>クレジットカードを利用して６万円の買い物をした場合の、一括払い・６回払い・リボ払いの支払総額の違いを見てみましょう。</a:t>
            </a:r>
            <a:endParaRPr kumimoji="1" lang="en-US" altLang="ja-JP" kern="1200" dirty="0">
              <a:solidFill>
                <a:schemeClr val="tx1"/>
              </a:solidFill>
              <a:effectLst/>
              <a:latin typeface="Meiryo" panose="020B0604030504040204" pitchFamily="34" charset="-128"/>
              <a:cs typeface="+mn-cs"/>
            </a:endParaRPr>
          </a:p>
          <a:p>
            <a:r>
              <a:rPr kumimoji="1" lang="ja-JP" altLang="en-US" kern="1200" dirty="0">
                <a:solidFill>
                  <a:schemeClr val="tx1"/>
                </a:solidFill>
                <a:effectLst/>
                <a:latin typeface="Meiryo" panose="020B0604030504040204" pitchFamily="34" charset="-128"/>
                <a:cs typeface="+mn-cs"/>
              </a:rPr>
              <a:t>一括払いでは、手数料がかからないため、支払総額は利用代金の</a:t>
            </a:r>
            <a:r>
              <a:rPr kumimoji="1" lang="en-US" altLang="ja-JP" kern="1200" dirty="0">
                <a:solidFill>
                  <a:schemeClr val="tx1"/>
                </a:solidFill>
                <a:effectLst/>
                <a:latin typeface="Meiryo" panose="020B0604030504040204" pitchFamily="34" charset="-128"/>
                <a:cs typeface="+mn-cs"/>
              </a:rPr>
              <a:t>60,000</a:t>
            </a:r>
            <a:r>
              <a:rPr kumimoji="1" lang="ja-JP" altLang="en-US" kern="1200" dirty="0">
                <a:solidFill>
                  <a:schemeClr val="tx1"/>
                </a:solidFill>
                <a:effectLst/>
                <a:latin typeface="Meiryo" panose="020B0604030504040204" pitchFamily="34" charset="-128"/>
                <a:cs typeface="+mn-cs"/>
              </a:rPr>
              <a:t>円です。</a:t>
            </a:r>
            <a:endParaRPr kumimoji="1" lang="en-US" altLang="ja-JP" kern="1200" dirty="0">
              <a:solidFill>
                <a:schemeClr val="tx1"/>
              </a:solidFill>
              <a:effectLst/>
              <a:latin typeface="Meiryo" panose="020B0604030504040204" pitchFamily="34" charset="-128"/>
              <a:cs typeface="+mn-cs"/>
            </a:endParaRPr>
          </a:p>
          <a:p>
            <a:r>
              <a:rPr kumimoji="1" lang="ja-JP" altLang="en-US" kern="1200" dirty="0">
                <a:solidFill>
                  <a:schemeClr val="tx1"/>
                </a:solidFill>
                <a:effectLst/>
                <a:latin typeface="Meiryo" panose="020B0604030504040204" pitchFamily="34" charset="-128"/>
                <a:cs typeface="+mn-cs"/>
              </a:rPr>
              <a:t>６回払いでは、手数料を実質年率</a:t>
            </a:r>
            <a:r>
              <a:rPr kumimoji="1" lang="en-US" altLang="ja-JP" kern="1200" dirty="0">
                <a:solidFill>
                  <a:schemeClr val="tx1"/>
                </a:solidFill>
                <a:effectLst/>
                <a:latin typeface="Meiryo" panose="020B0604030504040204" pitchFamily="34" charset="-128"/>
                <a:cs typeface="+mn-cs"/>
              </a:rPr>
              <a:t>11.5</a:t>
            </a:r>
            <a:r>
              <a:rPr kumimoji="1" lang="ja-JP" altLang="en-US" kern="1200" dirty="0">
                <a:solidFill>
                  <a:schemeClr val="tx1"/>
                </a:solidFill>
                <a:effectLst/>
                <a:latin typeface="Meiryo" panose="020B0604030504040204" pitchFamily="34" charset="-128"/>
                <a:cs typeface="+mn-cs"/>
              </a:rPr>
              <a:t>％とした場合の手数料の総額は</a:t>
            </a:r>
            <a:r>
              <a:rPr kumimoji="1" lang="en-US" altLang="ja-JP" kern="1200" dirty="0">
                <a:solidFill>
                  <a:schemeClr val="tx1"/>
                </a:solidFill>
                <a:effectLst/>
                <a:latin typeface="Meiryo" panose="020B0604030504040204" pitchFamily="34" charset="-128"/>
                <a:cs typeface="+mn-cs"/>
              </a:rPr>
              <a:t>2,028</a:t>
            </a:r>
            <a:r>
              <a:rPr kumimoji="1" lang="ja-JP" altLang="en-US" kern="1200" dirty="0">
                <a:solidFill>
                  <a:schemeClr val="tx1"/>
                </a:solidFill>
                <a:effectLst/>
                <a:latin typeface="Meiryo" panose="020B0604030504040204" pitchFamily="34" charset="-128"/>
                <a:cs typeface="+mn-cs"/>
              </a:rPr>
              <a:t>円となり、支払総額は</a:t>
            </a:r>
            <a:r>
              <a:rPr kumimoji="1" lang="en-US" altLang="ja-JP" kern="1200" dirty="0">
                <a:solidFill>
                  <a:schemeClr val="tx1"/>
                </a:solidFill>
                <a:effectLst/>
                <a:latin typeface="Meiryo" panose="020B0604030504040204" pitchFamily="34" charset="-128"/>
                <a:cs typeface="+mn-cs"/>
              </a:rPr>
              <a:t>62,028</a:t>
            </a:r>
            <a:r>
              <a:rPr kumimoji="1" lang="ja-JP" altLang="en-US" kern="1200" dirty="0">
                <a:solidFill>
                  <a:schemeClr val="tx1"/>
                </a:solidFill>
                <a:effectLst/>
                <a:latin typeface="Meiryo" panose="020B0604030504040204" pitchFamily="34" charset="-128"/>
                <a:cs typeface="+mn-cs"/>
              </a:rPr>
              <a:t>円です。</a:t>
            </a:r>
            <a:endParaRPr kumimoji="1" lang="en-US" altLang="ja-JP" kern="1200" dirty="0">
              <a:solidFill>
                <a:schemeClr val="tx1"/>
              </a:solidFill>
              <a:effectLst/>
              <a:latin typeface="Meiryo" panose="020B0604030504040204" pitchFamily="34" charset="-128"/>
              <a:cs typeface="+mn-cs"/>
            </a:endParaRPr>
          </a:p>
          <a:p>
            <a:r>
              <a:rPr kumimoji="1" lang="ja-JP" altLang="en-US" kern="1200" dirty="0">
                <a:solidFill>
                  <a:schemeClr val="tx1"/>
                </a:solidFill>
                <a:effectLst/>
                <a:latin typeface="Meiryo" panose="020B0604030504040204" pitchFamily="34" charset="-128"/>
                <a:cs typeface="+mn-cs"/>
              </a:rPr>
              <a:t>月々１万円のリボ払いでは、手数料を実質</a:t>
            </a:r>
            <a:r>
              <a:rPr kumimoji="1" lang="en-US" altLang="ja-JP" kern="1200" dirty="0">
                <a:solidFill>
                  <a:schemeClr val="tx1"/>
                </a:solidFill>
                <a:effectLst/>
                <a:latin typeface="Meiryo" panose="020B0604030504040204" pitchFamily="34" charset="-128"/>
                <a:cs typeface="+mn-cs"/>
              </a:rPr>
              <a:t>15%</a:t>
            </a:r>
            <a:r>
              <a:rPr kumimoji="1" lang="ja-JP" altLang="en-US" kern="1200" dirty="0">
                <a:solidFill>
                  <a:schemeClr val="tx1"/>
                </a:solidFill>
                <a:effectLst/>
                <a:latin typeface="Meiryo" panose="020B0604030504040204" pitchFamily="34" charset="-128"/>
                <a:cs typeface="+mn-cs"/>
              </a:rPr>
              <a:t>とした場合の手数料の総額は</a:t>
            </a:r>
            <a:r>
              <a:rPr kumimoji="1" lang="en-US" altLang="ja-JP" kern="1200" dirty="0">
                <a:solidFill>
                  <a:schemeClr val="tx1"/>
                </a:solidFill>
                <a:effectLst/>
                <a:latin typeface="Meiryo" panose="020B0604030504040204" pitchFamily="34" charset="-128"/>
                <a:cs typeface="+mn-cs"/>
              </a:rPr>
              <a:t>2,451</a:t>
            </a:r>
            <a:r>
              <a:rPr kumimoji="1" lang="ja-JP" altLang="en-US" kern="1200" dirty="0">
                <a:solidFill>
                  <a:schemeClr val="tx1"/>
                </a:solidFill>
                <a:effectLst/>
                <a:latin typeface="Meiryo" panose="020B0604030504040204" pitchFamily="34" charset="-128"/>
                <a:cs typeface="+mn-cs"/>
              </a:rPr>
              <a:t>円となり、支払総額は</a:t>
            </a:r>
            <a:r>
              <a:rPr kumimoji="1" lang="en-US" altLang="ja-JP" kern="1200" dirty="0">
                <a:solidFill>
                  <a:schemeClr val="tx1"/>
                </a:solidFill>
                <a:effectLst/>
                <a:latin typeface="Meiryo" panose="020B0604030504040204" pitchFamily="34" charset="-128"/>
                <a:cs typeface="+mn-cs"/>
              </a:rPr>
              <a:t>62,451</a:t>
            </a:r>
            <a:r>
              <a:rPr kumimoji="1" lang="ja-JP" altLang="en-US" kern="1200" dirty="0">
                <a:solidFill>
                  <a:schemeClr val="tx1"/>
                </a:solidFill>
                <a:effectLst/>
                <a:latin typeface="Meiryo" panose="020B0604030504040204" pitchFamily="34" charset="-128"/>
                <a:cs typeface="+mn-cs"/>
              </a:rPr>
              <a:t>円です。</a:t>
            </a:r>
            <a:endParaRPr kumimoji="1" lang="en-US" altLang="ja-JP" kern="1200" dirty="0">
              <a:solidFill>
                <a:schemeClr val="tx1"/>
              </a:solidFill>
              <a:effectLst/>
              <a:latin typeface="Meiryo" panose="020B0604030504040204" pitchFamily="34" charset="-128"/>
              <a:cs typeface="+mn-cs"/>
            </a:endParaRPr>
          </a:p>
          <a:p>
            <a:endParaRPr kumimoji="1" lang="en-US" altLang="ja-JP" kern="1200" dirty="0">
              <a:solidFill>
                <a:schemeClr val="tx1"/>
              </a:solidFill>
              <a:effectLst/>
              <a:latin typeface="Meiryo" panose="020B0604030504040204" pitchFamily="34" charset="-128"/>
              <a:cs typeface="+mn-cs"/>
            </a:endParaRPr>
          </a:p>
          <a:p>
            <a:r>
              <a:rPr kumimoji="1" lang="ja-JP" altLang="en-US" kern="1200" dirty="0">
                <a:solidFill>
                  <a:schemeClr val="tx1"/>
                </a:solidFill>
                <a:effectLst/>
                <a:latin typeface="Meiryo" panose="020B0604030504040204" pitchFamily="34" charset="-128"/>
                <a:cs typeface="+mn-cs"/>
              </a:rPr>
              <a:t>手数料（金利）がかかる取引では、料率（金利）が高いほど、期間が長いほど、支払総額が多くなる点に注意が必要です。</a:t>
            </a:r>
          </a:p>
          <a:p>
            <a:pPr marL="0" marR="0" lvl="0" indent="0" algn="l" defTabSz="914400" rtl="0" eaLnBrk="1" fontAlgn="auto" latinLnBrk="0" hangingPunct="1">
              <a:spcBef>
                <a:spcPts val="0"/>
              </a:spcBef>
              <a:spcAft>
                <a:spcPts val="0"/>
              </a:spcAft>
              <a:buClrTx/>
              <a:buSzTx/>
              <a:buFontTx/>
              <a:buNone/>
              <a:tabLst/>
              <a:defRPr/>
            </a:pPr>
            <a:endParaRPr kumimoji="1" lang="ja-JP" altLang="en-US" kern="1200" dirty="0">
              <a:solidFill>
                <a:schemeClr val="tx1"/>
              </a:solidFill>
              <a:effectLst/>
              <a:latin typeface="Meiryo" panose="020B0604030504040204" pitchFamily="34" charset="-128"/>
              <a:cs typeface="+mn-cs"/>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13</a:t>
            </a:fld>
            <a:endParaRPr lang="ja-JP" altLang="en-US"/>
          </a:p>
        </p:txBody>
      </p:sp>
    </p:spTree>
    <p:extLst>
      <p:ext uri="{BB962C8B-B14F-4D97-AF65-F5344CB8AC3E}">
        <p14:creationId xmlns:p14="http://schemas.microsoft.com/office/powerpoint/2010/main" val="2528563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クレジットカードは後払い、すなわち「借金」なので、確実に支払いができるように計画的に利用しなければなりません。</a:t>
            </a:r>
            <a:endParaRPr kumimoji="1" lang="en-US" altLang="ja-JP"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特に、リボ払いを選択する場合には注意が必要です。</a:t>
            </a:r>
            <a:endParaRPr kumimoji="1" lang="en-US" altLang="ja-JP"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spcBef>
                <a:spcPts val="0"/>
              </a:spcBef>
              <a:spcAft>
                <a:spcPts val="0"/>
              </a:spcAft>
              <a:buClrTx/>
              <a:buSzTx/>
              <a:buFontTx/>
              <a:buNone/>
              <a:tabLst/>
              <a:defRPr/>
            </a:pPr>
            <a:endParaRPr kumimoji="1" lang="en-US" altLang="ja-JP"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例えば、あなたの毎月のお給料は</a:t>
            </a:r>
            <a:r>
              <a:rPr kumimoji="1" lang="en-US" altLang="ja-JP" kern="1200" dirty="0">
                <a:solidFill>
                  <a:schemeClr val="tx1"/>
                </a:solidFill>
                <a:effectLst/>
                <a:latin typeface="Meiryo" panose="020B0604030504040204" pitchFamily="34" charset="-128"/>
                <a:cs typeface="+mn-cs"/>
              </a:rPr>
              <a:t>20</a:t>
            </a:r>
            <a:r>
              <a:rPr kumimoji="1" lang="ja-JP" altLang="en-US" kern="1200" dirty="0">
                <a:solidFill>
                  <a:schemeClr val="tx1"/>
                </a:solidFill>
                <a:effectLst/>
                <a:latin typeface="Meiryo" panose="020B0604030504040204" pitchFamily="34" charset="-128"/>
                <a:cs typeface="+mn-cs"/>
              </a:rPr>
              <a:t>万円、</a:t>
            </a:r>
            <a:r>
              <a:rPr kumimoji="1" lang="ja-JP" altLang="en-US" u="none" kern="1200" dirty="0">
                <a:solidFill>
                  <a:schemeClr val="tx1"/>
                </a:solidFill>
                <a:effectLst/>
                <a:latin typeface="Meiryo" panose="020B0604030504040204" pitchFamily="34" charset="-128"/>
                <a:cs typeface="+mn-cs"/>
              </a:rPr>
              <a:t>毎月２万円のリボ払いができるクレジットカードを持っています。</a:t>
            </a:r>
            <a:endParaRPr kumimoji="1" lang="en-US" altLang="ja-JP" u="none"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毎月２万円ちょっとの支払いで色々買えると考えたあなた。早速お出かけして、たくさん買い物をしました。</a:t>
            </a:r>
            <a:endParaRPr kumimoji="1" lang="en-US" altLang="ja-JP"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ジーンズ２万円、腕時計６万円</a:t>
            </a:r>
            <a:r>
              <a:rPr kumimoji="1" lang="en-US" altLang="ja-JP" kern="1200" dirty="0">
                <a:solidFill>
                  <a:schemeClr val="tx1"/>
                </a:solidFill>
                <a:effectLst/>
                <a:latin typeface="Meiryo" panose="020B0604030504040204" pitchFamily="34" charset="-128"/>
                <a:cs typeface="+mn-cs"/>
              </a:rPr>
              <a:t>…</a:t>
            </a:r>
            <a:r>
              <a:rPr kumimoji="1" lang="ja-JP" altLang="en-US" kern="1200" dirty="0" err="1">
                <a:solidFill>
                  <a:schemeClr val="tx1"/>
                </a:solidFill>
                <a:effectLst/>
                <a:latin typeface="Meiryo" panose="020B0604030504040204" pitchFamily="34" charset="-128"/>
                <a:cs typeface="+mn-cs"/>
              </a:rPr>
              <a:t>、</a:t>
            </a:r>
            <a:r>
              <a:rPr kumimoji="1" lang="ja-JP" altLang="en-US" kern="1200" dirty="0">
                <a:solidFill>
                  <a:schemeClr val="tx1"/>
                </a:solidFill>
                <a:effectLst/>
                <a:latin typeface="Meiryo" panose="020B0604030504040204" pitchFamily="34" charset="-128"/>
                <a:cs typeface="+mn-cs"/>
              </a:rPr>
              <a:t>全てリボ払いを選び、気づけば総額</a:t>
            </a:r>
            <a:r>
              <a:rPr kumimoji="1" lang="en-US" altLang="ja-JP" kern="1200" dirty="0">
                <a:solidFill>
                  <a:schemeClr val="tx1"/>
                </a:solidFill>
                <a:effectLst/>
                <a:latin typeface="Meiryo" panose="020B0604030504040204" pitchFamily="34" charset="-128"/>
                <a:cs typeface="+mn-cs"/>
              </a:rPr>
              <a:t>30</a:t>
            </a:r>
            <a:r>
              <a:rPr kumimoji="1" lang="ja-JP" altLang="en-US" kern="1200" dirty="0">
                <a:solidFill>
                  <a:schemeClr val="tx1"/>
                </a:solidFill>
                <a:effectLst/>
                <a:latin typeface="Meiryo" panose="020B0604030504040204" pitchFamily="34" charset="-128"/>
                <a:cs typeface="+mn-cs"/>
              </a:rPr>
              <a:t>万円の買い物をしていました。</a:t>
            </a:r>
            <a:endParaRPr kumimoji="1" lang="en-US" altLang="ja-JP"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spcBef>
                <a:spcPts val="0"/>
              </a:spcBef>
              <a:spcAft>
                <a:spcPts val="0"/>
              </a:spcAft>
              <a:buClrTx/>
              <a:buSzTx/>
              <a:buFontTx/>
              <a:buNone/>
              <a:tabLst/>
              <a:defRPr/>
            </a:pPr>
            <a:endParaRPr kumimoji="1" lang="en-US" altLang="ja-JP"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この場合、２万円に手数料を合わせた金額を１年半近くも支払い続けることになります。</a:t>
            </a:r>
          </a:p>
          <a:p>
            <a:pPr marL="0" marR="0" lvl="0" indent="0" algn="l" defTabSz="914400" rtl="0" eaLnBrk="1" fontAlgn="auto" latinLnBrk="0" hangingPunct="1">
              <a:spcBef>
                <a:spcPts val="0"/>
              </a:spcBef>
              <a:spcAft>
                <a:spcPts val="0"/>
              </a:spcAft>
              <a:buClrTx/>
              <a:buSzTx/>
              <a:buFontTx/>
              <a:buNone/>
              <a:tabLst/>
              <a:defRPr/>
            </a:pPr>
            <a:endParaRPr kumimoji="1" lang="ja-JP" altLang="en-US"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リボ払いは、月々の支払いが一定なのが便利ですが、一方で</a:t>
            </a:r>
            <a:r>
              <a:rPr kumimoji="1" lang="ja-JP" altLang="en-US" u="none" kern="1200" dirty="0">
                <a:solidFill>
                  <a:schemeClr val="tx1"/>
                </a:solidFill>
                <a:effectLst/>
                <a:latin typeface="Meiryo" panose="020B0604030504040204" pitchFamily="34" charset="-128"/>
                <a:cs typeface="+mn-cs"/>
              </a:rPr>
              <a:t>残高がいくらあるかわかりにくい、という特徴があります。</a:t>
            </a:r>
            <a:endParaRPr kumimoji="1" lang="en-US" altLang="ja-JP" u="none"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u="none" kern="1200" dirty="0">
                <a:solidFill>
                  <a:schemeClr val="tx1"/>
                </a:solidFill>
                <a:effectLst/>
                <a:latin typeface="Meiryo" panose="020B0604030504040204" pitchFamily="34" charset="-128"/>
                <a:cs typeface="+mn-cs"/>
              </a:rPr>
              <a:t>気づいたら、残高が高額になっていて、長期間支払いが終わらない、となりがちなので、注意しましょう。</a:t>
            </a:r>
            <a:endParaRPr kumimoji="1" lang="en-US" altLang="ja-JP" u="none"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あと支払いがいくら残っているかをしっかり把握して、収入とのバランスを考えることが大事です。</a:t>
            </a: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14</a:t>
            </a:fld>
            <a:endParaRPr lang="ja-JP" altLang="en-US"/>
          </a:p>
        </p:txBody>
      </p:sp>
    </p:spTree>
    <p:extLst>
      <p:ext uri="{BB962C8B-B14F-4D97-AF65-F5344CB8AC3E}">
        <p14:creationId xmlns:p14="http://schemas.microsoft.com/office/powerpoint/2010/main" val="31123999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dirty="0"/>
              <a:t>支払い方法ごとの特徴は、理解できたでしょうか。</a:t>
            </a:r>
            <a:endParaRPr kumimoji="1" lang="en-US" altLang="ja-JP" dirty="0"/>
          </a:p>
          <a:p>
            <a:endParaRPr kumimoji="1" lang="en-US" altLang="ja-JP" dirty="0"/>
          </a:p>
          <a:p>
            <a:r>
              <a:rPr kumimoji="1" lang="ja-JP" altLang="en-US" dirty="0"/>
              <a:t>では、</a:t>
            </a:r>
            <a:r>
              <a:rPr kumimoji="1" lang="ja-JP" altLang="en-US" u="none" dirty="0"/>
              <a:t>あなたが月収</a:t>
            </a:r>
            <a:r>
              <a:rPr kumimoji="1" lang="en-US" altLang="ja-JP" u="none" dirty="0"/>
              <a:t>20</a:t>
            </a:r>
            <a:r>
              <a:rPr kumimoji="1" lang="ja-JP" altLang="en-US" u="none" dirty="0"/>
              <a:t>万円だとして、</a:t>
            </a:r>
            <a:r>
              <a:rPr kumimoji="1" lang="ja-JP" altLang="en-US" dirty="0"/>
              <a:t>「夕飯の食材</a:t>
            </a:r>
            <a:r>
              <a:rPr kumimoji="1" lang="en-US" altLang="ja-JP" dirty="0"/>
              <a:t>2,000</a:t>
            </a:r>
            <a:r>
              <a:rPr kumimoji="1" lang="ja-JP" altLang="en-US" dirty="0"/>
              <a:t>円」「冬物のコート</a:t>
            </a:r>
            <a:r>
              <a:rPr kumimoji="1" lang="en-US" altLang="ja-JP" dirty="0"/>
              <a:t>50,000</a:t>
            </a:r>
            <a:r>
              <a:rPr kumimoji="1" lang="ja-JP" altLang="en-US" dirty="0"/>
              <a:t>円」「パソコン</a:t>
            </a:r>
            <a:r>
              <a:rPr kumimoji="1" lang="en-US" altLang="ja-JP" dirty="0"/>
              <a:t>200,000</a:t>
            </a:r>
            <a:r>
              <a:rPr kumimoji="1" lang="ja-JP" altLang="en-US" dirty="0"/>
              <a:t>万円」それぞれを買う際に、どの支払い方法を選択するとよいか考えてみましょう。</a:t>
            </a:r>
            <a:endParaRPr kumimoji="1" lang="en-US" altLang="ja-JP" dirty="0"/>
          </a:p>
          <a:p>
            <a:r>
              <a:rPr kumimoji="1" lang="ja-JP" altLang="en-US" dirty="0"/>
              <a:t>（生徒同士で意見交換してもらう）</a:t>
            </a:r>
            <a:endParaRPr kumimoji="1" lang="en-US" altLang="ja-JP" dirty="0"/>
          </a:p>
          <a:p>
            <a:endParaRPr kumimoji="1" lang="en-US" altLang="ja-JP" dirty="0"/>
          </a:p>
          <a:p>
            <a:r>
              <a:rPr kumimoji="1" lang="ja-JP" altLang="en-US" dirty="0"/>
              <a:t>支払い方法に「これが正解」というものはありませんが、</a:t>
            </a:r>
            <a:endParaRPr kumimoji="1" lang="en-US" altLang="ja-JP" dirty="0"/>
          </a:p>
          <a:p>
            <a:r>
              <a:rPr kumimoji="1" lang="ja-JP" altLang="en-US" dirty="0"/>
              <a:t>自分の収支バランスや、利用する商品・サービスの性質に応じて適切な支払い方法を選択することが大事です。</a:t>
            </a:r>
            <a:endParaRPr kumimoji="1" lang="en-US" altLang="ja-JP" dirty="0"/>
          </a:p>
        </p:txBody>
      </p:sp>
      <p:sp>
        <p:nvSpPr>
          <p:cNvPr id="4" name="スライド番号プレースホルダー 3"/>
          <p:cNvSpPr>
            <a:spLocks noGrp="1"/>
          </p:cNvSpPr>
          <p:nvPr>
            <p:ph type="sldNum" sz="quarter" idx="5"/>
          </p:nvPr>
        </p:nvSpPr>
        <p:spPr/>
        <p:txBody>
          <a:bodyPr/>
          <a:lstStyle/>
          <a:p>
            <a:fld id="{26E4E2FB-2C53-460C-9497-D2F75DEF5EC4}" type="slidenum">
              <a:rPr lang="ja-JP" altLang="en-US" smtClean="0"/>
              <a:pPr/>
              <a:t>15</a:t>
            </a:fld>
            <a:endParaRPr lang="ja-JP" altLang="en-US"/>
          </a:p>
        </p:txBody>
      </p:sp>
    </p:spTree>
    <p:extLst>
      <p:ext uri="{BB962C8B-B14F-4D97-AF65-F5344CB8AC3E}">
        <p14:creationId xmlns:p14="http://schemas.microsoft.com/office/powerpoint/2010/main" val="4257044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dirty="0"/>
              <a:t>では、もしクレジットカードの支払いが滞ってしまうとどうなるのでしょうか。</a:t>
            </a:r>
            <a:endParaRPr kumimoji="1" lang="en-US" altLang="ja-JP" dirty="0"/>
          </a:p>
          <a:p>
            <a:endParaRPr kumimoji="1" lang="en-US" altLang="ja-JP" dirty="0"/>
          </a:p>
          <a:p>
            <a:r>
              <a:rPr kumimoji="1" lang="ja-JP" altLang="ja-JP" sz="1000" b="0" i="0" kern="1200" dirty="0">
                <a:solidFill>
                  <a:schemeClr val="tx1"/>
                </a:solidFill>
                <a:effectLst/>
                <a:latin typeface="Meiryo" panose="020B0604030504040204" pitchFamily="34" charset="-128"/>
                <a:ea typeface="Meiryo" panose="020B0604030504040204" pitchFamily="34" charset="-128"/>
                <a:cs typeface="+mn-cs"/>
              </a:rPr>
              <a:t>クレジットカードの</a:t>
            </a:r>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契約情報、</a:t>
            </a:r>
            <a:r>
              <a:rPr kumimoji="1" lang="ja-JP" altLang="ja-JP" sz="1000" b="0" i="0" kern="1200" dirty="0">
                <a:solidFill>
                  <a:schemeClr val="tx1"/>
                </a:solidFill>
                <a:effectLst/>
                <a:latin typeface="Meiryo" panose="020B0604030504040204" pitchFamily="34" charset="-128"/>
                <a:ea typeface="Meiryo" panose="020B0604030504040204" pitchFamily="34" charset="-128"/>
                <a:cs typeface="+mn-cs"/>
              </a:rPr>
              <a:t>利用残高、</a:t>
            </a:r>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支払い</a:t>
            </a:r>
            <a:r>
              <a:rPr kumimoji="1" lang="ja-JP" altLang="ja-JP" sz="1000" b="0" i="0" kern="1200" dirty="0">
                <a:solidFill>
                  <a:schemeClr val="tx1"/>
                </a:solidFill>
                <a:effectLst/>
                <a:latin typeface="Meiryo" panose="020B0604030504040204" pitchFamily="34" charset="-128"/>
                <a:ea typeface="Meiryo" panose="020B0604030504040204" pitchFamily="34" charset="-128"/>
                <a:cs typeface="+mn-cs"/>
              </a:rPr>
              <a:t>状況を含む客観的な取引事実は、</a:t>
            </a:r>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「指定</a:t>
            </a:r>
            <a:r>
              <a:rPr kumimoji="1" lang="ja-JP" altLang="ja-JP" sz="1000" b="0" i="0" kern="1200" dirty="0">
                <a:solidFill>
                  <a:schemeClr val="tx1"/>
                </a:solidFill>
                <a:effectLst/>
                <a:latin typeface="Meiryo" panose="020B0604030504040204" pitchFamily="34" charset="-128"/>
                <a:ea typeface="Meiryo" panose="020B0604030504040204" pitchFamily="34" charset="-128"/>
                <a:cs typeface="+mn-cs"/>
              </a:rPr>
              <a:t>信用情報機関</a:t>
            </a:r>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a:t>
            </a:r>
            <a:r>
              <a:rPr kumimoji="1" lang="ja-JP" altLang="ja-JP" sz="1000" b="0" i="0" kern="1200" dirty="0">
                <a:solidFill>
                  <a:schemeClr val="tx1"/>
                </a:solidFill>
                <a:effectLst/>
                <a:latin typeface="Meiryo" panose="020B0604030504040204" pitchFamily="34" charset="-128"/>
                <a:ea typeface="Meiryo" panose="020B0604030504040204" pitchFamily="34" charset="-128"/>
                <a:cs typeface="+mn-cs"/>
              </a:rPr>
              <a:t>に登録され</a:t>
            </a:r>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ています。</a:t>
            </a:r>
            <a:endParaRPr kumimoji="1" lang="en-US" altLang="ja-JP" dirty="0"/>
          </a:p>
          <a:p>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「指定</a:t>
            </a:r>
            <a:r>
              <a:rPr kumimoji="1" lang="ja-JP" altLang="ja-JP" sz="1000" b="0" i="0" kern="1200" dirty="0">
                <a:solidFill>
                  <a:schemeClr val="tx1"/>
                </a:solidFill>
                <a:effectLst/>
                <a:latin typeface="Meiryo" panose="020B0604030504040204" pitchFamily="34" charset="-128"/>
                <a:ea typeface="Meiryo" panose="020B0604030504040204" pitchFamily="34" charset="-128"/>
                <a:cs typeface="+mn-cs"/>
              </a:rPr>
              <a:t>信用情報機関</a:t>
            </a:r>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」の情報</a:t>
            </a:r>
            <a:r>
              <a:rPr kumimoji="1" lang="ja-JP" altLang="en-US" dirty="0"/>
              <a:t>は、金融機関やカード会社、貸金業者の審査の参考になります。</a:t>
            </a:r>
            <a:endParaRPr kumimoji="1" lang="en-US" altLang="ja-JP" dirty="0"/>
          </a:p>
          <a:p>
            <a:r>
              <a:rPr kumimoji="1" lang="ja-JP" altLang="en-US" dirty="0"/>
              <a:t>返済が滞った履歴が登録されていると、クレジットカードなどの審査が通らなくなってしまったり、結婚やマイホームの購入など、本当にお金が必要なときに、ローンを組めなくなってしまうこともあります。</a:t>
            </a:r>
          </a:p>
        </p:txBody>
      </p:sp>
      <p:sp>
        <p:nvSpPr>
          <p:cNvPr id="4" name="スライド番号プレースホルダー 3"/>
          <p:cNvSpPr>
            <a:spLocks noGrp="1"/>
          </p:cNvSpPr>
          <p:nvPr>
            <p:ph type="sldNum" sz="quarter" idx="5"/>
          </p:nvPr>
        </p:nvSpPr>
        <p:spPr/>
        <p:txBody>
          <a:bodyPr/>
          <a:lstStyle/>
          <a:p>
            <a:fld id="{26E4E2FB-2C53-460C-9497-D2F75DEF5EC4}" type="slidenum">
              <a:rPr lang="ja-JP" altLang="en-US" smtClean="0"/>
              <a:pPr/>
              <a:t>16</a:t>
            </a:fld>
            <a:endParaRPr lang="ja-JP" altLang="en-US"/>
          </a:p>
        </p:txBody>
      </p:sp>
    </p:spTree>
    <p:extLst>
      <p:ext uri="{BB962C8B-B14F-4D97-AF65-F5344CB8AC3E}">
        <p14:creationId xmlns:p14="http://schemas.microsoft.com/office/powerpoint/2010/main" val="34517961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「指定</a:t>
            </a:r>
            <a:r>
              <a:rPr kumimoji="1" lang="ja-JP" altLang="ja-JP" sz="1000" b="0" i="0" kern="1200" dirty="0">
                <a:solidFill>
                  <a:schemeClr val="tx1"/>
                </a:solidFill>
                <a:effectLst/>
                <a:latin typeface="Meiryo" panose="020B0604030504040204" pitchFamily="34" charset="-128"/>
                <a:ea typeface="Meiryo" panose="020B0604030504040204" pitchFamily="34" charset="-128"/>
                <a:cs typeface="+mn-cs"/>
              </a:rPr>
              <a:t>信用情報機関</a:t>
            </a:r>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」に登録される情報は、クレジットカードに関するものだけではありません。</a:t>
            </a:r>
            <a:endParaRPr kumimoji="1" lang="en-US" altLang="ja-JP" dirty="0"/>
          </a:p>
          <a:p>
            <a:endParaRPr kumimoji="1" lang="en-US" altLang="ja-JP" dirty="0"/>
          </a:p>
          <a:p>
            <a:r>
              <a:rPr kumimoji="1" lang="ja-JP" altLang="en-US" dirty="0"/>
              <a:t>例えば、</a:t>
            </a:r>
            <a:endParaRPr kumimoji="1" lang="en-US" altLang="ja-JP" dirty="0"/>
          </a:p>
          <a:p>
            <a:r>
              <a:rPr kumimoji="1" lang="ja-JP" altLang="en-US" dirty="0"/>
              <a:t>・個別方式のクレジット（料金後払い、例＝携帯電話の本体）</a:t>
            </a:r>
          </a:p>
          <a:p>
            <a:r>
              <a:rPr kumimoji="1" lang="ja-JP" altLang="en-US" dirty="0"/>
              <a:t>・クレジットカードによるキャッシング</a:t>
            </a:r>
            <a:endParaRPr kumimoji="1" lang="en-US" altLang="ja-JP" dirty="0"/>
          </a:p>
          <a:p>
            <a:r>
              <a:rPr kumimoji="1" lang="ja-JP" altLang="en-US" dirty="0"/>
              <a:t>・各種ローン</a:t>
            </a:r>
            <a:endParaRPr kumimoji="1" lang="en-US" altLang="ja-JP" dirty="0"/>
          </a:p>
          <a:p>
            <a:endParaRPr kumimoji="1" lang="ja-JP" altLang="en-US" dirty="0"/>
          </a:p>
          <a:p>
            <a:r>
              <a:rPr kumimoji="1" lang="ja-JP" altLang="en-US" dirty="0"/>
              <a:t>これらの取引も「信用」をもとにした債務なので、取引の残高や支払い状況が</a:t>
            </a:r>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「指定</a:t>
            </a:r>
            <a:r>
              <a:rPr kumimoji="1" lang="ja-JP" altLang="ja-JP" sz="1000" b="0" i="0" kern="1200" dirty="0">
                <a:solidFill>
                  <a:schemeClr val="tx1"/>
                </a:solidFill>
                <a:effectLst/>
                <a:latin typeface="Meiryo" panose="020B0604030504040204" pitchFamily="34" charset="-128"/>
                <a:ea typeface="Meiryo" panose="020B0604030504040204" pitchFamily="34" charset="-128"/>
                <a:cs typeface="+mn-cs"/>
              </a:rPr>
              <a:t>信用情報機関</a:t>
            </a:r>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」に登録されます。</a:t>
            </a:r>
            <a:endParaRPr kumimoji="1" lang="en-US" altLang="ja-JP" sz="1000" b="0" i="0" kern="1200" dirty="0">
              <a:solidFill>
                <a:schemeClr val="tx1"/>
              </a:solidFill>
              <a:effectLst/>
              <a:latin typeface="Meiryo" panose="020B0604030504040204" pitchFamily="34" charset="-128"/>
              <a:ea typeface="Meiryo" panose="020B0604030504040204" pitchFamily="34" charset="-128"/>
              <a:cs typeface="+mn-cs"/>
            </a:endParaRPr>
          </a:p>
          <a:p>
            <a:endParaRPr kumimoji="1" lang="en-US" altLang="ja-JP" sz="1000" b="0" i="0" kern="1200" dirty="0">
              <a:solidFill>
                <a:schemeClr val="tx1"/>
              </a:solidFill>
              <a:effectLst/>
              <a:latin typeface="Meiryo" panose="020B0604030504040204" pitchFamily="34" charset="-128"/>
              <a:ea typeface="Meiryo" panose="020B0604030504040204" pitchFamily="34" charset="-128"/>
              <a:cs typeface="+mn-cs"/>
            </a:endParaRPr>
          </a:p>
          <a:p>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携帯電話の代金を支払わないままにしていたら、クレジットカードが作れなくなった、ということも起きています。</a:t>
            </a:r>
            <a:endParaRPr kumimoji="1" lang="en-US" altLang="ja-JP" sz="1000" b="0" i="0" kern="1200" dirty="0">
              <a:solidFill>
                <a:schemeClr val="tx1"/>
              </a:solidFill>
              <a:effectLst/>
              <a:latin typeface="Meiryo" panose="020B0604030504040204" pitchFamily="34" charset="-128"/>
              <a:ea typeface="Meiryo" panose="020B0604030504040204" pitchFamily="34" charset="-128"/>
              <a:cs typeface="+mn-cs"/>
            </a:endParaRPr>
          </a:p>
          <a:p>
            <a:r>
              <a:rPr kumimoji="1" lang="ja-JP" altLang="en-US" sz="1000" b="0" i="0" kern="1200" dirty="0">
                <a:solidFill>
                  <a:schemeClr val="tx1"/>
                </a:solidFill>
                <a:effectLst/>
                <a:latin typeface="Meiryo" panose="020B0604030504040204" pitchFamily="34" charset="-128"/>
                <a:ea typeface="Meiryo" panose="020B0604030504040204" pitchFamily="34" charset="-128"/>
                <a:cs typeface="+mn-cs"/>
              </a:rPr>
              <a:t>言うまでもないことですが、債務の支払い期限は守りましょう。</a:t>
            </a:r>
            <a:endParaRPr kumimoji="1" lang="en-US" altLang="ja-JP" sz="1000" b="0" i="0" kern="1200" dirty="0">
              <a:solidFill>
                <a:schemeClr val="tx1"/>
              </a:solidFill>
              <a:effectLst/>
              <a:latin typeface="Meiryo" panose="020B0604030504040204" pitchFamily="34" charset="-128"/>
              <a:ea typeface="Meiryo" panose="020B0604030504040204" pitchFamily="34" charset="-128"/>
              <a:cs typeface="+mn-cs"/>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26E4E2FB-2C53-460C-9497-D2F75DEF5EC4}" type="slidenum">
              <a:rPr lang="ja-JP" altLang="en-US" smtClean="0"/>
              <a:pPr/>
              <a:t>17</a:t>
            </a:fld>
            <a:endParaRPr lang="ja-JP" altLang="en-US"/>
          </a:p>
        </p:txBody>
      </p:sp>
    </p:spTree>
    <p:extLst>
      <p:ext uri="{BB962C8B-B14F-4D97-AF65-F5344CB8AC3E}">
        <p14:creationId xmlns:p14="http://schemas.microsoft.com/office/powerpoint/2010/main" val="27083156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dirty="0"/>
              <a:t>「多重債務」のことも知っておきましょう。</a:t>
            </a:r>
            <a:endParaRPr kumimoji="1" lang="en-US" altLang="ja-JP" dirty="0"/>
          </a:p>
          <a:p>
            <a:r>
              <a:rPr kumimoji="1" lang="ja-JP" altLang="en-US" dirty="0"/>
              <a:t>「多重債務」とは、返済のための借り入れを繰り返し、複数の会社の借り入れがかさんでいくことです。</a:t>
            </a:r>
            <a:endParaRPr kumimoji="1" lang="en-US" altLang="ja-JP" dirty="0"/>
          </a:p>
          <a:p>
            <a:r>
              <a:rPr kumimoji="1" lang="ja-JP" altLang="en-US" dirty="0"/>
              <a:t>カードで買い物しすぎたことがきっかけというケースもあるようです。安易にリボ払いで買い物、足りなくなって他のクレジットカードで買い物、返せなくなって他のカードやローンを利用して多重債務に陥り、債務が多額になってしまい破産するしかなくなってしまったという例もあります。</a:t>
            </a:r>
            <a:endParaRPr kumimoji="1" lang="en-US" altLang="ja-JP" dirty="0"/>
          </a:p>
          <a:p>
            <a:endParaRPr kumimoji="1" lang="en-US" altLang="ja-JP" dirty="0"/>
          </a:p>
          <a:p>
            <a:r>
              <a:rPr kumimoji="1" lang="ja-JP" altLang="en-US" dirty="0"/>
              <a:t>多重債務を防ぐポイントは、クレジットやローンは管理できる範囲で賢くつきあうこと、そして、「返済のための借り入れはしないこと！！」です。</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E4E2FB-2C53-460C-9497-D2F75DEF5EC4}" type="slidenum">
              <a:rPr kumimoji="1" lang="ja-JP" altLang="en-US" sz="900" b="0" i="0" u="none" strike="noStrike" kern="1200" cap="none" spc="0" normalizeH="0" baseline="0" noProof="0" smtClean="0">
                <a:ln>
                  <a:noFill/>
                </a:ln>
                <a:solidFill>
                  <a:prstClr val="black"/>
                </a:solidFill>
                <a:effectLst/>
                <a:uLnTx/>
                <a:uFillTx/>
                <a:latin typeface="Meiryo" panose="020B0604030504040204" pitchFamily="34" charset="-128"/>
                <a:ea typeface="Meiryo" panose="020B060403050404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900" b="0"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endParaRPr>
          </a:p>
        </p:txBody>
      </p:sp>
    </p:spTree>
    <p:extLst>
      <p:ext uri="{BB962C8B-B14F-4D97-AF65-F5344CB8AC3E}">
        <p14:creationId xmlns:p14="http://schemas.microsoft.com/office/powerpoint/2010/main" val="983332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42950" indent="-285750" eaLnBrk="0" hangingPunct="0">
              <a:spcBef>
                <a:spcPct val="30000"/>
              </a:spcBef>
              <a:defRPr kumimoji="1" sz="1200">
                <a:solidFill>
                  <a:schemeClr val="tx1"/>
                </a:solidFill>
                <a:latin typeface="Arial" charset="0"/>
                <a:ea typeface="ＭＳ Ｐ明朝" pitchFamily="18" charset="-128"/>
              </a:defRPr>
            </a:lvl2pPr>
            <a:lvl3pPr marL="1143000" indent="-228600" eaLnBrk="0" hangingPunct="0">
              <a:spcBef>
                <a:spcPct val="30000"/>
              </a:spcBef>
              <a:defRPr kumimoji="1" sz="1200">
                <a:solidFill>
                  <a:schemeClr val="tx1"/>
                </a:solidFill>
                <a:latin typeface="Arial" charset="0"/>
                <a:ea typeface="ＭＳ Ｐ明朝" pitchFamily="18" charset="-128"/>
              </a:defRPr>
            </a:lvl3pPr>
            <a:lvl4pPr marL="1600200" indent="-228600" eaLnBrk="0" hangingPunct="0">
              <a:spcBef>
                <a:spcPct val="30000"/>
              </a:spcBef>
              <a:defRPr kumimoji="1" sz="1200">
                <a:solidFill>
                  <a:schemeClr val="tx1"/>
                </a:solidFill>
                <a:latin typeface="Arial" charset="0"/>
                <a:ea typeface="ＭＳ Ｐ明朝" pitchFamily="18" charset="-128"/>
              </a:defRPr>
            </a:lvl4pPr>
            <a:lvl5pPr marL="2057400" indent="-228600" eaLnBrk="0" hangingPunct="0">
              <a:spcBef>
                <a:spcPct val="30000"/>
              </a:spcBef>
              <a:defRPr kumimoji="1" sz="1200">
                <a:solidFill>
                  <a:schemeClr val="tx1"/>
                </a:solidFill>
                <a:latin typeface="Arial"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E6D20F4A-79B3-46BD-ADA6-B5190459AB3D}" type="slidenum">
              <a:rPr lang="en-US" altLang="ja-JP" sz="900" smtClean="0">
                <a:latin typeface="Meiryo" panose="020B0604030504040204" pitchFamily="34" charset="-128"/>
                <a:ea typeface="Meiryo" panose="020B0604030504040204" pitchFamily="34" charset="-128"/>
              </a:rPr>
              <a:pPr eaLnBrk="1" hangingPunct="1">
                <a:spcBef>
                  <a:spcPct val="0"/>
                </a:spcBef>
              </a:pPr>
              <a:t>1</a:t>
            </a:fld>
            <a:endParaRPr lang="en-US" altLang="ja-JP" sz="900" dirty="0">
              <a:latin typeface="Meiryo" panose="020B0604030504040204" pitchFamily="34" charset="-128"/>
              <a:ea typeface="Meiryo" panose="020B0604030504040204" pitchFamily="34" charset="-128"/>
            </a:endParaRPr>
          </a:p>
        </p:txBody>
      </p:sp>
      <p:sp>
        <p:nvSpPr>
          <p:cNvPr id="89091" name="Rectangle 2"/>
          <p:cNvSpPr>
            <a:spLocks noGrp="1" noRot="1" noChangeAspect="1" noChangeArrowheads="1" noTextEdit="1"/>
          </p:cNvSpPr>
          <p:nvPr>
            <p:ph type="sldImg"/>
          </p:nvPr>
        </p:nvSpPr>
        <p:spPr bwMode="auto">
          <a:xfrm>
            <a:off x="925513" y="504825"/>
            <a:ext cx="4962525" cy="3722688"/>
          </a:xfrm>
          <a:prstGeom prst="rect">
            <a:avLst/>
          </a:prstGeom>
          <a:solidFill>
            <a:srgbClr val="FFFFFF"/>
          </a:solidFill>
          <a:ln>
            <a:solidFill>
              <a:srgbClr val="000000"/>
            </a:solidFill>
            <a:miter lim="800000"/>
            <a:headEnd/>
            <a:tailEnd/>
          </a:ln>
        </p:spPr>
      </p:sp>
      <p:sp>
        <p:nvSpPr>
          <p:cNvPr id="89092" name="Rectangle 3"/>
          <p:cNvSpPr>
            <a:spLocks noGrp="1" noChangeArrowheads="1"/>
          </p:cNvSpPr>
          <p:nvPr>
            <p:ph type="body" idx="1"/>
          </p:nvPr>
        </p:nvSpPr>
        <p:spPr>
          <a:xfrm>
            <a:off x="523602" y="4478153"/>
            <a:ext cx="5760000" cy="4599443"/>
          </a:xfrm>
          <a:noFill/>
        </p:spPr>
        <p:txBody>
          <a:bodyPr/>
          <a:lstStyle/>
          <a:p>
            <a:r>
              <a:rPr kumimoji="1" lang="ja-JP" altLang="en-US" kern="1200" dirty="0">
                <a:solidFill>
                  <a:schemeClr val="tx1"/>
                </a:solidFill>
                <a:effectLst/>
                <a:latin typeface="Meiryo" panose="020B0604030504040204" pitchFamily="34" charset="-128"/>
                <a:cs typeface="+mn-cs"/>
              </a:rPr>
              <a:t>スライドにあるカードは、買い物に使えるカードです。</a:t>
            </a:r>
            <a:endParaRPr kumimoji="1" lang="en-US" altLang="ja-JP" kern="1200" dirty="0">
              <a:solidFill>
                <a:schemeClr val="tx1"/>
              </a:solidFill>
              <a:effectLst/>
              <a:latin typeface="Meiryo" panose="020B0604030504040204" pitchFamily="34" charset="-128"/>
              <a:cs typeface="+mn-cs"/>
            </a:endParaRPr>
          </a:p>
          <a:p>
            <a:r>
              <a:rPr kumimoji="1" lang="ja-JP" altLang="en-US" kern="1200" dirty="0">
                <a:solidFill>
                  <a:schemeClr val="tx1"/>
                </a:solidFill>
                <a:effectLst/>
                <a:latin typeface="Meiryo" panose="020B0604030504040204" pitchFamily="34" charset="-128"/>
                <a:cs typeface="+mn-cs"/>
              </a:rPr>
              <a:t>商品・サービスの代金の支払い方法について、同じ点・違う点は何でしょうか？</a:t>
            </a:r>
            <a:endParaRPr kumimoji="1" lang="en-US" altLang="ja-JP" kern="1200" dirty="0">
              <a:solidFill>
                <a:schemeClr val="tx1"/>
              </a:solidFill>
              <a:effectLst/>
              <a:latin typeface="Meiryo" panose="020B0604030504040204" pitchFamily="34" charset="-128"/>
              <a:cs typeface="+mn-cs"/>
            </a:endParaRPr>
          </a:p>
        </p:txBody>
      </p:sp>
    </p:spTree>
    <p:extLst>
      <p:ext uri="{BB962C8B-B14F-4D97-AF65-F5344CB8AC3E}">
        <p14:creationId xmlns:p14="http://schemas.microsoft.com/office/powerpoint/2010/main" val="7804054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dirty="0"/>
              <a:t>もし、クレジットカードを使いすぎてしまい、返済が困難になりそうなときは、まずは早めに家族に支援をお願いしましょう。</a:t>
            </a:r>
            <a:endParaRPr kumimoji="1" lang="en-US" altLang="ja-JP" dirty="0"/>
          </a:p>
          <a:p>
            <a:r>
              <a:rPr kumimoji="1" lang="ja-JP" altLang="en-US" dirty="0"/>
              <a:t>また、相談機関など第三者のアドバイスを受けることもできます。</a:t>
            </a:r>
            <a:endParaRPr kumimoji="1" lang="en-US" altLang="ja-JP" dirty="0"/>
          </a:p>
          <a:p>
            <a:endParaRPr kumimoji="1" lang="en-US" altLang="ja-JP" dirty="0"/>
          </a:p>
          <a:p>
            <a:r>
              <a:rPr kumimoji="1" lang="ja-JP" altLang="en-US" dirty="0"/>
              <a:t>繰り返しになりますが、</a:t>
            </a:r>
            <a:r>
              <a:rPr kumimoji="1" lang="ja-JP" altLang="en-US" dirty="0">
                <a:solidFill>
                  <a:schemeClr val="tx1"/>
                </a:solidFill>
              </a:rPr>
              <a:t>安易に債務を増やす選択をしないようにしましょう。</a:t>
            </a:r>
            <a:endParaRPr kumimoji="1" lang="en-US" altLang="ja-JP" dirty="0"/>
          </a:p>
        </p:txBody>
      </p:sp>
      <p:sp>
        <p:nvSpPr>
          <p:cNvPr id="4" name="スライド番号プレースホルダー 3"/>
          <p:cNvSpPr>
            <a:spLocks noGrp="1"/>
          </p:cNvSpPr>
          <p:nvPr>
            <p:ph type="sldNum" sz="quarter" idx="5"/>
          </p:nvPr>
        </p:nvSpPr>
        <p:spPr/>
        <p:txBody>
          <a:bodyPr/>
          <a:lstStyle/>
          <a:p>
            <a:fld id="{26E4E2FB-2C53-460C-9497-D2F75DEF5EC4}" type="slidenum">
              <a:rPr lang="ja-JP" altLang="en-US" smtClean="0"/>
              <a:pPr/>
              <a:t>19</a:t>
            </a:fld>
            <a:endParaRPr lang="ja-JP" altLang="en-US"/>
          </a:p>
        </p:txBody>
      </p:sp>
    </p:spTree>
    <p:extLst>
      <p:ext uri="{BB962C8B-B14F-4D97-AF65-F5344CB8AC3E}">
        <p14:creationId xmlns:p14="http://schemas.microsoft.com/office/powerpoint/2010/main" val="42213912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dirty="0"/>
              <a:t>今日のまとめです。</a:t>
            </a:r>
            <a:endParaRPr kumimoji="1" lang="en-US" altLang="ja-JP" dirty="0"/>
          </a:p>
          <a:p>
            <a:endParaRPr kumimoji="1" lang="en-US" altLang="ja-JP" dirty="0"/>
          </a:p>
          <a:p>
            <a:r>
              <a:rPr kumimoji="1" lang="ja-JP" altLang="en-US" dirty="0"/>
              <a:t>クレジットカードを賢く利用するために、３つのポイントを押さえましょう。</a:t>
            </a:r>
            <a:endParaRPr kumimoji="1" lang="en-US" altLang="ja-JP" dirty="0"/>
          </a:p>
          <a:p>
            <a:r>
              <a:rPr kumimoji="1" lang="en-US" altLang="ja-JP" dirty="0"/>
              <a:t>1.</a:t>
            </a:r>
            <a:r>
              <a:rPr kumimoji="1" lang="ja-JP" altLang="en-US" dirty="0"/>
              <a:t>収入と月々の支払のバランスを考えて使う</a:t>
            </a:r>
            <a:endParaRPr kumimoji="1" lang="en-US" altLang="ja-JP" dirty="0"/>
          </a:p>
          <a:p>
            <a:r>
              <a:rPr kumimoji="1" lang="ja-JP" altLang="en-US" dirty="0"/>
              <a:t>　収入と月々の支払いのバランス、収入と債務の額のバランスを考えましょう。</a:t>
            </a:r>
          </a:p>
          <a:p>
            <a:r>
              <a:rPr kumimoji="1" lang="en-US" altLang="ja-JP" dirty="0"/>
              <a:t>2.</a:t>
            </a:r>
            <a:r>
              <a:rPr kumimoji="1" lang="ja-JP" altLang="en-US" dirty="0"/>
              <a:t>管理できる範囲で利用する</a:t>
            </a:r>
            <a:endParaRPr kumimoji="1" lang="en-US" altLang="ja-JP" dirty="0"/>
          </a:p>
          <a:p>
            <a:r>
              <a:rPr kumimoji="1" lang="ja-JP" altLang="en-US" dirty="0"/>
              <a:t>　たとえば、クレジットカードを作りすぎないことで、管理しやすくなります。</a:t>
            </a:r>
            <a:endParaRPr kumimoji="1" lang="en-US" altLang="ja-JP" dirty="0"/>
          </a:p>
          <a:p>
            <a:r>
              <a:rPr kumimoji="1" lang="en-US" altLang="ja-JP" dirty="0"/>
              <a:t>3.</a:t>
            </a:r>
            <a:r>
              <a:rPr kumimoji="1" lang="ja-JP" altLang="en-US" dirty="0"/>
              <a:t>安易に返済のための利用はしない</a:t>
            </a:r>
            <a:endParaRPr kumimoji="1" lang="en-US" altLang="ja-JP" dirty="0"/>
          </a:p>
          <a:p>
            <a:r>
              <a:rPr kumimoji="1" lang="ja-JP" altLang="en-US" dirty="0"/>
              <a:t>　多重債務を防ぐために、とても大事なポイントです。</a:t>
            </a:r>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26E4E2FB-2C53-460C-9497-D2F75DEF5EC4}" type="slidenum">
              <a:rPr lang="ja-JP" altLang="en-US" smtClean="0"/>
              <a:pPr/>
              <a:t>20</a:t>
            </a:fld>
            <a:endParaRPr lang="ja-JP" altLang="en-US"/>
          </a:p>
        </p:txBody>
      </p:sp>
    </p:spTree>
    <p:extLst>
      <p:ext uri="{BB962C8B-B14F-4D97-AF65-F5344CB8AC3E}">
        <p14:creationId xmlns:p14="http://schemas.microsoft.com/office/powerpoint/2010/main" val="410526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
          </p:nvPr>
        </p:nvSpPr>
        <p:spPr/>
        <p:txBody>
          <a:bodyPr/>
          <a:lstStyle/>
          <a:p>
            <a:pPr>
              <a:defRPr/>
            </a:pPr>
            <a:fld id="{BFE567D3-4AB1-43DD-AEA5-ECFD3F7A0485}" type="datetime1">
              <a:rPr lang="ja-JP" altLang="en-US" smtClean="0"/>
              <a:pPr>
                <a:defRPr/>
              </a:pPr>
              <a:t>2021/3/17</a:t>
            </a:fld>
            <a:endParaRPr lang="en-US" altLang="ja-JP"/>
          </a:p>
        </p:txBody>
      </p:sp>
      <p:sp>
        <p:nvSpPr>
          <p:cNvPr id="5" name="スライド番号プレースホルダー 4"/>
          <p:cNvSpPr>
            <a:spLocks noGrp="1"/>
          </p:cNvSpPr>
          <p:nvPr>
            <p:ph type="sldNum" sz="quarter" idx="5"/>
          </p:nvPr>
        </p:nvSpPr>
        <p:spPr/>
        <p:txBody>
          <a:bodyPr/>
          <a:lstStyle/>
          <a:p>
            <a:pPr>
              <a:defRPr/>
            </a:pPr>
            <a:fld id="{BD1C57A0-DCAA-4EA0-9838-7F3BBC0F312F}" type="slidenum">
              <a:rPr lang="en-US" altLang="ja-JP" smtClean="0"/>
              <a:pPr>
                <a:defRPr/>
              </a:pPr>
              <a:t>21</a:t>
            </a:fld>
            <a:endParaRPr lang="en-US" altLang="ja-JP"/>
          </a:p>
        </p:txBody>
      </p:sp>
    </p:spTree>
    <p:extLst>
      <p:ext uri="{BB962C8B-B14F-4D97-AF65-F5344CB8AC3E}">
        <p14:creationId xmlns:p14="http://schemas.microsoft.com/office/powerpoint/2010/main" val="3207414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42950" indent="-285750" eaLnBrk="0" hangingPunct="0">
              <a:spcBef>
                <a:spcPct val="30000"/>
              </a:spcBef>
              <a:defRPr kumimoji="1" sz="1200">
                <a:solidFill>
                  <a:schemeClr val="tx1"/>
                </a:solidFill>
                <a:latin typeface="Arial" charset="0"/>
                <a:ea typeface="ＭＳ Ｐ明朝" pitchFamily="18" charset="-128"/>
              </a:defRPr>
            </a:lvl2pPr>
            <a:lvl3pPr marL="1143000" indent="-228600" eaLnBrk="0" hangingPunct="0">
              <a:spcBef>
                <a:spcPct val="30000"/>
              </a:spcBef>
              <a:defRPr kumimoji="1" sz="1200">
                <a:solidFill>
                  <a:schemeClr val="tx1"/>
                </a:solidFill>
                <a:latin typeface="Arial" charset="0"/>
                <a:ea typeface="ＭＳ Ｐ明朝" pitchFamily="18" charset="-128"/>
              </a:defRPr>
            </a:lvl3pPr>
            <a:lvl4pPr marL="1600200" indent="-228600" eaLnBrk="0" hangingPunct="0">
              <a:spcBef>
                <a:spcPct val="30000"/>
              </a:spcBef>
              <a:defRPr kumimoji="1" sz="1200">
                <a:solidFill>
                  <a:schemeClr val="tx1"/>
                </a:solidFill>
                <a:latin typeface="Arial" charset="0"/>
                <a:ea typeface="ＭＳ Ｐ明朝" pitchFamily="18" charset="-128"/>
              </a:defRPr>
            </a:lvl4pPr>
            <a:lvl5pPr marL="2057400" indent="-228600" eaLnBrk="0" hangingPunct="0">
              <a:spcBef>
                <a:spcPct val="30000"/>
              </a:spcBef>
              <a:defRPr kumimoji="1" sz="1200">
                <a:solidFill>
                  <a:schemeClr val="tx1"/>
                </a:solidFill>
                <a:latin typeface="Arial"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E6D20F4A-79B3-46BD-ADA6-B5190459AB3D}" type="slidenum">
              <a:rPr lang="en-US" altLang="ja-JP" sz="900" smtClean="0">
                <a:latin typeface="Meiryo" panose="020B0604030504040204" pitchFamily="34" charset="-128"/>
                <a:ea typeface="Meiryo" panose="020B0604030504040204" pitchFamily="34" charset="-128"/>
              </a:rPr>
              <a:pPr eaLnBrk="1" hangingPunct="1">
                <a:spcBef>
                  <a:spcPct val="0"/>
                </a:spcBef>
              </a:pPr>
              <a:t>2</a:t>
            </a:fld>
            <a:endParaRPr lang="en-US" altLang="ja-JP" sz="900" dirty="0">
              <a:latin typeface="Meiryo" panose="020B0604030504040204" pitchFamily="34" charset="-128"/>
              <a:ea typeface="Meiryo" panose="020B0604030504040204" pitchFamily="34" charset="-128"/>
            </a:endParaRPr>
          </a:p>
        </p:txBody>
      </p:sp>
      <p:sp>
        <p:nvSpPr>
          <p:cNvPr id="89091" name="Rectangle 2"/>
          <p:cNvSpPr>
            <a:spLocks noGrp="1" noRot="1" noChangeAspect="1" noChangeArrowheads="1" noTextEdit="1"/>
          </p:cNvSpPr>
          <p:nvPr>
            <p:ph type="sldImg"/>
          </p:nvPr>
        </p:nvSpPr>
        <p:spPr bwMode="auto">
          <a:xfrm>
            <a:off x="925513" y="504825"/>
            <a:ext cx="4962525" cy="3722688"/>
          </a:xfrm>
          <a:prstGeom prst="rect">
            <a:avLst/>
          </a:prstGeom>
          <a:solidFill>
            <a:srgbClr val="FFFFFF"/>
          </a:solidFill>
          <a:ln>
            <a:solidFill>
              <a:srgbClr val="000000"/>
            </a:solidFill>
            <a:miter lim="800000"/>
            <a:headEnd/>
            <a:tailEnd/>
          </a:ln>
        </p:spPr>
      </p:sp>
      <p:sp>
        <p:nvSpPr>
          <p:cNvPr id="89092" name="Rectangle 3"/>
          <p:cNvSpPr>
            <a:spLocks noGrp="1" noChangeArrowheads="1"/>
          </p:cNvSpPr>
          <p:nvPr>
            <p:ph type="body" idx="1"/>
          </p:nvPr>
        </p:nvSpPr>
        <p:spPr>
          <a:xfrm>
            <a:off x="523602" y="4478153"/>
            <a:ext cx="5760000" cy="4599443"/>
          </a:xfrm>
          <a:noFill/>
        </p:spPr>
        <p: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dirty="0"/>
              <a:t>同じ点は、支払いに現金を用いない「キャッシュレス」という点です。</a:t>
            </a:r>
            <a:endParaRPr kumimoji="1" lang="en-US" altLang="ja-JP" dirty="0"/>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違う点は、代金を支払うタイミングです。</a:t>
            </a:r>
            <a:endParaRPr kumimoji="1" lang="en-US" altLang="ja-JP"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交通系</a:t>
            </a:r>
            <a:r>
              <a:rPr kumimoji="1" lang="en-US" altLang="ja-JP" kern="1200" dirty="0">
                <a:solidFill>
                  <a:schemeClr val="tx1"/>
                </a:solidFill>
                <a:effectLst/>
                <a:latin typeface="Meiryo" panose="020B0604030504040204" pitchFamily="34" charset="-128"/>
                <a:cs typeface="+mn-cs"/>
              </a:rPr>
              <a:t>IC</a:t>
            </a:r>
            <a:r>
              <a:rPr kumimoji="1" lang="ja-JP" altLang="en-US" kern="1200" dirty="0">
                <a:solidFill>
                  <a:schemeClr val="tx1"/>
                </a:solidFill>
                <a:effectLst/>
                <a:latin typeface="Meiryo" panose="020B0604030504040204" pitchFamily="34" charset="-128"/>
                <a:cs typeface="+mn-cs"/>
              </a:rPr>
              <a:t>カードに代表される電子マネーは、事前にお金をチャージして利用する「前払い」、</a:t>
            </a:r>
            <a:endParaRPr kumimoji="1" lang="en-US" altLang="ja-JP"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デビットカードは代金支払い時に自分の銀行口座からお金が引き落とされる「即時払い」、</a:t>
            </a:r>
            <a:endParaRPr kumimoji="1" lang="en-US" altLang="ja-JP"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kern="1200" dirty="0">
                <a:solidFill>
                  <a:schemeClr val="tx1"/>
                </a:solidFill>
                <a:effectLst/>
                <a:latin typeface="Meiryo" panose="020B0604030504040204" pitchFamily="34" charset="-128"/>
                <a:cs typeface="+mn-cs"/>
              </a:rPr>
              <a:t>そして、クレジットカードは商品購入時にはお金を支払わず、後から支払う「後払い」になっています。</a:t>
            </a:r>
          </a:p>
        </p:txBody>
      </p:sp>
    </p:spTree>
    <p:extLst>
      <p:ext uri="{BB962C8B-B14F-4D97-AF65-F5344CB8AC3E}">
        <p14:creationId xmlns:p14="http://schemas.microsoft.com/office/powerpoint/2010/main" val="1108370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42950" indent="-285750" eaLnBrk="0" hangingPunct="0">
              <a:spcBef>
                <a:spcPct val="30000"/>
              </a:spcBef>
              <a:defRPr kumimoji="1" sz="1200">
                <a:solidFill>
                  <a:schemeClr val="tx1"/>
                </a:solidFill>
                <a:latin typeface="Arial" charset="0"/>
                <a:ea typeface="ＭＳ Ｐ明朝" pitchFamily="18" charset="-128"/>
              </a:defRPr>
            </a:lvl2pPr>
            <a:lvl3pPr marL="1143000" indent="-228600" eaLnBrk="0" hangingPunct="0">
              <a:spcBef>
                <a:spcPct val="30000"/>
              </a:spcBef>
              <a:defRPr kumimoji="1" sz="1200">
                <a:solidFill>
                  <a:schemeClr val="tx1"/>
                </a:solidFill>
                <a:latin typeface="Arial" charset="0"/>
                <a:ea typeface="ＭＳ Ｐ明朝" pitchFamily="18" charset="-128"/>
              </a:defRPr>
            </a:lvl3pPr>
            <a:lvl4pPr marL="1600200" indent="-228600" eaLnBrk="0" hangingPunct="0">
              <a:spcBef>
                <a:spcPct val="30000"/>
              </a:spcBef>
              <a:defRPr kumimoji="1" sz="1200">
                <a:solidFill>
                  <a:schemeClr val="tx1"/>
                </a:solidFill>
                <a:latin typeface="Arial" charset="0"/>
                <a:ea typeface="ＭＳ Ｐ明朝" pitchFamily="18" charset="-128"/>
              </a:defRPr>
            </a:lvl4pPr>
            <a:lvl5pPr marL="2057400" indent="-228600" eaLnBrk="0" hangingPunct="0">
              <a:spcBef>
                <a:spcPct val="30000"/>
              </a:spcBef>
              <a:defRPr kumimoji="1" sz="1200">
                <a:solidFill>
                  <a:schemeClr val="tx1"/>
                </a:solidFill>
                <a:latin typeface="Arial"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E6D20F4A-79B3-46BD-ADA6-B5190459AB3D}" type="slidenum">
              <a:rPr lang="en-US" altLang="ja-JP" sz="900" smtClean="0">
                <a:latin typeface="Meiryo" panose="020B0604030504040204" pitchFamily="34" charset="-128"/>
                <a:ea typeface="Meiryo" panose="020B0604030504040204" pitchFamily="34" charset="-128"/>
              </a:rPr>
              <a:pPr eaLnBrk="1" hangingPunct="1">
                <a:spcBef>
                  <a:spcPct val="0"/>
                </a:spcBef>
              </a:pPr>
              <a:t>3</a:t>
            </a:fld>
            <a:endParaRPr lang="en-US" altLang="ja-JP" sz="900" dirty="0">
              <a:latin typeface="Meiryo" panose="020B0604030504040204" pitchFamily="34" charset="-128"/>
              <a:ea typeface="Meiryo" panose="020B0604030504040204" pitchFamily="34" charset="-128"/>
            </a:endParaRPr>
          </a:p>
        </p:txBody>
      </p:sp>
      <p:sp>
        <p:nvSpPr>
          <p:cNvPr id="89091" name="Rectangle 2"/>
          <p:cNvSpPr>
            <a:spLocks noGrp="1" noRot="1" noChangeAspect="1" noChangeArrowheads="1" noTextEdit="1"/>
          </p:cNvSpPr>
          <p:nvPr>
            <p:ph type="sldImg"/>
          </p:nvPr>
        </p:nvSpPr>
        <p:spPr bwMode="auto">
          <a:xfrm>
            <a:off x="925513" y="504825"/>
            <a:ext cx="4962525" cy="3722688"/>
          </a:xfrm>
          <a:prstGeom prst="rect">
            <a:avLst/>
          </a:prstGeom>
          <a:solidFill>
            <a:srgbClr val="FFFFFF"/>
          </a:solidFill>
          <a:ln>
            <a:solidFill>
              <a:srgbClr val="000000"/>
            </a:solidFill>
            <a:miter lim="800000"/>
            <a:headEnd/>
            <a:tailEnd/>
          </a:ln>
        </p:spPr>
      </p:sp>
      <p:sp>
        <p:nvSpPr>
          <p:cNvPr id="89092" name="Rectangle 3"/>
          <p:cNvSpPr>
            <a:spLocks noGrp="1" noChangeArrowheads="1"/>
          </p:cNvSpPr>
          <p:nvPr>
            <p:ph type="body" idx="1"/>
          </p:nvPr>
        </p:nvSpPr>
        <p:spPr>
          <a:xfrm>
            <a:off x="523602" y="4478153"/>
            <a:ext cx="5760000" cy="4599443"/>
          </a:xfrm>
          <a:noFill/>
        </p:spPr>
        <p:txBody>
          <a:bodyPr/>
          <a:lstStyle/>
          <a:p>
            <a:r>
              <a:rPr kumimoji="1" lang="ja-JP" altLang="en-US" dirty="0"/>
              <a:t>カードの魅力はいろいろあります。</a:t>
            </a:r>
            <a:endParaRPr kumimoji="1" lang="en-US" altLang="ja-JP" dirty="0"/>
          </a:p>
          <a:p>
            <a:r>
              <a:rPr lang="ja-JP" altLang="en-US" dirty="0"/>
              <a:t>・ポイントがたまる</a:t>
            </a:r>
            <a:endParaRPr kumimoji="1" lang="en-US" altLang="ja-JP" dirty="0"/>
          </a:p>
          <a:p>
            <a:r>
              <a:rPr lang="ja-JP" altLang="en-US" dirty="0"/>
              <a:t>・現金を持ち歩くよりかさばらないし安全</a:t>
            </a:r>
            <a:endParaRPr lang="en-US" altLang="ja-JP" dirty="0"/>
          </a:p>
          <a:p>
            <a:r>
              <a:rPr lang="ja-JP" altLang="en-US" dirty="0"/>
              <a:t>・接触機会が少なくて済む</a:t>
            </a:r>
            <a:endParaRPr lang="en-US" altLang="ja-JP" dirty="0"/>
          </a:p>
          <a:p>
            <a:endParaRPr kumimoji="1" lang="ja-JP" altLang="en-US" kern="1200" dirty="0">
              <a:solidFill>
                <a:schemeClr val="tx1"/>
              </a:solidFill>
              <a:effectLst/>
              <a:latin typeface="Meiryo" panose="020B0604030504040204" pitchFamily="34" charset="-128"/>
              <a:cs typeface="+mn-cs"/>
            </a:endParaRPr>
          </a:p>
        </p:txBody>
      </p:sp>
    </p:spTree>
    <p:extLst>
      <p:ext uri="{BB962C8B-B14F-4D97-AF65-F5344CB8AC3E}">
        <p14:creationId xmlns:p14="http://schemas.microsoft.com/office/powerpoint/2010/main" val="789763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42950" indent="-285750" eaLnBrk="0" hangingPunct="0">
              <a:spcBef>
                <a:spcPct val="30000"/>
              </a:spcBef>
              <a:defRPr kumimoji="1" sz="1200">
                <a:solidFill>
                  <a:schemeClr val="tx1"/>
                </a:solidFill>
                <a:latin typeface="Arial" charset="0"/>
                <a:ea typeface="ＭＳ Ｐ明朝" pitchFamily="18" charset="-128"/>
              </a:defRPr>
            </a:lvl2pPr>
            <a:lvl3pPr marL="1143000" indent="-228600" eaLnBrk="0" hangingPunct="0">
              <a:spcBef>
                <a:spcPct val="30000"/>
              </a:spcBef>
              <a:defRPr kumimoji="1" sz="1200">
                <a:solidFill>
                  <a:schemeClr val="tx1"/>
                </a:solidFill>
                <a:latin typeface="Arial" charset="0"/>
                <a:ea typeface="ＭＳ Ｐ明朝" pitchFamily="18" charset="-128"/>
              </a:defRPr>
            </a:lvl3pPr>
            <a:lvl4pPr marL="1600200" indent="-228600" eaLnBrk="0" hangingPunct="0">
              <a:spcBef>
                <a:spcPct val="30000"/>
              </a:spcBef>
              <a:defRPr kumimoji="1" sz="1200">
                <a:solidFill>
                  <a:schemeClr val="tx1"/>
                </a:solidFill>
                <a:latin typeface="Arial" charset="0"/>
                <a:ea typeface="ＭＳ Ｐ明朝" pitchFamily="18" charset="-128"/>
              </a:defRPr>
            </a:lvl4pPr>
            <a:lvl5pPr marL="2057400" indent="-228600" eaLnBrk="0" hangingPunct="0">
              <a:spcBef>
                <a:spcPct val="30000"/>
              </a:spcBef>
              <a:defRPr kumimoji="1" sz="1200">
                <a:solidFill>
                  <a:schemeClr val="tx1"/>
                </a:solidFill>
                <a:latin typeface="Arial"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E6D20F4A-79B3-46BD-ADA6-B5190459AB3D}" type="slidenum">
              <a:rPr lang="en-US" altLang="ja-JP" sz="900" smtClean="0">
                <a:latin typeface="Meiryo" panose="020B0604030504040204" pitchFamily="34" charset="-128"/>
                <a:ea typeface="Meiryo" panose="020B0604030504040204" pitchFamily="34" charset="-128"/>
              </a:rPr>
              <a:pPr eaLnBrk="1" hangingPunct="1">
                <a:spcBef>
                  <a:spcPct val="0"/>
                </a:spcBef>
              </a:pPr>
              <a:t>4</a:t>
            </a:fld>
            <a:endParaRPr lang="en-US" altLang="ja-JP" sz="900" dirty="0">
              <a:latin typeface="Meiryo" panose="020B0604030504040204" pitchFamily="34" charset="-128"/>
              <a:ea typeface="Meiryo" panose="020B0604030504040204" pitchFamily="34" charset="-128"/>
            </a:endParaRPr>
          </a:p>
        </p:txBody>
      </p:sp>
      <p:sp>
        <p:nvSpPr>
          <p:cNvPr id="89091" name="Rectangle 2"/>
          <p:cNvSpPr>
            <a:spLocks noGrp="1" noRot="1" noChangeAspect="1" noChangeArrowheads="1" noTextEdit="1"/>
          </p:cNvSpPr>
          <p:nvPr>
            <p:ph type="sldImg"/>
          </p:nvPr>
        </p:nvSpPr>
        <p:spPr bwMode="auto">
          <a:xfrm>
            <a:off x="925513" y="504825"/>
            <a:ext cx="4962525" cy="3722688"/>
          </a:xfrm>
          <a:prstGeom prst="rect">
            <a:avLst/>
          </a:prstGeom>
          <a:solidFill>
            <a:srgbClr val="FFFFFF"/>
          </a:solidFill>
          <a:ln>
            <a:solidFill>
              <a:srgbClr val="000000"/>
            </a:solidFill>
            <a:miter lim="800000"/>
            <a:headEnd/>
            <a:tailEnd/>
          </a:ln>
        </p:spPr>
      </p:sp>
      <p:sp>
        <p:nvSpPr>
          <p:cNvPr id="89092" name="Rectangle 3"/>
          <p:cNvSpPr>
            <a:spLocks noGrp="1" noChangeArrowheads="1"/>
          </p:cNvSpPr>
          <p:nvPr>
            <p:ph type="body" idx="1"/>
          </p:nvPr>
        </p:nvSpPr>
        <p:spPr>
          <a:xfrm>
            <a:off x="523602" y="4478153"/>
            <a:ext cx="5760000" cy="4599443"/>
          </a:xfrm>
          <a:noFill/>
        </p:spPr>
        <p:txBody>
          <a:bodyPr/>
          <a:lstStyle/>
          <a:p>
            <a:r>
              <a:rPr lang="ja-JP" altLang="en-US" dirty="0"/>
              <a:t>中でも今日は、クレジットカードのお話です。</a:t>
            </a:r>
            <a:endParaRPr kumimoji="1" lang="ja-JP" altLang="en-US" dirty="0"/>
          </a:p>
        </p:txBody>
      </p:sp>
    </p:spTree>
    <p:extLst>
      <p:ext uri="{BB962C8B-B14F-4D97-AF65-F5344CB8AC3E}">
        <p14:creationId xmlns:p14="http://schemas.microsoft.com/office/powerpoint/2010/main" val="2119665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42950" indent="-285750" eaLnBrk="0" hangingPunct="0">
              <a:spcBef>
                <a:spcPct val="30000"/>
              </a:spcBef>
              <a:defRPr kumimoji="1" sz="1200">
                <a:solidFill>
                  <a:schemeClr val="tx1"/>
                </a:solidFill>
                <a:latin typeface="Arial" charset="0"/>
                <a:ea typeface="ＭＳ Ｐ明朝" pitchFamily="18" charset="-128"/>
              </a:defRPr>
            </a:lvl2pPr>
            <a:lvl3pPr marL="1143000" indent="-228600" eaLnBrk="0" hangingPunct="0">
              <a:spcBef>
                <a:spcPct val="30000"/>
              </a:spcBef>
              <a:defRPr kumimoji="1" sz="1200">
                <a:solidFill>
                  <a:schemeClr val="tx1"/>
                </a:solidFill>
                <a:latin typeface="Arial" charset="0"/>
                <a:ea typeface="ＭＳ Ｐ明朝" pitchFamily="18" charset="-128"/>
              </a:defRPr>
            </a:lvl3pPr>
            <a:lvl4pPr marL="1600200" indent="-228600" eaLnBrk="0" hangingPunct="0">
              <a:spcBef>
                <a:spcPct val="30000"/>
              </a:spcBef>
              <a:defRPr kumimoji="1" sz="1200">
                <a:solidFill>
                  <a:schemeClr val="tx1"/>
                </a:solidFill>
                <a:latin typeface="Arial" charset="0"/>
                <a:ea typeface="ＭＳ Ｐ明朝" pitchFamily="18" charset="-128"/>
              </a:defRPr>
            </a:lvl4pPr>
            <a:lvl5pPr marL="2057400" indent="-228600" eaLnBrk="0" hangingPunct="0">
              <a:spcBef>
                <a:spcPct val="30000"/>
              </a:spcBef>
              <a:defRPr kumimoji="1" sz="1200">
                <a:solidFill>
                  <a:schemeClr val="tx1"/>
                </a:solidFill>
                <a:latin typeface="Arial"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E6D20F4A-79B3-46BD-ADA6-B5190459AB3D}" type="slidenum">
              <a:rPr lang="en-US" altLang="ja-JP" sz="900" smtClean="0">
                <a:latin typeface="Meiryo" panose="020B0604030504040204" pitchFamily="34" charset="-128"/>
                <a:ea typeface="Meiryo" panose="020B0604030504040204" pitchFamily="34" charset="-128"/>
              </a:rPr>
              <a:pPr eaLnBrk="1" hangingPunct="1">
                <a:spcBef>
                  <a:spcPct val="0"/>
                </a:spcBef>
              </a:pPr>
              <a:t>5</a:t>
            </a:fld>
            <a:endParaRPr lang="en-US" altLang="ja-JP" sz="900" dirty="0">
              <a:latin typeface="Meiryo" panose="020B0604030504040204" pitchFamily="34" charset="-128"/>
              <a:ea typeface="Meiryo" panose="020B0604030504040204" pitchFamily="34" charset="-128"/>
            </a:endParaRPr>
          </a:p>
        </p:txBody>
      </p:sp>
      <p:sp>
        <p:nvSpPr>
          <p:cNvPr id="89091" name="Rectangle 2"/>
          <p:cNvSpPr>
            <a:spLocks noGrp="1" noRot="1" noChangeAspect="1" noChangeArrowheads="1" noTextEdit="1"/>
          </p:cNvSpPr>
          <p:nvPr>
            <p:ph type="sldImg"/>
          </p:nvPr>
        </p:nvSpPr>
        <p:spPr bwMode="auto">
          <a:xfrm>
            <a:off x="925513" y="504825"/>
            <a:ext cx="4962525" cy="3722688"/>
          </a:xfrm>
          <a:prstGeom prst="rect">
            <a:avLst/>
          </a:prstGeom>
          <a:solidFill>
            <a:srgbClr val="FFFFFF"/>
          </a:solidFill>
          <a:ln>
            <a:solidFill>
              <a:srgbClr val="000000"/>
            </a:solidFill>
            <a:miter lim="800000"/>
            <a:headEnd/>
            <a:tailEnd/>
          </a:ln>
        </p:spPr>
      </p:sp>
      <p:sp>
        <p:nvSpPr>
          <p:cNvPr id="89092" name="Rectangle 3"/>
          <p:cNvSpPr>
            <a:spLocks noGrp="1" noChangeArrowheads="1"/>
          </p:cNvSpPr>
          <p:nvPr>
            <p:ph type="body" idx="1"/>
          </p:nvPr>
        </p:nvSpPr>
        <p:spPr>
          <a:xfrm>
            <a:off x="523602" y="4478153"/>
            <a:ext cx="5760000" cy="4599443"/>
          </a:xfrm>
          <a:noFill/>
        </p:spPr>
        <p:txBody>
          <a:bodyPr/>
          <a:lstStyle/>
          <a:p>
            <a:r>
              <a:rPr kumimoji="1" lang="ja-JP" altLang="en-US" kern="1200" dirty="0">
                <a:solidFill>
                  <a:schemeClr val="tx1"/>
                </a:solidFill>
                <a:effectLst/>
                <a:latin typeface="Meiryo" panose="020B0604030504040204" pitchFamily="34" charset="-128"/>
                <a:cs typeface="+mn-cs"/>
              </a:rPr>
              <a:t>みなさんは商品・サービスを購入する際、どのような支払方法を選ぶことが多いでしょうか？</a:t>
            </a:r>
            <a:endParaRPr kumimoji="1" lang="en-US" altLang="ja-JP" kern="1200" dirty="0">
              <a:solidFill>
                <a:schemeClr val="tx1"/>
              </a:solidFill>
              <a:effectLst/>
              <a:latin typeface="Meiryo" panose="020B0604030504040204" pitchFamily="34" charset="-128"/>
              <a:cs typeface="+mn-cs"/>
            </a:endParaRPr>
          </a:p>
          <a:p>
            <a:r>
              <a:rPr kumimoji="1" lang="ja-JP" altLang="en-US" kern="1200" dirty="0">
                <a:solidFill>
                  <a:schemeClr val="tx1"/>
                </a:solidFill>
                <a:effectLst/>
                <a:latin typeface="Meiryo" panose="020B0604030504040204" pitchFamily="34" charset="-128"/>
                <a:cs typeface="+mn-cs"/>
              </a:rPr>
              <a:t>クレジットカードは、キャッシュレスの支払方法のひとつとして、今や生活に欠かせないものになってきています。</a:t>
            </a:r>
          </a:p>
          <a:p>
            <a:r>
              <a:rPr kumimoji="1" lang="ja-JP" altLang="en-US" kern="1200" dirty="0">
                <a:solidFill>
                  <a:schemeClr val="tx1"/>
                </a:solidFill>
                <a:effectLst/>
                <a:latin typeface="Meiryo" panose="020B0604030504040204" pitchFamily="34" charset="-128"/>
                <a:cs typeface="+mn-cs"/>
              </a:rPr>
              <a:t>先ほどふれたように、クレジットカードの特徴は購入代金を後から支払うことができる「後払い」です。</a:t>
            </a:r>
            <a:endParaRPr kumimoji="1" lang="en-US" altLang="ja-JP" kern="1200" dirty="0">
              <a:solidFill>
                <a:schemeClr val="tx1"/>
              </a:solidFill>
              <a:effectLst/>
              <a:latin typeface="Meiryo" panose="020B0604030504040204" pitchFamily="34" charset="-128"/>
              <a:cs typeface="+mn-cs"/>
            </a:endParaRPr>
          </a:p>
          <a:p>
            <a:endParaRPr kumimoji="1" lang="en-US" altLang="ja-JP" kern="1200" dirty="0">
              <a:solidFill>
                <a:schemeClr val="tx1"/>
              </a:solidFill>
              <a:effectLst/>
              <a:latin typeface="Meiryo" panose="020B0604030504040204" pitchFamily="34" charset="-128"/>
              <a:cs typeface="+mn-cs"/>
            </a:endParaRPr>
          </a:p>
          <a:p>
            <a:r>
              <a:rPr kumimoji="1" lang="ja-JP" altLang="en-US" kern="1200" dirty="0">
                <a:solidFill>
                  <a:schemeClr val="tx1"/>
                </a:solidFill>
                <a:effectLst/>
                <a:latin typeface="Meiryo" panose="020B0604030504040204" pitchFamily="34" charset="-128"/>
                <a:cs typeface="+mn-cs"/>
              </a:rPr>
              <a:t>現金の持ち合わせがなくても商品・サービスを購入できるクレジットカードは、買い物の際とても便利です。</a:t>
            </a:r>
            <a:endParaRPr kumimoji="1" lang="en-US" altLang="ja-JP" kern="1200" dirty="0">
              <a:solidFill>
                <a:schemeClr val="tx1"/>
              </a:solidFill>
              <a:effectLst/>
              <a:latin typeface="Meiryo" panose="020B0604030504040204" pitchFamily="34" charset="-128"/>
              <a:cs typeface="+mn-cs"/>
            </a:endParaRPr>
          </a:p>
          <a:p>
            <a:r>
              <a:rPr kumimoji="1" lang="ja-JP" altLang="en-US" kern="1200" dirty="0">
                <a:solidFill>
                  <a:schemeClr val="tx1"/>
                </a:solidFill>
                <a:effectLst/>
                <a:latin typeface="Meiryo" panose="020B0604030504040204" pitchFamily="34" charset="-128"/>
                <a:cs typeface="+mn-cs"/>
              </a:rPr>
              <a:t>ところで、どうしてクレジットカードをお店に提示すれば、後払いで商品・サービスを購入できるのでしょうか。</a:t>
            </a:r>
            <a:endParaRPr kumimoji="1" lang="en-US" altLang="ja-JP" kern="1200" dirty="0">
              <a:solidFill>
                <a:schemeClr val="tx1"/>
              </a:solidFill>
              <a:effectLst/>
              <a:latin typeface="Meiryo" panose="020B0604030504040204" pitchFamily="34" charset="-128"/>
              <a:cs typeface="+mn-cs"/>
            </a:endParaRPr>
          </a:p>
        </p:txBody>
      </p:sp>
    </p:spTree>
    <p:extLst>
      <p:ext uri="{BB962C8B-B14F-4D97-AF65-F5344CB8AC3E}">
        <p14:creationId xmlns:p14="http://schemas.microsoft.com/office/powerpoint/2010/main" val="367625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u="none" kern="1200" dirty="0">
                <a:solidFill>
                  <a:schemeClr val="tx1"/>
                </a:solidFill>
                <a:effectLst/>
                <a:latin typeface="Meiryo" panose="020B0604030504040204" pitchFamily="34" charset="-128"/>
                <a:cs typeface="+mn-cs"/>
              </a:rPr>
              <a:t>クレジットカードの後払い機能を支えているのは「三者間契約」という仕組みです。</a:t>
            </a:r>
            <a:endParaRPr kumimoji="1" lang="en-US" altLang="ja-JP" u="none" kern="1200" dirty="0">
              <a:solidFill>
                <a:schemeClr val="tx1"/>
              </a:solidFill>
              <a:effectLst/>
              <a:latin typeface="Meiryo" panose="020B0604030504040204" pitchFamily="34" charset="-128"/>
              <a:cs typeface="+mn-cs"/>
            </a:endParaRPr>
          </a:p>
          <a:p>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「三者」というのは、消費者・お店・クレジット会社のことを指しています。</a:t>
            </a:r>
            <a:endParaRPr kumimoji="1" lang="en-US" altLang="ja-JP" u="none" kern="1200" dirty="0">
              <a:solidFill>
                <a:schemeClr val="tx1"/>
              </a:solidFill>
              <a:effectLst/>
              <a:latin typeface="Meiryo" panose="020B0604030504040204" pitchFamily="34" charset="-128"/>
              <a:cs typeface="+mn-cs"/>
            </a:endParaRPr>
          </a:p>
          <a:p>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クレジット会社とお店の間にあるのは加盟店契約です。</a:t>
            </a:r>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クレジット会社と加盟店契約を結んだお店は、クレジットカードで買い物ができるお店（加盟店）になります。</a:t>
            </a:r>
            <a:endParaRPr kumimoji="1" lang="en-US" altLang="ja-JP" u="none" kern="1200" dirty="0">
              <a:solidFill>
                <a:schemeClr val="tx1"/>
              </a:solidFill>
              <a:effectLst/>
              <a:latin typeface="Meiryo" panose="020B0604030504040204" pitchFamily="34" charset="-128"/>
              <a:cs typeface="+mn-cs"/>
            </a:endParaRPr>
          </a:p>
          <a:p>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消費者とクレジット会社の間にあるのは、カード利用契約です。</a:t>
            </a:r>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消費者がクレジット会社にカードの利用を申しこむと、クレジット会社は審査のうえ、申し込みを承諾します。</a:t>
            </a:r>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（審査の結果、承諾しないこともあります。）</a:t>
            </a:r>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カード利用契約が成立すると消費者にクレジットカードが貸与されます。</a:t>
            </a:r>
            <a:endParaRPr kumimoji="1" lang="en-US" altLang="ja-JP" u="none" kern="1200" dirty="0">
              <a:solidFill>
                <a:schemeClr val="tx1"/>
              </a:solidFill>
              <a:effectLst/>
              <a:latin typeface="Meiryo" panose="020B0604030504040204" pitchFamily="34" charset="-128"/>
              <a:cs typeface="+mn-cs"/>
            </a:endParaRPr>
          </a:p>
          <a:p>
            <a:endParaRPr kumimoji="1" lang="en-US" altLang="ja-JP" u="none"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u="none" kern="1200" dirty="0">
                <a:solidFill>
                  <a:schemeClr val="tx1"/>
                </a:solidFill>
                <a:effectLst/>
                <a:latin typeface="Meiryo" panose="020B0604030504040204" pitchFamily="34" charset="-128"/>
                <a:cs typeface="+mn-cs"/>
              </a:rPr>
              <a:t>消費者はお店に行って、ものを買ったり、サービスの提供を受けたりします。</a:t>
            </a:r>
            <a:endParaRPr kumimoji="1" lang="en-US" altLang="ja-JP" u="none"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u="none" kern="1200" dirty="0">
                <a:solidFill>
                  <a:schemeClr val="tx1"/>
                </a:solidFill>
                <a:effectLst/>
                <a:latin typeface="Meiryo" panose="020B0604030504040204" pitchFamily="34" charset="-128"/>
                <a:cs typeface="+mn-cs"/>
              </a:rPr>
              <a:t>買い物は売買契約ですので、図では売買契約としています。</a:t>
            </a:r>
            <a:endParaRPr kumimoji="1" lang="en-US" altLang="ja-JP" u="none"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u="none" kern="1200" dirty="0">
                <a:solidFill>
                  <a:schemeClr val="tx1"/>
                </a:solidFill>
                <a:effectLst/>
                <a:latin typeface="Meiryo" panose="020B0604030504040204" pitchFamily="34" charset="-128"/>
                <a:cs typeface="+mn-cs"/>
              </a:rPr>
              <a:t>そのお店がクレジット会社と契約しているお店（加盟店）であれば、買い物代金や、サービスの料金を、クレッジットカードを使って払うことができます。</a:t>
            </a:r>
            <a:endParaRPr kumimoji="1" lang="en-US" altLang="ja-JP" u="none" kern="1200" dirty="0">
              <a:solidFill>
                <a:schemeClr val="tx1"/>
              </a:solidFill>
              <a:effectLst/>
              <a:latin typeface="Meiryo" panose="020B0604030504040204" pitchFamily="34" charset="-128"/>
              <a:cs typeface="+mn-cs"/>
            </a:endParaRPr>
          </a:p>
          <a:p>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クレジットカードの利用に関して、三者の間でそれぞれ契約が発生していますね。</a:t>
            </a:r>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これを一般に三者間契約といいます。</a:t>
            </a:r>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（これに対し、お店に行って現金で買い物をする場合は、消費者とお店の二者間契約ということになります。）</a:t>
            </a:r>
            <a:endParaRPr kumimoji="1" lang="en-US" altLang="ja-JP" u="none" kern="1200" dirty="0">
              <a:solidFill>
                <a:schemeClr val="tx1"/>
              </a:solidFill>
              <a:effectLst/>
              <a:latin typeface="Meiryo" panose="020B0604030504040204" pitchFamily="34" charset="-128"/>
              <a:cs typeface="+mn-cs"/>
            </a:endParaRPr>
          </a:p>
          <a:p>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なお、クレジットカードを使って支払った場合のお金の流れは、次のようになります。</a:t>
            </a:r>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消費者がクレジットカードを使って買い物をすると、クレジット会社は、加盟店契約に基づき、消費者に代わって（立て替えて）代金をお店に支払います。</a:t>
            </a:r>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消費者は、カード利用契約に基づき、クレジット会社に立て替えてもらった代金を、後から支払います。</a:t>
            </a:r>
            <a:endParaRPr kumimoji="1" lang="en-US" altLang="ja-JP" u="none" kern="1200" dirty="0">
              <a:solidFill>
                <a:schemeClr val="tx1"/>
              </a:solidFill>
              <a:effectLst/>
              <a:latin typeface="Meiryo" panose="020B0604030504040204" pitchFamily="34" charset="-128"/>
              <a:cs typeface="+mn-cs"/>
            </a:endParaRPr>
          </a:p>
          <a:p>
            <a:endParaRPr kumimoji="1" lang="en-US" altLang="ja-JP" u="none" kern="1200" dirty="0">
              <a:solidFill>
                <a:schemeClr val="tx1"/>
              </a:solidFill>
              <a:effectLst/>
              <a:latin typeface="Meiryo" panose="020B0604030504040204" pitchFamily="34" charset="-128"/>
              <a:cs typeface="+mn-cs"/>
            </a:endParaRPr>
          </a:p>
          <a:p>
            <a:r>
              <a:rPr kumimoji="1" lang="ja-JP" altLang="en-US" u="none" kern="1200" dirty="0">
                <a:solidFill>
                  <a:schemeClr val="tx1"/>
                </a:solidFill>
                <a:effectLst/>
                <a:latin typeface="Meiryo" panose="020B0604030504040204" pitchFamily="34" charset="-128"/>
                <a:cs typeface="+mn-cs"/>
              </a:rPr>
              <a:t>さきほど、カード利用契約には審査があるといいましたが、クレジット会社から見れば、立て替えたお金を消費者に払ってもらえるかがとても大事です。</a:t>
            </a:r>
            <a:endParaRPr kumimoji="1" lang="en-US" altLang="ja-JP" u="none" kern="1200" dirty="0">
              <a:solidFill>
                <a:schemeClr val="tx1"/>
              </a:solidFill>
              <a:effectLst/>
              <a:latin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u="none" kern="1200" dirty="0">
                <a:solidFill>
                  <a:schemeClr val="tx1"/>
                </a:solidFill>
                <a:effectLst/>
                <a:latin typeface="Meiryo" panose="020B0604030504040204" pitchFamily="34" charset="-128"/>
                <a:cs typeface="+mn-cs"/>
              </a:rPr>
              <a:t>そのため、クレジット会社は、カード利用契約を締結する前に「その人がしっかり支払いできる人物か」つまりは「消費者の信用」を審査しています。</a:t>
            </a:r>
            <a:endParaRPr kumimoji="1" lang="en-US" altLang="ja-JP" u="none" kern="1200" dirty="0">
              <a:solidFill>
                <a:schemeClr val="tx1"/>
              </a:solidFill>
              <a:effectLst/>
              <a:latin typeface="Meiryo" panose="020B0604030504040204" pitchFamily="34" charset="-128"/>
              <a:cs typeface="+mn-cs"/>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6</a:t>
            </a:fld>
            <a:endParaRPr lang="ja-JP" altLang="en-US"/>
          </a:p>
        </p:txBody>
      </p:sp>
    </p:spTree>
    <p:extLst>
      <p:ext uri="{BB962C8B-B14F-4D97-AF65-F5344CB8AC3E}">
        <p14:creationId xmlns:p14="http://schemas.microsoft.com/office/powerpoint/2010/main" val="2694164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dirty="0"/>
              <a:t>クレジットカードのこと、少し分かってきたでしょうか。</a:t>
            </a:r>
            <a:endParaRPr kumimoji="1" lang="en-US" altLang="ja-JP" dirty="0"/>
          </a:p>
          <a:p>
            <a:endParaRPr kumimoji="1" lang="en-US" altLang="ja-JP" dirty="0"/>
          </a:p>
          <a:p>
            <a:r>
              <a:rPr kumimoji="1" lang="ja-JP" altLang="en-US" dirty="0"/>
              <a:t>ここでクイズです。</a:t>
            </a:r>
            <a:endParaRPr lang="en-US" altLang="ja-JP" dirty="0"/>
          </a:p>
          <a:p>
            <a:r>
              <a:rPr kumimoji="1" lang="ja-JP" altLang="en-US" dirty="0"/>
              <a:t>クレジットカードは誰のものでしょう？</a:t>
            </a:r>
            <a:endParaRPr kumimoji="1" lang="en-US" altLang="ja-JP" dirty="0"/>
          </a:p>
          <a:p>
            <a:r>
              <a:rPr kumimoji="1" lang="ja-JP" altLang="en-US" dirty="0"/>
              <a:t>（スライドの①②を読む）</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7</a:t>
            </a:fld>
            <a:endParaRPr lang="ja-JP" altLang="en-US"/>
          </a:p>
        </p:txBody>
      </p:sp>
    </p:spTree>
    <p:extLst>
      <p:ext uri="{BB962C8B-B14F-4D97-AF65-F5344CB8AC3E}">
        <p14:creationId xmlns:p14="http://schemas.microsoft.com/office/powerpoint/2010/main" val="2648830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8875" cy="3725863"/>
          </a:xfrm>
        </p:spPr>
      </p:sp>
      <p:sp>
        <p:nvSpPr>
          <p:cNvPr id="3" name="ノート プレースホルダー 2"/>
          <p:cNvSpPr>
            <a:spLocks noGrp="1"/>
          </p:cNvSpPr>
          <p:nvPr>
            <p:ph type="body" idx="1"/>
          </p:nvPr>
        </p:nvSpPr>
        <p:spPr/>
        <p:txBody>
          <a:bodyPr/>
          <a:lstStyle/>
          <a:p>
            <a:r>
              <a:rPr kumimoji="1" lang="ja-JP" altLang="en-US" dirty="0"/>
              <a:t>答えは②のクレジット会社のものです。</a:t>
            </a:r>
            <a:endParaRPr kumimoji="1" lang="en-US" altLang="ja-JP" dirty="0"/>
          </a:p>
          <a:p>
            <a:endParaRPr kumimoji="1" lang="en-US" altLang="ja-JP" dirty="0"/>
          </a:p>
          <a:p>
            <a:r>
              <a:rPr kumimoji="1" lang="ja-JP" altLang="en-US" dirty="0"/>
              <a:t>クレジットカードは、クレジット会社のもので、利用者は貸与を受けています。</a:t>
            </a:r>
            <a:endParaRPr kumimoji="1" lang="en-US" altLang="ja-JP" dirty="0"/>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dirty="0"/>
              <a:t>カード利用契約では、利用者は、カードや暗証番号を適切に管理する義務があるとされています。</a:t>
            </a:r>
            <a:endParaRPr kumimoji="1" lang="en-US" altLang="ja-JP" u="none" dirty="0"/>
          </a:p>
          <a:p>
            <a:r>
              <a:rPr kumimoji="1" lang="ja-JP" altLang="en-US" u="none" dirty="0"/>
              <a:t>ちなみに、</a:t>
            </a:r>
            <a:r>
              <a:rPr lang="ja-JP" altLang="en-US" u="none" dirty="0"/>
              <a:t>銀行のキャッシュカードも同じで、利用者は銀行からカードの貸与を受けています。</a:t>
            </a:r>
            <a:endParaRPr lang="en-US" altLang="ja-JP" u="none" dirty="0"/>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8</a:t>
            </a:fld>
            <a:endParaRPr lang="ja-JP" altLang="en-US"/>
          </a:p>
        </p:txBody>
      </p:sp>
    </p:spTree>
    <p:extLst>
      <p:ext uri="{BB962C8B-B14F-4D97-AF65-F5344CB8AC3E}">
        <p14:creationId xmlns:p14="http://schemas.microsoft.com/office/powerpoint/2010/main" val="6406479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タイトルとコンテンツ">
    <p:spTree>
      <p:nvGrpSpPr>
        <p:cNvPr id="1" name=""/>
        <p:cNvGrpSpPr/>
        <p:nvPr/>
      </p:nvGrpSpPr>
      <p:grpSpPr>
        <a:xfrm>
          <a:off x="0" y="0"/>
          <a:ext cx="0" cy="0"/>
          <a:chOff x="0" y="0"/>
          <a:chExt cx="0" cy="0"/>
        </a:xfrm>
      </p:grpSpPr>
      <p:grpSp>
        <p:nvGrpSpPr>
          <p:cNvPr id="58" name="グループ化 57">
            <a:extLst>
              <a:ext uri="{FF2B5EF4-FFF2-40B4-BE49-F238E27FC236}">
                <a16:creationId xmlns:a16="http://schemas.microsoft.com/office/drawing/2014/main" id="{0394B88F-FC16-6146-8E25-CDBFC2020195}"/>
              </a:ext>
            </a:extLst>
          </p:cNvPr>
          <p:cNvGrpSpPr/>
          <p:nvPr/>
        </p:nvGrpSpPr>
        <p:grpSpPr>
          <a:xfrm>
            <a:off x="-200" y="-6153"/>
            <a:ext cx="288000" cy="6864153"/>
            <a:chOff x="-200" y="-6153"/>
            <a:chExt cx="288000" cy="6864153"/>
          </a:xfrm>
        </p:grpSpPr>
        <p:sp>
          <p:nvSpPr>
            <p:cNvPr id="59" name="正方形/長方形 58">
              <a:extLst>
                <a:ext uri="{FF2B5EF4-FFF2-40B4-BE49-F238E27FC236}">
                  <a16:creationId xmlns:a16="http://schemas.microsoft.com/office/drawing/2014/main" id="{9DC4FDD0-452E-544B-8068-150337F76E00}"/>
                </a:ext>
              </a:extLst>
            </p:cNvPr>
            <p:cNvSpPr/>
            <p:nvPr userDrawn="1"/>
          </p:nvSpPr>
          <p:spPr>
            <a:xfrm>
              <a:off x="-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0" name="正方形/長方形 59">
              <a:extLst>
                <a:ext uri="{FF2B5EF4-FFF2-40B4-BE49-F238E27FC236}">
                  <a16:creationId xmlns:a16="http://schemas.microsoft.com/office/drawing/2014/main" id="{3D18D1CD-866C-1B4D-8D9A-F5656A06B2BC}"/>
                </a:ext>
              </a:extLst>
            </p:cNvPr>
            <p:cNvSpPr/>
            <p:nvPr userDrawn="1"/>
          </p:nvSpPr>
          <p:spPr>
            <a:xfrm>
              <a:off x="-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1" name="正方形/長方形 60">
              <a:extLst>
                <a:ext uri="{FF2B5EF4-FFF2-40B4-BE49-F238E27FC236}">
                  <a16:creationId xmlns:a16="http://schemas.microsoft.com/office/drawing/2014/main" id="{D24110A0-A289-8F45-BEE3-9C4F4E8FC552}"/>
                </a:ext>
              </a:extLst>
            </p:cNvPr>
            <p:cNvSpPr/>
            <p:nvPr userDrawn="1"/>
          </p:nvSpPr>
          <p:spPr>
            <a:xfrm>
              <a:off x="-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2" name="正方形/長方形 61">
              <a:extLst>
                <a:ext uri="{FF2B5EF4-FFF2-40B4-BE49-F238E27FC236}">
                  <a16:creationId xmlns:a16="http://schemas.microsoft.com/office/drawing/2014/main" id="{C441855C-AD6E-694A-B252-DF2D2A24647A}"/>
                </a:ext>
              </a:extLst>
            </p:cNvPr>
            <p:cNvSpPr/>
            <p:nvPr userDrawn="1"/>
          </p:nvSpPr>
          <p:spPr>
            <a:xfrm>
              <a:off x="-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3" name="正方形/長方形 62">
              <a:extLst>
                <a:ext uri="{FF2B5EF4-FFF2-40B4-BE49-F238E27FC236}">
                  <a16:creationId xmlns:a16="http://schemas.microsoft.com/office/drawing/2014/main" id="{9571F15B-93CD-DA40-AE4D-35E8C727650F}"/>
                </a:ext>
              </a:extLst>
            </p:cNvPr>
            <p:cNvSpPr/>
            <p:nvPr userDrawn="1"/>
          </p:nvSpPr>
          <p:spPr>
            <a:xfrm>
              <a:off x="-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4" name="正方形/長方形 63">
              <a:extLst>
                <a:ext uri="{FF2B5EF4-FFF2-40B4-BE49-F238E27FC236}">
                  <a16:creationId xmlns:a16="http://schemas.microsoft.com/office/drawing/2014/main" id="{5A58FDA6-F785-6543-A940-1F7A0B5A04F7}"/>
                </a:ext>
              </a:extLst>
            </p:cNvPr>
            <p:cNvSpPr/>
            <p:nvPr userDrawn="1"/>
          </p:nvSpPr>
          <p:spPr>
            <a:xfrm>
              <a:off x="-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5" name="正方形/長方形 64">
              <a:extLst>
                <a:ext uri="{FF2B5EF4-FFF2-40B4-BE49-F238E27FC236}">
                  <a16:creationId xmlns:a16="http://schemas.microsoft.com/office/drawing/2014/main" id="{AE4CFCE9-CCC2-104D-B616-70D7CE24E652}"/>
                </a:ext>
              </a:extLst>
            </p:cNvPr>
            <p:cNvSpPr/>
            <p:nvPr userDrawn="1"/>
          </p:nvSpPr>
          <p:spPr>
            <a:xfrm>
              <a:off x="-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6" name="正方形/長方形 65">
              <a:extLst>
                <a:ext uri="{FF2B5EF4-FFF2-40B4-BE49-F238E27FC236}">
                  <a16:creationId xmlns:a16="http://schemas.microsoft.com/office/drawing/2014/main" id="{46103D35-4C76-F347-8C10-0169C106E2DE}"/>
                </a:ext>
              </a:extLst>
            </p:cNvPr>
            <p:cNvSpPr/>
            <p:nvPr userDrawn="1"/>
          </p:nvSpPr>
          <p:spPr>
            <a:xfrm>
              <a:off x="-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7" name="正方形/長方形 66">
              <a:extLst>
                <a:ext uri="{FF2B5EF4-FFF2-40B4-BE49-F238E27FC236}">
                  <a16:creationId xmlns:a16="http://schemas.microsoft.com/office/drawing/2014/main" id="{B01B73B5-0EE4-C847-824E-FE8905EB03DF}"/>
                </a:ext>
              </a:extLst>
            </p:cNvPr>
            <p:cNvSpPr/>
            <p:nvPr userDrawn="1"/>
          </p:nvSpPr>
          <p:spPr>
            <a:xfrm>
              <a:off x="-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8" name="正方形/長方形 67">
              <a:extLst>
                <a:ext uri="{FF2B5EF4-FFF2-40B4-BE49-F238E27FC236}">
                  <a16:creationId xmlns:a16="http://schemas.microsoft.com/office/drawing/2014/main" id="{7C1F3EA0-12A5-044F-8B2B-89E37AE6FBC2}"/>
                </a:ext>
              </a:extLst>
            </p:cNvPr>
            <p:cNvSpPr/>
            <p:nvPr userDrawn="1"/>
          </p:nvSpPr>
          <p:spPr>
            <a:xfrm>
              <a:off x="-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9" name="正方形/長方形 68">
              <a:extLst>
                <a:ext uri="{FF2B5EF4-FFF2-40B4-BE49-F238E27FC236}">
                  <a16:creationId xmlns:a16="http://schemas.microsoft.com/office/drawing/2014/main" id="{776183D8-4D6A-1C4B-80F1-E4F4BE69DA80}"/>
                </a:ext>
              </a:extLst>
            </p:cNvPr>
            <p:cNvSpPr/>
            <p:nvPr userDrawn="1"/>
          </p:nvSpPr>
          <p:spPr>
            <a:xfrm>
              <a:off x="-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0" name="正方形/長方形 69">
              <a:extLst>
                <a:ext uri="{FF2B5EF4-FFF2-40B4-BE49-F238E27FC236}">
                  <a16:creationId xmlns:a16="http://schemas.microsoft.com/office/drawing/2014/main" id="{EEEEB87C-746A-BB49-A901-95B4E8AAD98D}"/>
                </a:ext>
              </a:extLst>
            </p:cNvPr>
            <p:cNvSpPr/>
            <p:nvPr userDrawn="1"/>
          </p:nvSpPr>
          <p:spPr>
            <a:xfrm>
              <a:off x="-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1" name="正方形/長方形 70">
              <a:extLst>
                <a:ext uri="{FF2B5EF4-FFF2-40B4-BE49-F238E27FC236}">
                  <a16:creationId xmlns:a16="http://schemas.microsoft.com/office/drawing/2014/main" id="{8C6DEF3F-9D69-E747-8DE7-F95F0AD4F3A7}"/>
                </a:ext>
              </a:extLst>
            </p:cNvPr>
            <p:cNvSpPr/>
            <p:nvPr userDrawn="1"/>
          </p:nvSpPr>
          <p:spPr>
            <a:xfrm>
              <a:off x="-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2" name="正方形/長方形 71">
              <a:extLst>
                <a:ext uri="{FF2B5EF4-FFF2-40B4-BE49-F238E27FC236}">
                  <a16:creationId xmlns:a16="http://schemas.microsoft.com/office/drawing/2014/main" id="{38E6C4E4-9670-264D-A5EB-5173A6103B43}"/>
                </a:ext>
              </a:extLst>
            </p:cNvPr>
            <p:cNvSpPr/>
            <p:nvPr userDrawn="1"/>
          </p:nvSpPr>
          <p:spPr>
            <a:xfrm>
              <a:off x="-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grpSp>
        <p:nvGrpSpPr>
          <p:cNvPr id="73" name="グループ化 72">
            <a:extLst>
              <a:ext uri="{FF2B5EF4-FFF2-40B4-BE49-F238E27FC236}">
                <a16:creationId xmlns:a16="http://schemas.microsoft.com/office/drawing/2014/main" id="{59E08F41-ED4B-A34F-83C2-43559148CF1F}"/>
              </a:ext>
            </a:extLst>
          </p:cNvPr>
          <p:cNvGrpSpPr/>
          <p:nvPr/>
        </p:nvGrpSpPr>
        <p:grpSpPr>
          <a:xfrm>
            <a:off x="8856200" y="-6153"/>
            <a:ext cx="288000" cy="6864153"/>
            <a:chOff x="8856200" y="-6153"/>
            <a:chExt cx="288000" cy="6864153"/>
          </a:xfrm>
        </p:grpSpPr>
        <p:sp>
          <p:nvSpPr>
            <p:cNvPr id="74" name="正方形/長方形 73">
              <a:extLst>
                <a:ext uri="{FF2B5EF4-FFF2-40B4-BE49-F238E27FC236}">
                  <a16:creationId xmlns:a16="http://schemas.microsoft.com/office/drawing/2014/main" id="{4A2203A6-702E-6C45-862B-5CFE7D24671C}"/>
                </a:ext>
              </a:extLst>
            </p:cNvPr>
            <p:cNvSpPr/>
            <p:nvPr userDrawn="1"/>
          </p:nvSpPr>
          <p:spPr>
            <a:xfrm>
              <a:off x="8856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5" name="正方形/長方形 74">
              <a:extLst>
                <a:ext uri="{FF2B5EF4-FFF2-40B4-BE49-F238E27FC236}">
                  <a16:creationId xmlns:a16="http://schemas.microsoft.com/office/drawing/2014/main" id="{A3D6F2F5-4EE9-1141-B047-2F60934AADBC}"/>
                </a:ext>
              </a:extLst>
            </p:cNvPr>
            <p:cNvSpPr/>
            <p:nvPr userDrawn="1"/>
          </p:nvSpPr>
          <p:spPr>
            <a:xfrm>
              <a:off x="8856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6" name="正方形/長方形 75">
              <a:extLst>
                <a:ext uri="{FF2B5EF4-FFF2-40B4-BE49-F238E27FC236}">
                  <a16:creationId xmlns:a16="http://schemas.microsoft.com/office/drawing/2014/main" id="{910948A5-E440-7449-B727-3F170B15C970}"/>
                </a:ext>
              </a:extLst>
            </p:cNvPr>
            <p:cNvSpPr/>
            <p:nvPr userDrawn="1"/>
          </p:nvSpPr>
          <p:spPr>
            <a:xfrm>
              <a:off x="8856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7" name="正方形/長方形 76">
              <a:extLst>
                <a:ext uri="{FF2B5EF4-FFF2-40B4-BE49-F238E27FC236}">
                  <a16:creationId xmlns:a16="http://schemas.microsoft.com/office/drawing/2014/main" id="{018FCE4E-1D8E-DC44-B0CE-652C01BF5C76}"/>
                </a:ext>
              </a:extLst>
            </p:cNvPr>
            <p:cNvSpPr/>
            <p:nvPr userDrawn="1"/>
          </p:nvSpPr>
          <p:spPr>
            <a:xfrm>
              <a:off x="8856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8" name="正方形/長方形 77">
              <a:extLst>
                <a:ext uri="{FF2B5EF4-FFF2-40B4-BE49-F238E27FC236}">
                  <a16:creationId xmlns:a16="http://schemas.microsoft.com/office/drawing/2014/main" id="{9B6080B3-4306-2741-9891-EFDA7DEC76D3}"/>
                </a:ext>
              </a:extLst>
            </p:cNvPr>
            <p:cNvSpPr/>
            <p:nvPr userDrawn="1"/>
          </p:nvSpPr>
          <p:spPr>
            <a:xfrm>
              <a:off x="8856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9" name="正方形/長方形 78">
              <a:extLst>
                <a:ext uri="{FF2B5EF4-FFF2-40B4-BE49-F238E27FC236}">
                  <a16:creationId xmlns:a16="http://schemas.microsoft.com/office/drawing/2014/main" id="{59C9A6C5-B707-D04A-9703-C5A2B8AB7026}"/>
                </a:ext>
              </a:extLst>
            </p:cNvPr>
            <p:cNvSpPr/>
            <p:nvPr userDrawn="1"/>
          </p:nvSpPr>
          <p:spPr>
            <a:xfrm>
              <a:off x="8856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0" name="正方形/長方形 79">
              <a:extLst>
                <a:ext uri="{FF2B5EF4-FFF2-40B4-BE49-F238E27FC236}">
                  <a16:creationId xmlns:a16="http://schemas.microsoft.com/office/drawing/2014/main" id="{C696336B-6E33-6046-8863-66FEA0494B71}"/>
                </a:ext>
              </a:extLst>
            </p:cNvPr>
            <p:cNvSpPr/>
            <p:nvPr userDrawn="1"/>
          </p:nvSpPr>
          <p:spPr>
            <a:xfrm>
              <a:off x="8856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1" name="正方形/長方形 80">
              <a:extLst>
                <a:ext uri="{FF2B5EF4-FFF2-40B4-BE49-F238E27FC236}">
                  <a16:creationId xmlns:a16="http://schemas.microsoft.com/office/drawing/2014/main" id="{1CF9FAAD-6B6C-C54D-99D6-D8444022072C}"/>
                </a:ext>
              </a:extLst>
            </p:cNvPr>
            <p:cNvSpPr/>
            <p:nvPr userDrawn="1"/>
          </p:nvSpPr>
          <p:spPr>
            <a:xfrm>
              <a:off x="8856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2" name="正方形/長方形 81">
              <a:extLst>
                <a:ext uri="{FF2B5EF4-FFF2-40B4-BE49-F238E27FC236}">
                  <a16:creationId xmlns:a16="http://schemas.microsoft.com/office/drawing/2014/main" id="{52CF2230-2A3D-6B44-AC75-5C33B4256D66}"/>
                </a:ext>
              </a:extLst>
            </p:cNvPr>
            <p:cNvSpPr/>
            <p:nvPr userDrawn="1"/>
          </p:nvSpPr>
          <p:spPr>
            <a:xfrm>
              <a:off x="8856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3" name="正方形/長方形 82">
              <a:extLst>
                <a:ext uri="{FF2B5EF4-FFF2-40B4-BE49-F238E27FC236}">
                  <a16:creationId xmlns:a16="http://schemas.microsoft.com/office/drawing/2014/main" id="{C473D505-194D-464E-850F-824AC5F47531}"/>
                </a:ext>
              </a:extLst>
            </p:cNvPr>
            <p:cNvSpPr/>
            <p:nvPr userDrawn="1"/>
          </p:nvSpPr>
          <p:spPr>
            <a:xfrm>
              <a:off x="8856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4" name="正方形/長方形 83">
              <a:extLst>
                <a:ext uri="{FF2B5EF4-FFF2-40B4-BE49-F238E27FC236}">
                  <a16:creationId xmlns:a16="http://schemas.microsoft.com/office/drawing/2014/main" id="{2CFF8CF8-894B-004E-918B-4FDCA7EFA9E9}"/>
                </a:ext>
              </a:extLst>
            </p:cNvPr>
            <p:cNvSpPr/>
            <p:nvPr userDrawn="1"/>
          </p:nvSpPr>
          <p:spPr>
            <a:xfrm>
              <a:off x="8856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5" name="正方形/長方形 84">
              <a:extLst>
                <a:ext uri="{FF2B5EF4-FFF2-40B4-BE49-F238E27FC236}">
                  <a16:creationId xmlns:a16="http://schemas.microsoft.com/office/drawing/2014/main" id="{9382870C-BD63-954E-B03A-E6514CFADA50}"/>
                </a:ext>
              </a:extLst>
            </p:cNvPr>
            <p:cNvSpPr/>
            <p:nvPr userDrawn="1"/>
          </p:nvSpPr>
          <p:spPr>
            <a:xfrm>
              <a:off x="8856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6" name="正方形/長方形 85">
              <a:extLst>
                <a:ext uri="{FF2B5EF4-FFF2-40B4-BE49-F238E27FC236}">
                  <a16:creationId xmlns:a16="http://schemas.microsoft.com/office/drawing/2014/main" id="{78AA3D31-C52B-0747-A505-28F6D6CB9033}"/>
                </a:ext>
              </a:extLst>
            </p:cNvPr>
            <p:cNvSpPr/>
            <p:nvPr userDrawn="1"/>
          </p:nvSpPr>
          <p:spPr>
            <a:xfrm>
              <a:off x="8856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7" name="正方形/長方形 86">
              <a:extLst>
                <a:ext uri="{FF2B5EF4-FFF2-40B4-BE49-F238E27FC236}">
                  <a16:creationId xmlns:a16="http://schemas.microsoft.com/office/drawing/2014/main" id="{2FF381DE-2D90-604F-80FA-EB0C1723AE2E}"/>
                </a:ext>
              </a:extLst>
            </p:cNvPr>
            <p:cNvSpPr/>
            <p:nvPr userDrawn="1"/>
          </p:nvSpPr>
          <p:spPr>
            <a:xfrm>
              <a:off x="8856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sp>
        <p:nvSpPr>
          <p:cNvPr id="88" name="Slide Number Placeholder 5">
            <a:extLst>
              <a:ext uri="{FF2B5EF4-FFF2-40B4-BE49-F238E27FC236}">
                <a16:creationId xmlns:a16="http://schemas.microsoft.com/office/drawing/2014/main" id="{CEEAA6DF-74B1-3241-B85D-4130B8D2FEAA}"/>
              </a:ext>
            </a:extLst>
          </p:cNvPr>
          <p:cNvSpPr>
            <a:spLocks noGrp="1"/>
          </p:cNvSpPr>
          <p:nvPr>
            <p:ph type="sldNum" sz="quarter" idx="12"/>
          </p:nvPr>
        </p:nvSpPr>
        <p:spPr>
          <a:xfrm>
            <a:off x="6622916" y="6313541"/>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34" name="Title 1">
            <a:extLst>
              <a:ext uri="{FF2B5EF4-FFF2-40B4-BE49-F238E27FC236}">
                <a16:creationId xmlns:a16="http://schemas.microsoft.com/office/drawing/2014/main" id="{384C08B2-8ABB-144E-AD38-5A7173A94329}"/>
              </a:ext>
            </a:extLst>
          </p:cNvPr>
          <p:cNvSpPr>
            <a:spLocks noGrp="1"/>
          </p:cNvSpPr>
          <p:nvPr>
            <p:ph type="title"/>
          </p:nvPr>
        </p:nvSpPr>
        <p:spPr>
          <a:xfrm>
            <a:off x="924232" y="2695631"/>
            <a:ext cx="7295536" cy="2767778"/>
          </a:xfrm>
          <a:effectLst/>
        </p:spPr>
        <p:txBody>
          <a:bodyPr anchor="t">
            <a:noAutofit/>
          </a:bodyPr>
          <a:lstStyle>
            <a:lvl1pPr algn="ctr">
              <a:lnSpc>
                <a:spcPct val="110000"/>
              </a:lnSpc>
              <a:defRPr sz="6600" b="1" i="0">
                <a:solidFill>
                  <a:schemeClr val="tx2"/>
                </a:solidFill>
              </a:defRPr>
            </a:lvl1pPr>
          </a:lstStyle>
          <a:p>
            <a:r>
              <a:rPr lang="ja-JP" altLang="en-US"/>
              <a:t>マスター タイトルの書式設定</a:t>
            </a:r>
            <a:endParaRPr lang="en-US" dirty="0"/>
          </a:p>
        </p:txBody>
      </p:sp>
      <p:pic>
        <p:nvPicPr>
          <p:cNvPr id="36" name="Picture 2">
            <a:extLst>
              <a:ext uri="{FF2B5EF4-FFF2-40B4-BE49-F238E27FC236}">
                <a16:creationId xmlns:a16="http://schemas.microsoft.com/office/drawing/2014/main" id="{B84DDA6A-2473-F64E-9481-9B210CC65500}"/>
              </a:ext>
            </a:extLst>
          </p:cNvPr>
          <p:cNvPicPr>
            <a:picLocks noChangeAspect="1" noChangeArrowheads="1"/>
          </p:cNvPicPr>
          <p:nvPr userDrawn="1"/>
        </p:nvPicPr>
        <p:blipFill>
          <a:blip r:embed="rId2"/>
          <a:srcRect/>
          <a:stretch/>
        </p:blipFill>
        <p:spPr bwMode="auto">
          <a:xfrm>
            <a:off x="3672000" y="718210"/>
            <a:ext cx="1800000"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223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62000" y="260648"/>
            <a:ext cx="8820000" cy="1325563"/>
          </a:xfrm>
        </p:spPr>
        <p:txBody>
          <a:bodyPr/>
          <a:lstStyle>
            <a:lvl1pPr algn="ctr">
              <a:defRPr b="1" i="0">
                <a:solidFill>
                  <a:schemeClr val="tx2"/>
                </a:solidFill>
              </a:defRPr>
            </a:lvl1pPr>
          </a:lstStyle>
          <a:p>
            <a:r>
              <a:rPr lang="ja-JP" altLang="en-US"/>
              <a:t>マスター タイトルの書式設定</a:t>
            </a:r>
            <a:endParaRPr lang="en-US" dirty="0"/>
          </a:p>
        </p:txBody>
      </p:sp>
      <p:sp>
        <p:nvSpPr>
          <p:cNvPr id="6" name="Slide Number Placeholder 5"/>
          <p:cNvSpPr>
            <a:spLocks noGrp="1"/>
          </p:cNvSpPr>
          <p:nvPr>
            <p:ph type="sldNum" sz="quarter" idx="12"/>
          </p:nvPr>
        </p:nvSpPr>
        <p:spPr>
          <a:xfrm>
            <a:off x="6622916" y="6313541"/>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grpSp>
        <p:nvGrpSpPr>
          <p:cNvPr id="38" name="グループ化 37">
            <a:extLst>
              <a:ext uri="{FF2B5EF4-FFF2-40B4-BE49-F238E27FC236}">
                <a16:creationId xmlns:a16="http://schemas.microsoft.com/office/drawing/2014/main" id="{C4061219-7DB6-0740-AF3F-12F4F5F75A24}"/>
              </a:ext>
            </a:extLst>
          </p:cNvPr>
          <p:cNvGrpSpPr/>
          <p:nvPr/>
        </p:nvGrpSpPr>
        <p:grpSpPr>
          <a:xfrm>
            <a:off x="-200" y="-6153"/>
            <a:ext cx="288000" cy="6864153"/>
            <a:chOff x="-200" y="-6153"/>
            <a:chExt cx="288000" cy="6864153"/>
          </a:xfrm>
        </p:grpSpPr>
        <p:sp>
          <p:nvSpPr>
            <p:cNvPr id="39" name="正方形/長方形 38">
              <a:extLst>
                <a:ext uri="{FF2B5EF4-FFF2-40B4-BE49-F238E27FC236}">
                  <a16:creationId xmlns:a16="http://schemas.microsoft.com/office/drawing/2014/main" id="{BF89133D-C412-C94A-BD6A-DF19F3BF0596}"/>
                </a:ext>
              </a:extLst>
            </p:cNvPr>
            <p:cNvSpPr/>
            <p:nvPr userDrawn="1"/>
          </p:nvSpPr>
          <p:spPr>
            <a:xfrm>
              <a:off x="-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0" name="正方形/長方形 39">
              <a:extLst>
                <a:ext uri="{FF2B5EF4-FFF2-40B4-BE49-F238E27FC236}">
                  <a16:creationId xmlns:a16="http://schemas.microsoft.com/office/drawing/2014/main" id="{9F423D70-FE5B-514F-933F-03F698EE3A21}"/>
                </a:ext>
              </a:extLst>
            </p:cNvPr>
            <p:cNvSpPr/>
            <p:nvPr userDrawn="1"/>
          </p:nvSpPr>
          <p:spPr>
            <a:xfrm>
              <a:off x="-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1" name="正方形/長方形 40">
              <a:extLst>
                <a:ext uri="{FF2B5EF4-FFF2-40B4-BE49-F238E27FC236}">
                  <a16:creationId xmlns:a16="http://schemas.microsoft.com/office/drawing/2014/main" id="{236F6FBA-94E2-674C-B6E0-52F4AF6C0FA4}"/>
                </a:ext>
              </a:extLst>
            </p:cNvPr>
            <p:cNvSpPr/>
            <p:nvPr userDrawn="1"/>
          </p:nvSpPr>
          <p:spPr>
            <a:xfrm>
              <a:off x="-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2" name="正方形/長方形 41">
              <a:extLst>
                <a:ext uri="{FF2B5EF4-FFF2-40B4-BE49-F238E27FC236}">
                  <a16:creationId xmlns:a16="http://schemas.microsoft.com/office/drawing/2014/main" id="{9276586B-8157-3A46-9878-316E76C2A6E5}"/>
                </a:ext>
              </a:extLst>
            </p:cNvPr>
            <p:cNvSpPr/>
            <p:nvPr userDrawn="1"/>
          </p:nvSpPr>
          <p:spPr>
            <a:xfrm>
              <a:off x="-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3" name="正方形/長方形 42">
              <a:extLst>
                <a:ext uri="{FF2B5EF4-FFF2-40B4-BE49-F238E27FC236}">
                  <a16:creationId xmlns:a16="http://schemas.microsoft.com/office/drawing/2014/main" id="{23104A98-4B73-724D-95B2-337D859A4326}"/>
                </a:ext>
              </a:extLst>
            </p:cNvPr>
            <p:cNvSpPr/>
            <p:nvPr userDrawn="1"/>
          </p:nvSpPr>
          <p:spPr>
            <a:xfrm>
              <a:off x="-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4" name="正方形/長方形 43">
              <a:extLst>
                <a:ext uri="{FF2B5EF4-FFF2-40B4-BE49-F238E27FC236}">
                  <a16:creationId xmlns:a16="http://schemas.microsoft.com/office/drawing/2014/main" id="{F70F5E15-C569-1543-B59F-6A7A400A3419}"/>
                </a:ext>
              </a:extLst>
            </p:cNvPr>
            <p:cNvSpPr/>
            <p:nvPr userDrawn="1"/>
          </p:nvSpPr>
          <p:spPr>
            <a:xfrm>
              <a:off x="-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5" name="正方形/長方形 44">
              <a:extLst>
                <a:ext uri="{FF2B5EF4-FFF2-40B4-BE49-F238E27FC236}">
                  <a16:creationId xmlns:a16="http://schemas.microsoft.com/office/drawing/2014/main" id="{447C08BD-7EB7-274F-B075-6AF12AA1B691}"/>
                </a:ext>
              </a:extLst>
            </p:cNvPr>
            <p:cNvSpPr/>
            <p:nvPr userDrawn="1"/>
          </p:nvSpPr>
          <p:spPr>
            <a:xfrm>
              <a:off x="-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6" name="正方形/長方形 45">
              <a:extLst>
                <a:ext uri="{FF2B5EF4-FFF2-40B4-BE49-F238E27FC236}">
                  <a16:creationId xmlns:a16="http://schemas.microsoft.com/office/drawing/2014/main" id="{291F4937-D8FA-E948-8AFE-35FCA83B5707}"/>
                </a:ext>
              </a:extLst>
            </p:cNvPr>
            <p:cNvSpPr/>
            <p:nvPr userDrawn="1"/>
          </p:nvSpPr>
          <p:spPr>
            <a:xfrm>
              <a:off x="-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7" name="正方形/長方形 46">
              <a:extLst>
                <a:ext uri="{FF2B5EF4-FFF2-40B4-BE49-F238E27FC236}">
                  <a16:creationId xmlns:a16="http://schemas.microsoft.com/office/drawing/2014/main" id="{180BB46B-51C4-B741-8D5A-E6FAEF820525}"/>
                </a:ext>
              </a:extLst>
            </p:cNvPr>
            <p:cNvSpPr/>
            <p:nvPr userDrawn="1"/>
          </p:nvSpPr>
          <p:spPr>
            <a:xfrm>
              <a:off x="-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8" name="正方形/長方形 47">
              <a:extLst>
                <a:ext uri="{FF2B5EF4-FFF2-40B4-BE49-F238E27FC236}">
                  <a16:creationId xmlns:a16="http://schemas.microsoft.com/office/drawing/2014/main" id="{161D32EA-5FC7-C442-97EB-C52BA4324AC4}"/>
                </a:ext>
              </a:extLst>
            </p:cNvPr>
            <p:cNvSpPr/>
            <p:nvPr userDrawn="1"/>
          </p:nvSpPr>
          <p:spPr>
            <a:xfrm>
              <a:off x="-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9" name="正方形/長方形 48">
              <a:extLst>
                <a:ext uri="{FF2B5EF4-FFF2-40B4-BE49-F238E27FC236}">
                  <a16:creationId xmlns:a16="http://schemas.microsoft.com/office/drawing/2014/main" id="{AEA5C31D-B88F-E342-ADD8-E879FA05F3BB}"/>
                </a:ext>
              </a:extLst>
            </p:cNvPr>
            <p:cNvSpPr/>
            <p:nvPr userDrawn="1"/>
          </p:nvSpPr>
          <p:spPr>
            <a:xfrm>
              <a:off x="-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0" name="正方形/長方形 49">
              <a:extLst>
                <a:ext uri="{FF2B5EF4-FFF2-40B4-BE49-F238E27FC236}">
                  <a16:creationId xmlns:a16="http://schemas.microsoft.com/office/drawing/2014/main" id="{E4E76CEC-0C4B-9347-847D-F2D8ECBB156F}"/>
                </a:ext>
              </a:extLst>
            </p:cNvPr>
            <p:cNvSpPr/>
            <p:nvPr userDrawn="1"/>
          </p:nvSpPr>
          <p:spPr>
            <a:xfrm>
              <a:off x="-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1" name="正方形/長方形 50">
              <a:extLst>
                <a:ext uri="{FF2B5EF4-FFF2-40B4-BE49-F238E27FC236}">
                  <a16:creationId xmlns:a16="http://schemas.microsoft.com/office/drawing/2014/main" id="{D241BA39-48AF-214F-A4EB-FF924C0E3D14}"/>
                </a:ext>
              </a:extLst>
            </p:cNvPr>
            <p:cNvSpPr/>
            <p:nvPr userDrawn="1"/>
          </p:nvSpPr>
          <p:spPr>
            <a:xfrm>
              <a:off x="-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2" name="正方形/長方形 51">
              <a:extLst>
                <a:ext uri="{FF2B5EF4-FFF2-40B4-BE49-F238E27FC236}">
                  <a16:creationId xmlns:a16="http://schemas.microsoft.com/office/drawing/2014/main" id="{6CE3C4C9-F9A5-AD42-8E83-250ED00C4BEB}"/>
                </a:ext>
              </a:extLst>
            </p:cNvPr>
            <p:cNvSpPr/>
            <p:nvPr userDrawn="1"/>
          </p:nvSpPr>
          <p:spPr>
            <a:xfrm>
              <a:off x="-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grpSp>
        <p:nvGrpSpPr>
          <p:cNvPr id="53" name="グループ化 52">
            <a:extLst>
              <a:ext uri="{FF2B5EF4-FFF2-40B4-BE49-F238E27FC236}">
                <a16:creationId xmlns:a16="http://schemas.microsoft.com/office/drawing/2014/main" id="{2D748358-46B5-DE42-AA71-A85647C4266F}"/>
              </a:ext>
            </a:extLst>
          </p:cNvPr>
          <p:cNvGrpSpPr/>
          <p:nvPr/>
        </p:nvGrpSpPr>
        <p:grpSpPr>
          <a:xfrm>
            <a:off x="8856200" y="-6153"/>
            <a:ext cx="288000" cy="6864153"/>
            <a:chOff x="8856200" y="-6153"/>
            <a:chExt cx="288000" cy="6864153"/>
          </a:xfrm>
        </p:grpSpPr>
        <p:sp>
          <p:nvSpPr>
            <p:cNvPr id="54" name="正方形/長方形 53">
              <a:extLst>
                <a:ext uri="{FF2B5EF4-FFF2-40B4-BE49-F238E27FC236}">
                  <a16:creationId xmlns:a16="http://schemas.microsoft.com/office/drawing/2014/main" id="{EEF16B95-28C7-8143-86FD-2849BB0663CB}"/>
                </a:ext>
              </a:extLst>
            </p:cNvPr>
            <p:cNvSpPr/>
            <p:nvPr userDrawn="1"/>
          </p:nvSpPr>
          <p:spPr>
            <a:xfrm>
              <a:off x="8856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5" name="正方形/長方形 54">
              <a:extLst>
                <a:ext uri="{FF2B5EF4-FFF2-40B4-BE49-F238E27FC236}">
                  <a16:creationId xmlns:a16="http://schemas.microsoft.com/office/drawing/2014/main" id="{DB27609C-9CCF-644B-B6C0-D4341E02516A}"/>
                </a:ext>
              </a:extLst>
            </p:cNvPr>
            <p:cNvSpPr/>
            <p:nvPr userDrawn="1"/>
          </p:nvSpPr>
          <p:spPr>
            <a:xfrm>
              <a:off x="8856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6" name="正方形/長方形 55">
              <a:extLst>
                <a:ext uri="{FF2B5EF4-FFF2-40B4-BE49-F238E27FC236}">
                  <a16:creationId xmlns:a16="http://schemas.microsoft.com/office/drawing/2014/main" id="{EE6DF319-478E-6B40-8013-30E633875E2C}"/>
                </a:ext>
              </a:extLst>
            </p:cNvPr>
            <p:cNvSpPr/>
            <p:nvPr userDrawn="1"/>
          </p:nvSpPr>
          <p:spPr>
            <a:xfrm>
              <a:off x="8856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7" name="正方形/長方形 56">
              <a:extLst>
                <a:ext uri="{FF2B5EF4-FFF2-40B4-BE49-F238E27FC236}">
                  <a16:creationId xmlns:a16="http://schemas.microsoft.com/office/drawing/2014/main" id="{E6D76D53-ECC7-DC47-9FA2-632A63314DC5}"/>
                </a:ext>
              </a:extLst>
            </p:cNvPr>
            <p:cNvSpPr/>
            <p:nvPr userDrawn="1"/>
          </p:nvSpPr>
          <p:spPr>
            <a:xfrm>
              <a:off x="8856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8" name="正方形/長方形 57">
              <a:extLst>
                <a:ext uri="{FF2B5EF4-FFF2-40B4-BE49-F238E27FC236}">
                  <a16:creationId xmlns:a16="http://schemas.microsoft.com/office/drawing/2014/main" id="{396EF355-0BB4-7D4B-AD0D-C3988C581E96}"/>
                </a:ext>
              </a:extLst>
            </p:cNvPr>
            <p:cNvSpPr/>
            <p:nvPr userDrawn="1"/>
          </p:nvSpPr>
          <p:spPr>
            <a:xfrm>
              <a:off x="8856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9" name="正方形/長方形 58">
              <a:extLst>
                <a:ext uri="{FF2B5EF4-FFF2-40B4-BE49-F238E27FC236}">
                  <a16:creationId xmlns:a16="http://schemas.microsoft.com/office/drawing/2014/main" id="{1FC9EB5A-D477-8741-A9C8-47A459091768}"/>
                </a:ext>
              </a:extLst>
            </p:cNvPr>
            <p:cNvSpPr/>
            <p:nvPr userDrawn="1"/>
          </p:nvSpPr>
          <p:spPr>
            <a:xfrm>
              <a:off x="8856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0" name="正方形/長方形 59">
              <a:extLst>
                <a:ext uri="{FF2B5EF4-FFF2-40B4-BE49-F238E27FC236}">
                  <a16:creationId xmlns:a16="http://schemas.microsoft.com/office/drawing/2014/main" id="{63741E29-023A-C240-B019-8B6A04C8A6E3}"/>
                </a:ext>
              </a:extLst>
            </p:cNvPr>
            <p:cNvSpPr/>
            <p:nvPr userDrawn="1"/>
          </p:nvSpPr>
          <p:spPr>
            <a:xfrm>
              <a:off x="8856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1" name="正方形/長方形 60">
              <a:extLst>
                <a:ext uri="{FF2B5EF4-FFF2-40B4-BE49-F238E27FC236}">
                  <a16:creationId xmlns:a16="http://schemas.microsoft.com/office/drawing/2014/main" id="{273A2B15-3A22-5B42-A35B-9BDDAE5B70DA}"/>
                </a:ext>
              </a:extLst>
            </p:cNvPr>
            <p:cNvSpPr/>
            <p:nvPr userDrawn="1"/>
          </p:nvSpPr>
          <p:spPr>
            <a:xfrm>
              <a:off x="8856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2" name="正方形/長方形 61">
              <a:extLst>
                <a:ext uri="{FF2B5EF4-FFF2-40B4-BE49-F238E27FC236}">
                  <a16:creationId xmlns:a16="http://schemas.microsoft.com/office/drawing/2014/main" id="{45FAA0B0-C42C-DE46-9E8A-14E8AB5E6EC0}"/>
                </a:ext>
              </a:extLst>
            </p:cNvPr>
            <p:cNvSpPr/>
            <p:nvPr userDrawn="1"/>
          </p:nvSpPr>
          <p:spPr>
            <a:xfrm>
              <a:off x="8856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3" name="正方形/長方形 62">
              <a:extLst>
                <a:ext uri="{FF2B5EF4-FFF2-40B4-BE49-F238E27FC236}">
                  <a16:creationId xmlns:a16="http://schemas.microsoft.com/office/drawing/2014/main" id="{8F86B887-6A86-694D-92D9-B35897449251}"/>
                </a:ext>
              </a:extLst>
            </p:cNvPr>
            <p:cNvSpPr/>
            <p:nvPr userDrawn="1"/>
          </p:nvSpPr>
          <p:spPr>
            <a:xfrm>
              <a:off x="8856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4" name="正方形/長方形 63">
              <a:extLst>
                <a:ext uri="{FF2B5EF4-FFF2-40B4-BE49-F238E27FC236}">
                  <a16:creationId xmlns:a16="http://schemas.microsoft.com/office/drawing/2014/main" id="{271675B4-4665-724B-95F8-F6ADDBB133CD}"/>
                </a:ext>
              </a:extLst>
            </p:cNvPr>
            <p:cNvSpPr/>
            <p:nvPr userDrawn="1"/>
          </p:nvSpPr>
          <p:spPr>
            <a:xfrm>
              <a:off x="8856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5" name="正方形/長方形 64">
              <a:extLst>
                <a:ext uri="{FF2B5EF4-FFF2-40B4-BE49-F238E27FC236}">
                  <a16:creationId xmlns:a16="http://schemas.microsoft.com/office/drawing/2014/main" id="{9A62A299-AB77-7643-93AE-CA99DEA8944F}"/>
                </a:ext>
              </a:extLst>
            </p:cNvPr>
            <p:cNvSpPr/>
            <p:nvPr userDrawn="1"/>
          </p:nvSpPr>
          <p:spPr>
            <a:xfrm>
              <a:off x="8856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6" name="正方形/長方形 65">
              <a:extLst>
                <a:ext uri="{FF2B5EF4-FFF2-40B4-BE49-F238E27FC236}">
                  <a16:creationId xmlns:a16="http://schemas.microsoft.com/office/drawing/2014/main" id="{CCFCBA4B-C432-1141-8454-6019C58A4A6B}"/>
                </a:ext>
              </a:extLst>
            </p:cNvPr>
            <p:cNvSpPr/>
            <p:nvPr userDrawn="1"/>
          </p:nvSpPr>
          <p:spPr>
            <a:xfrm>
              <a:off x="8856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7" name="正方形/長方形 66">
              <a:extLst>
                <a:ext uri="{FF2B5EF4-FFF2-40B4-BE49-F238E27FC236}">
                  <a16:creationId xmlns:a16="http://schemas.microsoft.com/office/drawing/2014/main" id="{3B2E2DDA-FA26-8E4A-9D8A-1513FFF7E091}"/>
                </a:ext>
              </a:extLst>
            </p:cNvPr>
            <p:cNvSpPr/>
            <p:nvPr userDrawn="1"/>
          </p:nvSpPr>
          <p:spPr>
            <a:xfrm>
              <a:off x="8856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spTree>
    <p:extLst>
      <p:ext uri="{BB962C8B-B14F-4D97-AF65-F5344CB8AC3E}">
        <p14:creationId xmlns:p14="http://schemas.microsoft.com/office/powerpoint/2010/main" val="1117277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12" name="正方形/長方形 11"/>
          <p:cNvSpPr/>
          <p:nvPr/>
        </p:nvSpPr>
        <p:spPr>
          <a:xfrm>
            <a:off x="359800" y="-27585"/>
            <a:ext cx="8424200" cy="1044000"/>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13" name="Title 1"/>
          <p:cNvSpPr>
            <a:spLocks noGrp="1"/>
          </p:cNvSpPr>
          <p:nvPr>
            <p:ph type="title"/>
          </p:nvPr>
        </p:nvSpPr>
        <p:spPr>
          <a:xfrm>
            <a:off x="520700" y="50982"/>
            <a:ext cx="8102600" cy="965433"/>
          </a:xfrm>
          <a:noFill/>
        </p:spPr>
        <p:txBody>
          <a:bodyPr tIns="180000">
            <a:normAutofit/>
          </a:bodyPr>
          <a:lstStyle>
            <a:lvl1pPr>
              <a:defRPr sz="3600" b="1" i="0">
                <a:solidFill>
                  <a:schemeClr val="tx2"/>
                </a:solidFill>
              </a:defRPr>
            </a:lvl1pPr>
          </a:lstStyle>
          <a:p>
            <a:r>
              <a:rPr lang="ja-JP" altLang="en-US"/>
              <a:t>マスター タイトルの書式設定</a:t>
            </a:r>
            <a:endParaRPr lang="en-US" dirty="0"/>
          </a:p>
        </p:txBody>
      </p:sp>
      <p:sp>
        <p:nvSpPr>
          <p:cNvPr id="15"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2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11" name="正方形/長方形 10">
            <a:extLst>
              <a:ext uri="{FF2B5EF4-FFF2-40B4-BE49-F238E27FC236}">
                <a16:creationId xmlns:a16="http://schemas.microsoft.com/office/drawing/2014/main" id="{E98A11A8-6AE0-EF41-A18E-75E4A6CE61CF}"/>
              </a:ext>
            </a:extLst>
          </p:cNvPr>
          <p:cNvSpPr/>
          <p:nvPr/>
        </p:nvSpPr>
        <p:spPr>
          <a:xfrm>
            <a:off x="87840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4" name="正方形/長方形 13">
            <a:extLst>
              <a:ext uri="{FF2B5EF4-FFF2-40B4-BE49-F238E27FC236}">
                <a16:creationId xmlns:a16="http://schemas.microsoft.com/office/drawing/2014/main" id="{EA59254D-756E-EC42-82FB-2374D66B57FC}"/>
              </a:ext>
            </a:extLst>
          </p:cNvPr>
          <p:cNvSpPr/>
          <p:nvPr/>
        </p:nvSpPr>
        <p:spPr>
          <a:xfrm>
            <a:off x="87840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7" name="正方形/長方形 16">
            <a:extLst>
              <a:ext uri="{FF2B5EF4-FFF2-40B4-BE49-F238E27FC236}">
                <a16:creationId xmlns:a16="http://schemas.microsoft.com/office/drawing/2014/main" id="{AB20A3F2-7F72-0847-B7EE-B63B05CE1E5B}"/>
              </a:ext>
            </a:extLst>
          </p:cNvPr>
          <p:cNvSpPr/>
          <p:nvPr/>
        </p:nvSpPr>
        <p:spPr>
          <a:xfrm>
            <a:off x="-2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8" name="正方形/長方形 17">
            <a:extLst>
              <a:ext uri="{FF2B5EF4-FFF2-40B4-BE49-F238E27FC236}">
                <a16:creationId xmlns:a16="http://schemas.microsoft.com/office/drawing/2014/main" id="{688D2002-7E12-E54C-95DE-C13787F34385}"/>
              </a:ext>
            </a:extLst>
          </p:cNvPr>
          <p:cNvSpPr/>
          <p:nvPr/>
        </p:nvSpPr>
        <p:spPr>
          <a:xfrm>
            <a:off x="-2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Tree>
    <p:extLst>
      <p:ext uri="{BB962C8B-B14F-4D97-AF65-F5344CB8AC3E}">
        <p14:creationId xmlns:p14="http://schemas.microsoft.com/office/powerpoint/2010/main" val="4212432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7_タイトルとコンテンツ">
    <p:spTree>
      <p:nvGrpSpPr>
        <p:cNvPr id="1" name=""/>
        <p:cNvGrpSpPr/>
        <p:nvPr/>
      </p:nvGrpSpPr>
      <p:grpSpPr>
        <a:xfrm>
          <a:off x="0" y="0"/>
          <a:ext cx="0" cy="0"/>
          <a:chOff x="0" y="0"/>
          <a:chExt cx="0" cy="0"/>
        </a:xfrm>
      </p:grpSpPr>
      <p:sp>
        <p:nvSpPr>
          <p:cNvPr id="25" name="正方形/長方形 24">
            <a:extLst>
              <a:ext uri="{FF2B5EF4-FFF2-40B4-BE49-F238E27FC236}">
                <a16:creationId xmlns:a16="http://schemas.microsoft.com/office/drawing/2014/main" id="{C17E0C9C-5CBF-5043-AC27-3418D66ED41D}"/>
              </a:ext>
            </a:extLst>
          </p:cNvPr>
          <p:cNvSpPr/>
          <p:nvPr userDrawn="1"/>
        </p:nvSpPr>
        <p:spPr>
          <a:xfrm>
            <a:off x="0" y="1016414"/>
            <a:ext cx="9144000" cy="5841585"/>
          </a:xfrm>
          <a:prstGeom prst="rect">
            <a:avLst/>
          </a:prstGeom>
          <a:solidFill>
            <a:schemeClr val="accent1">
              <a:lumMod val="20000"/>
              <a:lumOff val="80000"/>
              <a:alpha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2" name="正方形/長方形 11"/>
          <p:cNvSpPr/>
          <p:nvPr/>
        </p:nvSpPr>
        <p:spPr>
          <a:xfrm>
            <a:off x="359800" y="-27585"/>
            <a:ext cx="8424200" cy="1044000"/>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13" name="Title 1"/>
          <p:cNvSpPr>
            <a:spLocks noGrp="1"/>
          </p:cNvSpPr>
          <p:nvPr>
            <p:ph type="title"/>
          </p:nvPr>
        </p:nvSpPr>
        <p:spPr>
          <a:xfrm>
            <a:off x="520700" y="50982"/>
            <a:ext cx="8102600" cy="965433"/>
          </a:xfrm>
          <a:noFill/>
        </p:spPr>
        <p:txBody>
          <a:bodyPr tIns="180000">
            <a:normAutofit/>
          </a:bodyPr>
          <a:lstStyle>
            <a:lvl1pPr>
              <a:defRPr sz="3600" b="1" i="0">
                <a:solidFill>
                  <a:schemeClr val="tx2"/>
                </a:solidFill>
              </a:defRPr>
            </a:lvl1pPr>
          </a:lstStyle>
          <a:p>
            <a:r>
              <a:rPr lang="ja-JP" altLang="en-US"/>
              <a:t>マスター タイトルの書式設定</a:t>
            </a:r>
            <a:endParaRPr lang="en-US" dirty="0"/>
          </a:p>
        </p:txBody>
      </p:sp>
      <p:sp>
        <p:nvSpPr>
          <p:cNvPr id="15"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2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11" name="正方形/長方形 10">
            <a:extLst>
              <a:ext uri="{FF2B5EF4-FFF2-40B4-BE49-F238E27FC236}">
                <a16:creationId xmlns:a16="http://schemas.microsoft.com/office/drawing/2014/main" id="{E98A11A8-6AE0-EF41-A18E-75E4A6CE61CF}"/>
              </a:ext>
            </a:extLst>
          </p:cNvPr>
          <p:cNvSpPr/>
          <p:nvPr/>
        </p:nvSpPr>
        <p:spPr>
          <a:xfrm>
            <a:off x="87840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4" name="正方形/長方形 13">
            <a:extLst>
              <a:ext uri="{FF2B5EF4-FFF2-40B4-BE49-F238E27FC236}">
                <a16:creationId xmlns:a16="http://schemas.microsoft.com/office/drawing/2014/main" id="{EA59254D-756E-EC42-82FB-2374D66B57FC}"/>
              </a:ext>
            </a:extLst>
          </p:cNvPr>
          <p:cNvSpPr/>
          <p:nvPr/>
        </p:nvSpPr>
        <p:spPr>
          <a:xfrm>
            <a:off x="87840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7" name="正方形/長方形 16">
            <a:extLst>
              <a:ext uri="{FF2B5EF4-FFF2-40B4-BE49-F238E27FC236}">
                <a16:creationId xmlns:a16="http://schemas.microsoft.com/office/drawing/2014/main" id="{AB20A3F2-7F72-0847-B7EE-B63B05CE1E5B}"/>
              </a:ext>
            </a:extLst>
          </p:cNvPr>
          <p:cNvSpPr/>
          <p:nvPr/>
        </p:nvSpPr>
        <p:spPr>
          <a:xfrm>
            <a:off x="-2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8" name="正方形/長方形 17">
            <a:extLst>
              <a:ext uri="{FF2B5EF4-FFF2-40B4-BE49-F238E27FC236}">
                <a16:creationId xmlns:a16="http://schemas.microsoft.com/office/drawing/2014/main" id="{688D2002-7E12-E54C-95DE-C13787F34385}"/>
              </a:ext>
            </a:extLst>
          </p:cNvPr>
          <p:cNvSpPr/>
          <p:nvPr/>
        </p:nvSpPr>
        <p:spPr>
          <a:xfrm>
            <a:off x="-2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9" name="角丸四角形 8">
            <a:extLst>
              <a:ext uri="{FF2B5EF4-FFF2-40B4-BE49-F238E27FC236}">
                <a16:creationId xmlns:a16="http://schemas.microsoft.com/office/drawing/2014/main" id="{DBCD631B-1CE5-3F45-8899-D2F3F06B7F02}"/>
              </a:ext>
            </a:extLst>
          </p:cNvPr>
          <p:cNvSpPr/>
          <p:nvPr userDrawn="1"/>
        </p:nvSpPr>
        <p:spPr>
          <a:xfrm>
            <a:off x="768719" y="1412776"/>
            <a:ext cx="7606562" cy="5040560"/>
          </a:xfrm>
          <a:prstGeom prst="roundRect">
            <a:avLst>
              <a:gd name="adj" fmla="val 9424"/>
            </a:avLst>
          </a:prstGeom>
          <a:solidFill>
            <a:schemeClr val="bg1"/>
          </a:solidFill>
          <a:ln w="50800">
            <a:solidFill>
              <a:schemeClr val="accent1">
                <a:lumMod val="40000"/>
                <a:lumOff val="60000"/>
              </a:schemeClr>
            </a:solidFill>
          </a:ln>
          <a:effectLst>
            <a:outerShdw blurRad="76200" dist="25400" dir="36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i="0">
              <a:latin typeface="Meiryo" panose="020B0604030504040204" pitchFamily="34" charset="-128"/>
            </a:endParaRPr>
          </a:p>
        </p:txBody>
      </p:sp>
      <p:sp>
        <p:nvSpPr>
          <p:cNvPr id="10" name="円/楕円 9">
            <a:extLst>
              <a:ext uri="{FF2B5EF4-FFF2-40B4-BE49-F238E27FC236}">
                <a16:creationId xmlns:a16="http://schemas.microsoft.com/office/drawing/2014/main" id="{1558F147-EFF5-B948-BEDA-09E59A230DDA}"/>
              </a:ext>
            </a:extLst>
          </p:cNvPr>
          <p:cNvSpPr/>
          <p:nvPr userDrawn="1"/>
        </p:nvSpPr>
        <p:spPr>
          <a:xfrm>
            <a:off x="4175955" y="3531197"/>
            <a:ext cx="792088" cy="7920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i="0">
              <a:latin typeface="Meiryo" panose="020B0604030504040204" pitchFamily="34" charset="-128"/>
            </a:endParaRPr>
          </a:p>
        </p:txBody>
      </p:sp>
      <p:cxnSp>
        <p:nvCxnSpPr>
          <p:cNvPr id="16" name="直線コネクタ 15">
            <a:extLst>
              <a:ext uri="{FF2B5EF4-FFF2-40B4-BE49-F238E27FC236}">
                <a16:creationId xmlns:a16="http://schemas.microsoft.com/office/drawing/2014/main" id="{45300121-557F-9F46-AA3C-7D78BA1F2F77}"/>
              </a:ext>
            </a:extLst>
          </p:cNvPr>
          <p:cNvCxnSpPr>
            <a:cxnSpLocks/>
            <a:stCxn id="9" idx="1"/>
            <a:endCxn id="9" idx="3"/>
          </p:cNvCxnSpPr>
          <p:nvPr userDrawn="1"/>
        </p:nvCxnSpPr>
        <p:spPr>
          <a:xfrm>
            <a:off x="768719" y="3933056"/>
            <a:ext cx="7606562"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5784EC29-2B05-B842-A857-C11807FF2B9F}"/>
              </a:ext>
            </a:extLst>
          </p:cNvPr>
          <p:cNvCxnSpPr>
            <a:cxnSpLocks/>
            <a:stCxn id="9" idx="2"/>
          </p:cNvCxnSpPr>
          <p:nvPr userDrawn="1"/>
        </p:nvCxnSpPr>
        <p:spPr>
          <a:xfrm flipV="1">
            <a:off x="4572000" y="1412776"/>
            <a:ext cx="0" cy="504056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0" name="山形 19">
            <a:extLst>
              <a:ext uri="{FF2B5EF4-FFF2-40B4-BE49-F238E27FC236}">
                <a16:creationId xmlns:a16="http://schemas.microsoft.com/office/drawing/2014/main" id="{FDB39EA9-99AC-2440-A57F-D15928455E4E}"/>
              </a:ext>
            </a:extLst>
          </p:cNvPr>
          <p:cNvSpPr/>
          <p:nvPr userDrawn="1"/>
        </p:nvSpPr>
        <p:spPr>
          <a:xfrm>
            <a:off x="3767212" y="1196752"/>
            <a:ext cx="1609576" cy="360000"/>
          </a:xfrm>
          <a:prstGeom prst="chevron">
            <a:avLst>
              <a:gd name="adj" fmla="val 2869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600" b="0" i="0">
                <a:latin typeface="Meiryo" panose="020B0604030504040204" pitchFamily="34" charset="-128"/>
              </a:rPr>
              <a:t>トラブル事例</a:t>
            </a:r>
            <a:endParaRPr lang="en-US" altLang="ja-JP" sz="1600" b="0" i="0" dirty="0">
              <a:latin typeface="Meiryo" panose="020B0604030504040204" pitchFamily="34" charset="-128"/>
            </a:endParaRPr>
          </a:p>
        </p:txBody>
      </p:sp>
      <p:sp>
        <p:nvSpPr>
          <p:cNvPr id="21" name="テキスト ボックス 20">
            <a:extLst>
              <a:ext uri="{FF2B5EF4-FFF2-40B4-BE49-F238E27FC236}">
                <a16:creationId xmlns:a16="http://schemas.microsoft.com/office/drawing/2014/main" id="{FD0008F4-FA1B-9742-ACA0-CF79C90B4FA3}"/>
              </a:ext>
            </a:extLst>
          </p:cNvPr>
          <p:cNvSpPr txBox="1"/>
          <p:nvPr userDrawn="1"/>
        </p:nvSpPr>
        <p:spPr>
          <a:xfrm>
            <a:off x="4283869" y="3623383"/>
            <a:ext cx="288031" cy="329321"/>
          </a:xfrm>
          <a:prstGeom prst="rect">
            <a:avLst/>
          </a:prstGeom>
          <a:noFill/>
        </p:spPr>
        <p:txBody>
          <a:bodyPr wrap="square" rtlCol="0">
            <a:spAutoFit/>
          </a:bodyPr>
          <a:lstStyle/>
          <a:p>
            <a:pPr algn="ctr">
              <a:lnSpc>
                <a:spcPct val="110000"/>
              </a:lnSpc>
            </a:pPr>
            <a:r>
              <a:rPr lang="en-US" altLang="ja-JP" sz="1400" b="0" i="0" dirty="0">
                <a:solidFill>
                  <a:schemeClr val="bg1"/>
                </a:solidFill>
                <a:latin typeface="Meiryo" panose="020B0604030504040204" pitchFamily="34" charset="-128"/>
              </a:rPr>
              <a:t>1</a:t>
            </a:r>
            <a:endParaRPr kumimoji="1" lang="ja-JP" altLang="en-US" sz="1400" b="0" i="0" dirty="0">
              <a:solidFill>
                <a:schemeClr val="bg1"/>
              </a:solidFill>
              <a:latin typeface="Meiryo" panose="020B0604030504040204" pitchFamily="34" charset="-128"/>
            </a:endParaRPr>
          </a:p>
        </p:txBody>
      </p:sp>
      <p:sp>
        <p:nvSpPr>
          <p:cNvPr id="22" name="テキスト ボックス 21">
            <a:extLst>
              <a:ext uri="{FF2B5EF4-FFF2-40B4-BE49-F238E27FC236}">
                <a16:creationId xmlns:a16="http://schemas.microsoft.com/office/drawing/2014/main" id="{D8D1C6F8-AC76-F34F-A088-59B5DA95E394}"/>
              </a:ext>
            </a:extLst>
          </p:cNvPr>
          <p:cNvSpPr txBox="1"/>
          <p:nvPr userDrawn="1"/>
        </p:nvSpPr>
        <p:spPr>
          <a:xfrm>
            <a:off x="4547472" y="3615784"/>
            <a:ext cx="360040" cy="329321"/>
          </a:xfrm>
          <a:prstGeom prst="rect">
            <a:avLst/>
          </a:prstGeom>
          <a:noFill/>
        </p:spPr>
        <p:txBody>
          <a:bodyPr wrap="square" rtlCol="0">
            <a:spAutoFit/>
          </a:bodyPr>
          <a:lstStyle/>
          <a:p>
            <a:pPr algn="ctr">
              <a:lnSpc>
                <a:spcPct val="110000"/>
              </a:lnSpc>
            </a:pPr>
            <a:r>
              <a:rPr lang="en-US" altLang="ja-JP" sz="1400" b="0" i="0" dirty="0">
                <a:solidFill>
                  <a:schemeClr val="bg1"/>
                </a:solidFill>
                <a:latin typeface="Meiryo" panose="020B0604030504040204" pitchFamily="34" charset="-128"/>
              </a:rPr>
              <a:t>2</a:t>
            </a:r>
            <a:endParaRPr kumimoji="1" lang="ja-JP" altLang="en-US" sz="1400" b="0" i="0" dirty="0">
              <a:solidFill>
                <a:schemeClr val="bg1"/>
              </a:solidFill>
              <a:latin typeface="Meiryo" panose="020B0604030504040204" pitchFamily="34" charset="-128"/>
            </a:endParaRPr>
          </a:p>
        </p:txBody>
      </p:sp>
      <p:sp>
        <p:nvSpPr>
          <p:cNvPr id="23" name="テキスト ボックス 22">
            <a:extLst>
              <a:ext uri="{FF2B5EF4-FFF2-40B4-BE49-F238E27FC236}">
                <a16:creationId xmlns:a16="http://schemas.microsoft.com/office/drawing/2014/main" id="{8C3DAC12-D869-D040-900B-11CAFC2FD54E}"/>
              </a:ext>
            </a:extLst>
          </p:cNvPr>
          <p:cNvSpPr txBox="1"/>
          <p:nvPr userDrawn="1"/>
        </p:nvSpPr>
        <p:spPr>
          <a:xfrm>
            <a:off x="4283869" y="3940656"/>
            <a:ext cx="288031" cy="329321"/>
          </a:xfrm>
          <a:prstGeom prst="rect">
            <a:avLst/>
          </a:prstGeom>
          <a:noFill/>
        </p:spPr>
        <p:txBody>
          <a:bodyPr wrap="square" rtlCol="0">
            <a:spAutoFit/>
          </a:bodyPr>
          <a:lstStyle/>
          <a:p>
            <a:pPr algn="ctr">
              <a:lnSpc>
                <a:spcPct val="110000"/>
              </a:lnSpc>
            </a:pPr>
            <a:r>
              <a:rPr lang="en-US" altLang="ja-JP" sz="1400" b="0" i="0" dirty="0">
                <a:solidFill>
                  <a:schemeClr val="bg1"/>
                </a:solidFill>
                <a:latin typeface="Meiryo" panose="020B0604030504040204" pitchFamily="34" charset="-128"/>
              </a:rPr>
              <a:t>3</a:t>
            </a:r>
            <a:endParaRPr kumimoji="1" lang="ja-JP" altLang="en-US" sz="1400" b="0" i="0" dirty="0">
              <a:solidFill>
                <a:schemeClr val="bg1"/>
              </a:solidFill>
              <a:latin typeface="Meiryo" panose="020B0604030504040204" pitchFamily="34" charset="-128"/>
            </a:endParaRPr>
          </a:p>
        </p:txBody>
      </p:sp>
      <p:sp>
        <p:nvSpPr>
          <p:cNvPr id="24" name="テキスト ボックス 23">
            <a:extLst>
              <a:ext uri="{FF2B5EF4-FFF2-40B4-BE49-F238E27FC236}">
                <a16:creationId xmlns:a16="http://schemas.microsoft.com/office/drawing/2014/main" id="{88D683B0-CF16-C646-8F8F-1CC864CA2D1E}"/>
              </a:ext>
            </a:extLst>
          </p:cNvPr>
          <p:cNvSpPr txBox="1"/>
          <p:nvPr userDrawn="1"/>
        </p:nvSpPr>
        <p:spPr>
          <a:xfrm>
            <a:off x="4547472" y="3942530"/>
            <a:ext cx="360040" cy="329321"/>
          </a:xfrm>
          <a:prstGeom prst="rect">
            <a:avLst/>
          </a:prstGeom>
          <a:noFill/>
        </p:spPr>
        <p:txBody>
          <a:bodyPr wrap="square" rtlCol="0">
            <a:spAutoFit/>
          </a:bodyPr>
          <a:lstStyle/>
          <a:p>
            <a:pPr algn="ctr">
              <a:lnSpc>
                <a:spcPct val="110000"/>
              </a:lnSpc>
            </a:pPr>
            <a:r>
              <a:rPr lang="en-US" altLang="ja-JP" sz="1400" b="0" i="0" dirty="0">
                <a:solidFill>
                  <a:schemeClr val="bg1"/>
                </a:solidFill>
                <a:latin typeface="Meiryo" panose="020B0604030504040204" pitchFamily="34" charset="-128"/>
              </a:rPr>
              <a:t>4</a:t>
            </a:r>
            <a:endParaRPr kumimoji="1" lang="ja-JP" altLang="en-US" sz="1400" b="0" i="0" dirty="0">
              <a:solidFill>
                <a:schemeClr val="bg1"/>
              </a:solidFill>
              <a:latin typeface="Meiryo" panose="020B0604030504040204" pitchFamily="34" charset="-128"/>
            </a:endParaRPr>
          </a:p>
        </p:txBody>
      </p:sp>
    </p:spTree>
    <p:extLst>
      <p:ext uri="{BB962C8B-B14F-4D97-AF65-F5344CB8AC3E}">
        <p14:creationId xmlns:p14="http://schemas.microsoft.com/office/powerpoint/2010/main" val="3029745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_タイトルとコンテンツ">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3E1E5A76-D5D4-0247-889E-7AF54C57C00D}"/>
              </a:ext>
            </a:extLst>
          </p:cNvPr>
          <p:cNvSpPr/>
          <p:nvPr/>
        </p:nvSpPr>
        <p:spPr>
          <a:xfrm>
            <a:off x="0" y="0"/>
            <a:ext cx="9144000" cy="6858000"/>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1"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13" name="Title 1">
            <a:extLst>
              <a:ext uri="{FF2B5EF4-FFF2-40B4-BE49-F238E27FC236}">
                <a16:creationId xmlns:a16="http://schemas.microsoft.com/office/drawing/2014/main" id="{E6C34F1E-9512-1442-9A36-CA39FC554346}"/>
              </a:ext>
            </a:extLst>
          </p:cNvPr>
          <p:cNvSpPr>
            <a:spLocks noGrp="1"/>
          </p:cNvSpPr>
          <p:nvPr>
            <p:ph type="title"/>
          </p:nvPr>
        </p:nvSpPr>
        <p:spPr>
          <a:xfrm>
            <a:off x="162000" y="365126"/>
            <a:ext cx="8820000" cy="1325563"/>
          </a:xfrm>
        </p:spPr>
        <p:txBody>
          <a:bodyPr/>
          <a:lstStyle>
            <a:lvl1pPr algn="ctr">
              <a:defRPr b="1" i="0">
                <a:solidFill>
                  <a:schemeClr val="tx2"/>
                </a:solidFill>
              </a:defRPr>
            </a:lvl1pPr>
          </a:lstStyle>
          <a:p>
            <a:r>
              <a:rPr lang="ja-JP" altLang="en-US"/>
              <a:t>マスター タイトルの書式設定</a:t>
            </a:r>
            <a:endParaRPr lang="en-US" dirty="0"/>
          </a:p>
        </p:txBody>
      </p:sp>
    </p:spTree>
    <p:extLst>
      <p:ext uri="{BB962C8B-B14F-4D97-AF65-F5344CB8AC3E}">
        <p14:creationId xmlns:p14="http://schemas.microsoft.com/office/powerpoint/2010/main" val="329307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5_タイトルとコンテンツ">
    <p:spTree>
      <p:nvGrpSpPr>
        <p:cNvPr id="1" name=""/>
        <p:cNvGrpSpPr/>
        <p:nvPr/>
      </p:nvGrpSpPr>
      <p:grpSpPr>
        <a:xfrm>
          <a:off x="0" y="0"/>
          <a:ext cx="0" cy="0"/>
          <a:chOff x="0" y="0"/>
          <a:chExt cx="0" cy="0"/>
        </a:xfrm>
      </p:grpSpPr>
      <p:sp>
        <p:nvSpPr>
          <p:cNvPr id="7" name="正方形/長方形 6"/>
          <p:cNvSpPr/>
          <p:nvPr/>
        </p:nvSpPr>
        <p:spPr>
          <a:xfrm>
            <a:off x="0" y="0"/>
            <a:ext cx="914400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9" name="角丸四角形 8"/>
          <p:cNvSpPr/>
          <p:nvPr/>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i="0">
              <a:latin typeface="Meiryo" panose="020B0604030504040204" pitchFamily="34" charset="-128"/>
            </a:endParaRPr>
          </a:p>
        </p:txBody>
      </p:sp>
      <p:sp>
        <p:nvSpPr>
          <p:cNvPr id="6" name="Slide Number Placeholder 5"/>
          <p:cNvSpPr>
            <a:spLocks noGrp="1"/>
          </p:cNvSpPr>
          <p:nvPr>
            <p:ph type="sldNum" sz="quarter" idx="12"/>
          </p:nvPr>
        </p:nvSpPr>
        <p:spPr>
          <a:xfrm>
            <a:off x="6752922" y="6218703"/>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grpSp>
        <p:nvGrpSpPr>
          <p:cNvPr id="10" name="グループ化 9">
            <a:extLst>
              <a:ext uri="{FF2B5EF4-FFF2-40B4-BE49-F238E27FC236}">
                <a16:creationId xmlns:a16="http://schemas.microsoft.com/office/drawing/2014/main" id="{9FEA87ED-3016-4F4D-8526-A8691B9260EC}"/>
              </a:ext>
            </a:extLst>
          </p:cNvPr>
          <p:cNvGrpSpPr/>
          <p:nvPr/>
        </p:nvGrpSpPr>
        <p:grpSpPr>
          <a:xfrm>
            <a:off x="2547124" y="501606"/>
            <a:ext cx="3889734" cy="612000"/>
            <a:chOff x="2547124" y="406070"/>
            <a:chExt cx="3889734" cy="612000"/>
          </a:xfrm>
        </p:grpSpPr>
        <p:sp>
          <p:nvSpPr>
            <p:cNvPr id="11" name="角丸四角形 10">
              <a:extLst>
                <a:ext uri="{FF2B5EF4-FFF2-40B4-BE49-F238E27FC236}">
                  <a16:creationId xmlns:a16="http://schemas.microsoft.com/office/drawing/2014/main" id="{1D02AC89-4B49-8042-BD0E-084458EC8D1A}"/>
                </a:ext>
              </a:extLst>
            </p:cNvPr>
            <p:cNvSpPr>
              <a:spLocks noChangeAspect="1"/>
            </p:cNvSpPr>
            <p:nvPr/>
          </p:nvSpPr>
          <p:spPr>
            <a:xfrm>
              <a:off x="2547124" y="406070"/>
              <a:ext cx="612000" cy="612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0" i="0" dirty="0">
                  <a:latin typeface="Meiryo" panose="020B0604030504040204" pitchFamily="34" charset="-128"/>
                </a:rPr>
                <a:t>ワ</a:t>
              </a:r>
            </a:p>
          </p:txBody>
        </p:sp>
        <p:sp>
          <p:nvSpPr>
            <p:cNvPr id="12" name="角丸四角形 11">
              <a:extLst>
                <a:ext uri="{FF2B5EF4-FFF2-40B4-BE49-F238E27FC236}">
                  <a16:creationId xmlns:a16="http://schemas.microsoft.com/office/drawing/2014/main" id="{91AA2A5D-2318-794B-92A1-45C7C103835D}"/>
                </a:ext>
              </a:extLst>
            </p:cNvPr>
            <p:cNvSpPr>
              <a:spLocks noChangeAspect="1"/>
            </p:cNvSpPr>
            <p:nvPr/>
          </p:nvSpPr>
          <p:spPr>
            <a:xfrm>
              <a:off x="3202671" y="406070"/>
              <a:ext cx="612000" cy="612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0" i="0" dirty="0" err="1">
                  <a:solidFill>
                    <a:schemeClr val="bg1"/>
                  </a:solidFill>
                  <a:latin typeface="Meiryo" panose="020B0604030504040204" pitchFamily="34" charset="-128"/>
                </a:rPr>
                <a:t>ー</a:t>
              </a:r>
              <a:endParaRPr kumimoji="1" lang="ja-JP" altLang="en-US" sz="3200" b="0" i="0" dirty="0">
                <a:solidFill>
                  <a:schemeClr val="bg1"/>
                </a:solidFill>
                <a:latin typeface="Meiryo" panose="020B0604030504040204" pitchFamily="34" charset="-128"/>
              </a:endParaRPr>
            </a:p>
          </p:txBody>
        </p:sp>
        <p:sp>
          <p:nvSpPr>
            <p:cNvPr id="13" name="角丸四角形 12">
              <a:extLst>
                <a:ext uri="{FF2B5EF4-FFF2-40B4-BE49-F238E27FC236}">
                  <a16:creationId xmlns:a16="http://schemas.microsoft.com/office/drawing/2014/main" id="{37385F72-E582-3946-96C4-1FCEE4707086}"/>
                </a:ext>
              </a:extLst>
            </p:cNvPr>
            <p:cNvSpPr>
              <a:spLocks noChangeAspect="1"/>
            </p:cNvSpPr>
            <p:nvPr/>
          </p:nvSpPr>
          <p:spPr>
            <a:xfrm>
              <a:off x="3858218" y="406070"/>
              <a:ext cx="612000" cy="612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0" i="0" dirty="0">
                  <a:latin typeface="Meiryo" panose="020B0604030504040204" pitchFamily="34" charset="-128"/>
                </a:rPr>
                <a:t>ク</a:t>
              </a:r>
            </a:p>
          </p:txBody>
        </p:sp>
        <p:sp>
          <p:nvSpPr>
            <p:cNvPr id="14" name="角丸四角形 13">
              <a:extLst>
                <a:ext uri="{FF2B5EF4-FFF2-40B4-BE49-F238E27FC236}">
                  <a16:creationId xmlns:a16="http://schemas.microsoft.com/office/drawing/2014/main" id="{8749D584-31F2-0D40-B3A1-87FF70E275B1}"/>
                </a:ext>
              </a:extLst>
            </p:cNvPr>
            <p:cNvSpPr>
              <a:spLocks noChangeAspect="1"/>
            </p:cNvSpPr>
            <p:nvPr/>
          </p:nvSpPr>
          <p:spPr>
            <a:xfrm>
              <a:off x="4513765"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0" i="0" dirty="0">
                  <a:solidFill>
                    <a:schemeClr val="bg1"/>
                  </a:solidFill>
                  <a:latin typeface="Meiryo" panose="020B0604030504040204" pitchFamily="34" charset="-128"/>
                </a:rPr>
                <a:t>タ</a:t>
              </a:r>
            </a:p>
          </p:txBody>
        </p:sp>
        <p:sp>
          <p:nvSpPr>
            <p:cNvPr id="15" name="角丸四角形 14">
              <a:extLst>
                <a:ext uri="{FF2B5EF4-FFF2-40B4-BE49-F238E27FC236}">
                  <a16:creationId xmlns:a16="http://schemas.microsoft.com/office/drawing/2014/main" id="{7649D9A9-1C28-9944-812B-331C301B3AD6}"/>
                </a:ext>
              </a:extLst>
            </p:cNvPr>
            <p:cNvSpPr>
              <a:spLocks noChangeAspect="1"/>
            </p:cNvSpPr>
            <p:nvPr/>
          </p:nvSpPr>
          <p:spPr>
            <a:xfrm>
              <a:off x="5169312"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0" i="0" dirty="0">
                  <a:latin typeface="Meiryo" panose="020B0604030504040204" pitchFamily="34" charset="-128"/>
                </a:rPr>
                <a:t>イ</a:t>
              </a:r>
            </a:p>
          </p:txBody>
        </p:sp>
        <p:sp>
          <p:nvSpPr>
            <p:cNvPr id="16" name="角丸四角形 15">
              <a:extLst>
                <a:ext uri="{FF2B5EF4-FFF2-40B4-BE49-F238E27FC236}">
                  <a16:creationId xmlns:a16="http://schemas.microsoft.com/office/drawing/2014/main" id="{88D4661E-8407-6C46-9BE0-BB7F19906DDB}"/>
                </a:ext>
              </a:extLst>
            </p:cNvPr>
            <p:cNvSpPr>
              <a:spLocks noChangeAspect="1"/>
            </p:cNvSpPr>
            <p:nvPr/>
          </p:nvSpPr>
          <p:spPr>
            <a:xfrm>
              <a:off x="5824858"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0" i="0" dirty="0">
                  <a:solidFill>
                    <a:schemeClr val="bg1"/>
                  </a:solidFill>
                  <a:latin typeface="Meiryo" panose="020B0604030504040204" pitchFamily="34" charset="-128"/>
                </a:rPr>
                <a:t>ム</a:t>
              </a:r>
            </a:p>
          </p:txBody>
        </p:sp>
      </p:grpSp>
    </p:spTree>
    <p:extLst>
      <p:ext uri="{BB962C8B-B14F-4D97-AF65-F5344CB8AC3E}">
        <p14:creationId xmlns:p14="http://schemas.microsoft.com/office/powerpoint/2010/main" val="2984921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白紙">
    <p:spTree>
      <p:nvGrpSpPr>
        <p:cNvPr id="1" name=""/>
        <p:cNvGrpSpPr/>
        <p:nvPr/>
      </p:nvGrpSpPr>
      <p:grpSpPr>
        <a:xfrm>
          <a:off x="0" y="0"/>
          <a:ext cx="0" cy="0"/>
          <a:chOff x="0" y="0"/>
          <a:chExt cx="0" cy="0"/>
        </a:xfrm>
      </p:grpSpPr>
      <p:sp>
        <p:nvSpPr>
          <p:cNvPr id="42" name="正方形/長方形 41">
            <a:extLst>
              <a:ext uri="{FF2B5EF4-FFF2-40B4-BE49-F238E27FC236}">
                <a16:creationId xmlns:a16="http://schemas.microsoft.com/office/drawing/2014/main" id="{31A7D776-3F41-2B4A-92FD-8435CCBC0EC6}"/>
              </a:ext>
            </a:extLst>
          </p:cNvPr>
          <p:cNvSpPr/>
          <p:nvPr/>
        </p:nvSpPr>
        <p:spPr>
          <a:xfrm>
            <a:off x="0" y="0"/>
            <a:ext cx="9144000" cy="6858000"/>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43" name="角丸四角形 42">
            <a:extLst>
              <a:ext uri="{FF2B5EF4-FFF2-40B4-BE49-F238E27FC236}">
                <a16:creationId xmlns:a16="http://schemas.microsoft.com/office/drawing/2014/main" id="{B6132808-6E4D-B943-9CD3-F31D3F154EA5}"/>
              </a:ext>
            </a:extLst>
          </p:cNvPr>
          <p:cNvSpPr/>
          <p:nvPr/>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i="0">
              <a:latin typeface="Meiryo" panose="020B0604030504040204" pitchFamily="34" charset="-128"/>
            </a:endParaRPr>
          </a:p>
        </p:txBody>
      </p:sp>
      <p:sp>
        <p:nvSpPr>
          <p:cNvPr id="45" name="Slide Number Placeholder 5">
            <a:extLst>
              <a:ext uri="{FF2B5EF4-FFF2-40B4-BE49-F238E27FC236}">
                <a16:creationId xmlns:a16="http://schemas.microsoft.com/office/drawing/2014/main" id="{614D2026-BC30-8348-8256-CB9173A61881}"/>
              </a:ext>
            </a:extLst>
          </p:cNvPr>
          <p:cNvSpPr>
            <a:spLocks noGrp="1"/>
          </p:cNvSpPr>
          <p:nvPr>
            <p:ph type="sldNum" sz="quarter" idx="12"/>
          </p:nvPr>
        </p:nvSpPr>
        <p:spPr>
          <a:xfrm>
            <a:off x="6752922" y="6218703"/>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Tree>
    <p:extLst>
      <p:ext uri="{BB962C8B-B14F-4D97-AF65-F5344CB8AC3E}">
        <p14:creationId xmlns:p14="http://schemas.microsoft.com/office/powerpoint/2010/main" val="1055044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白紙">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Tree>
    <p:extLst>
      <p:ext uri="{BB962C8B-B14F-4D97-AF65-F5344CB8AC3E}">
        <p14:creationId xmlns:p14="http://schemas.microsoft.com/office/powerpoint/2010/main" val="408115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260648"/>
            <a:ext cx="7886700" cy="1325563"/>
          </a:xfrm>
        </p:spPr>
        <p:txBody>
          <a:bodyPr>
            <a:normAutofit/>
          </a:bodyPr>
          <a:lstStyle>
            <a:lvl1pPr algn="ctr">
              <a:defRPr sz="3400" b="1" i="0">
                <a:solidFill>
                  <a:schemeClr val="tx2"/>
                </a:solidFill>
              </a:defRPr>
            </a:lvl1pPr>
          </a:lstStyle>
          <a:p>
            <a:r>
              <a:rPr lang="ja-JP" altLang="en-US"/>
              <a:t>マスター タイトルの書式設定</a:t>
            </a:r>
            <a:endParaRPr lang="en-US" dirty="0"/>
          </a:p>
        </p:txBody>
      </p:sp>
      <p:sp>
        <p:nvSpPr>
          <p:cNvPr id="6" name="Slide Number Placeholder 5"/>
          <p:cNvSpPr>
            <a:spLocks noGrp="1"/>
          </p:cNvSpPr>
          <p:nvPr>
            <p:ph type="sldNum" sz="quarter" idx="12"/>
          </p:nvPr>
        </p:nvSpPr>
        <p:spPr>
          <a:xfrm>
            <a:off x="6622916" y="6313541"/>
            <a:ext cx="2057400" cy="365125"/>
          </a:xfrm>
        </p:spPr>
        <p:txBody>
          <a:bodyPr/>
          <a:lstStyle>
            <a:lvl1pPr>
              <a:defRPr b="0" i="0">
                <a:solidFill>
                  <a:schemeClr val="tx1"/>
                </a:solidFill>
                <a:latin typeface="Meiryo" panose="020B0604030504040204" pitchFamily="34" charset="-128"/>
              </a:defRPr>
            </a:lvl1pPr>
          </a:lstStyle>
          <a:p>
            <a:pPr>
              <a:defRPr/>
            </a:pPr>
            <a:fld id="{72B57CB0-56E5-4ACF-8420-A2BA192548BE}" type="slidenum">
              <a:rPr lang="en-US" altLang="ja-JP" smtClean="0"/>
              <a:pPr>
                <a:defRPr/>
              </a:pPr>
              <a:t>‹#›</a:t>
            </a:fld>
            <a:endParaRPr lang="en-US" altLang="ja-JP"/>
          </a:p>
        </p:txBody>
      </p:sp>
      <p:grpSp>
        <p:nvGrpSpPr>
          <p:cNvPr id="38" name="グループ化 37">
            <a:extLst>
              <a:ext uri="{FF2B5EF4-FFF2-40B4-BE49-F238E27FC236}">
                <a16:creationId xmlns:a16="http://schemas.microsoft.com/office/drawing/2014/main" id="{C4061219-7DB6-0740-AF3F-12F4F5F75A24}"/>
              </a:ext>
            </a:extLst>
          </p:cNvPr>
          <p:cNvGrpSpPr/>
          <p:nvPr/>
        </p:nvGrpSpPr>
        <p:grpSpPr>
          <a:xfrm>
            <a:off x="-200" y="-6153"/>
            <a:ext cx="288000" cy="6864153"/>
            <a:chOff x="-200" y="-6153"/>
            <a:chExt cx="288000" cy="6864153"/>
          </a:xfrm>
        </p:grpSpPr>
        <p:sp>
          <p:nvSpPr>
            <p:cNvPr id="39" name="正方形/長方形 38">
              <a:extLst>
                <a:ext uri="{FF2B5EF4-FFF2-40B4-BE49-F238E27FC236}">
                  <a16:creationId xmlns:a16="http://schemas.microsoft.com/office/drawing/2014/main" id="{BF89133D-C412-C94A-BD6A-DF19F3BF0596}"/>
                </a:ext>
              </a:extLst>
            </p:cNvPr>
            <p:cNvSpPr/>
            <p:nvPr userDrawn="1"/>
          </p:nvSpPr>
          <p:spPr>
            <a:xfrm>
              <a:off x="-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0" name="正方形/長方形 39">
              <a:extLst>
                <a:ext uri="{FF2B5EF4-FFF2-40B4-BE49-F238E27FC236}">
                  <a16:creationId xmlns:a16="http://schemas.microsoft.com/office/drawing/2014/main" id="{9F423D70-FE5B-514F-933F-03F698EE3A21}"/>
                </a:ext>
              </a:extLst>
            </p:cNvPr>
            <p:cNvSpPr/>
            <p:nvPr userDrawn="1"/>
          </p:nvSpPr>
          <p:spPr>
            <a:xfrm>
              <a:off x="-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1" name="正方形/長方形 40">
              <a:extLst>
                <a:ext uri="{FF2B5EF4-FFF2-40B4-BE49-F238E27FC236}">
                  <a16:creationId xmlns:a16="http://schemas.microsoft.com/office/drawing/2014/main" id="{236F6FBA-94E2-674C-B6E0-52F4AF6C0FA4}"/>
                </a:ext>
              </a:extLst>
            </p:cNvPr>
            <p:cNvSpPr/>
            <p:nvPr userDrawn="1"/>
          </p:nvSpPr>
          <p:spPr>
            <a:xfrm>
              <a:off x="-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2" name="正方形/長方形 41">
              <a:extLst>
                <a:ext uri="{FF2B5EF4-FFF2-40B4-BE49-F238E27FC236}">
                  <a16:creationId xmlns:a16="http://schemas.microsoft.com/office/drawing/2014/main" id="{9276586B-8157-3A46-9878-316E76C2A6E5}"/>
                </a:ext>
              </a:extLst>
            </p:cNvPr>
            <p:cNvSpPr/>
            <p:nvPr userDrawn="1"/>
          </p:nvSpPr>
          <p:spPr>
            <a:xfrm>
              <a:off x="-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3" name="正方形/長方形 42">
              <a:extLst>
                <a:ext uri="{FF2B5EF4-FFF2-40B4-BE49-F238E27FC236}">
                  <a16:creationId xmlns:a16="http://schemas.microsoft.com/office/drawing/2014/main" id="{23104A98-4B73-724D-95B2-337D859A4326}"/>
                </a:ext>
              </a:extLst>
            </p:cNvPr>
            <p:cNvSpPr/>
            <p:nvPr userDrawn="1"/>
          </p:nvSpPr>
          <p:spPr>
            <a:xfrm>
              <a:off x="-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4" name="正方形/長方形 43">
              <a:extLst>
                <a:ext uri="{FF2B5EF4-FFF2-40B4-BE49-F238E27FC236}">
                  <a16:creationId xmlns:a16="http://schemas.microsoft.com/office/drawing/2014/main" id="{F70F5E15-C569-1543-B59F-6A7A400A3419}"/>
                </a:ext>
              </a:extLst>
            </p:cNvPr>
            <p:cNvSpPr/>
            <p:nvPr userDrawn="1"/>
          </p:nvSpPr>
          <p:spPr>
            <a:xfrm>
              <a:off x="-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5" name="正方形/長方形 44">
              <a:extLst>
                <a:ext uri="{FF2B5EF4-FFF2-40B4-BE49-F238E27FC236}">
                  <a16:creationId xmlns:a16="http://schemas.microsoft.com/office/drawing/2014/main" id="{447C08BD-7EB7-274F-B075-6AF12AA1B691}"/>
                </a:ext>
              </a:extLst>
            </p:cNvPr>
            <p:cNvSpPr/>
            <p:nvPr userDrawn="1"/>
          </p:nvSpPr>
          <p:spPr>
            <a:xfrm>
              <a:off x="-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6" name="正方形/長方形 45">
              <a:extLst>
                <a:ext uri="{FF2B5EF4-FFF2-40B4-BE49-F238E27FC236}">
                  <a16:creationId xmlns:a16="http://schemas.microsoft.com/office/drawing/2014/main" id="{291F4937-D8FA-E948-8AFE-35FCA83B5707}"/>
                </a:ext>
              </a:extLst>
            </p:cNvPr>
            <p:cNvSpPr/>
            <p:nvPr userDrawn="1"/>
          </p:nvSpPr>
          <p:spPr>
            <a:xfrm>
              <a:off x="-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7" name="正方形/長方形 46">
              <a:extLst>
                <a:ext uri="{FF2B5EF4-FFF2-40B4-BE49-F238E27FC236}">
                  <a16:creationId xmlns:a16="http://schemas.microsoft.com/office/drawing/2014/main" id="{180BB46B-51C4-B741-8D5A-E6FAEF820525}"/>
                </a:ext>
              </a:extLst>
            </p:cNvPr>
            <p:cNvSpPr/>
            <p:nvPr userDrawn="1"/>
          </p:nvSpPr>
          <p:spPr>
            <a:xfrm>
              <a:off x="-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8" name="正方形/長方形 47">
              <a:extLst>
                <a:ext uri="{FF2B5EF4-FFF2-40B4-BE49-F238E27FC236}">
                  <a16:creationId xmlns:a16="http://schemas.microsoft.com/office/drawing/2014/main" id="{161D32EA-5FC7-C442-97EB-C52BA4324AC4}"/>
                </a:ext>
              </a:extLst>
            </p:cNvPr>
            <p:cNvSpPr/>
            <p:nvPr userDrawn="1"/>
          </p:nvSpPr>
          <p:spPr>
            <a:xfrm>
              <a:off x="-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9" name="正方形/長方形 48">
              <a:extLst>
                <a:ext uri="{FF2B5EF4-FFF2-40B4-BE49-F238E27FC236}">
                  <a16:creationId xmlns:a16="http://schemas.microsoft.com/office/drawing/2014/main" id="{AEA5C31D-B88F-E342-ADD8-E879FA05F3BB}"/>
                </a:ext>
              </a:extLst>
            </p:cNvPr>
            <p:cNvSpPr/>
            <p:nvPr userDrawn="1"/>
          </p:nvSpPr>
          <p:spPr>
            <a:xfrm>
              <a:off x="-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0" name="正方形/長方形 49">
              <a:extLst>
                <a:ext uri="{FF2B5EF4-FFF2-40B4-BE49-F238E27FC236}">
                  <a16:creationId xmlns:a16="http://schemas.microsoft.com/office/drawing/2014/main" id="{E4E76CEC-0C4B-9347-847D-F2D8ECBB156F}"/>
                </a:ext>
              </a:extLst>
            </p:cNvPr>
            <p:cNvSpPr/>
            <p:nvPr userDrawn="1"/>
          </p:nvSpPr>
          <p:spPr>
            <a:xfrm>
              <a:off x="-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1" name="正方形/長方形 50">
              <a:extLst>
                <a:ext uri="{FF2B5EF4-FFF2-40B4-BE49-F238E27FC236}">
                  <a16:creationId xmlns:a16="http://schemas.microsoft.com/office/drawing/2014/main" id="{D241BA39-48AF-214F-A4EB-FF924C0E3D14}"/>
                </a:ext>
              </a:extLst>
            </p:cNvPr>
            <p:cNvSpPr/>
            <p:nvPr userDrawn="1"/>
          </p:nvSpPr>
          <p:spPr>
            <a:xfrm>
              <a:off x="-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2" name="正方形/長方形 51">
              <a:extLst>
                <a:ext uri="{FF2B5EF4-FFF2-40B4-BE49-F238E27FC236}">
                  <a16:creationId xmlns:a16="http://schemas.microsoft.com/office/drawing/2014/main" id="{6CE3C4C9-F9A5-AD42-8E83-250ED00C4BEB}"/>
                </a:ext>
              </a:extLst>
            </p:cNvPr>
            <p:cNvSpPr/>
            <p:nvPr userDrawn="1"/>
          </p:nvSpPr>
          <p:spPr>
            <a:xfrm>
              <a:off x="-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grpSp>
        <p:nvGrpSpPr>
          <p:cNvPr id="53" name="グループ化 52">
            <a:extLst>
              <a:ext uri="{FF2B5EF4-FFF2-40B4-BE49-F238E27FC236}">
                <a16:creationId xmlns:a16="http://schemas.microsoft.com/office/drawing/2014/main" id="{2D748358-46B5-DE42-AA71-A85647C4266F}"/>
              </a:ext>
            </a:extLst>
          </p:cNvPr>
          <p:cNvGrpSpPr/>
          <p:nvPr/>
        </p:nvGrpSpPr>
        <p:grpSpPr>
          <a:xfrm>
            <a:off x="8856200" y="-6153"/>
            <a:ext cx="288000" cy="6864153"/>
            <a:chOff x="8856200" y="-6153"/>
            <a:chExt cx="288000" cy="6864153"/>
          </a:xfrm>
        </p:grpSpPr>
        <p:sp>
          <p:nvSpPr>
            <p:cNvPr id="54" name="正方形/長方形 53">
              <a:extLst>
                <a:ext uri="{FF2B5EF4-FFF2-40B4-BE49-F238E27FC236}">
                  <a16:creationId xmlns:a16="http://schemas.microsoft.com/office/drawing/2014/main" id="{EEF16B95-28C7-8143-86FD-2849BB0663CB}"/>
                </a:ext>
              </a:extLst>
            </p:cNvPr>
            <p:cNvSpPr/>
            <p:nvPr userDrawn="1"/>
          </p:nvSpPr>
          <p:spPr>
            <a:xfrm>
              <a:off x="8856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5" name="正方形/長方形 54">
              <a:extLst>
                <a:ext uri="{FF2B5EF4-FFF2-40B4-BE49-F238E27FC236}">
                  <a16:creationId xmlns:a16="http://schemas.microsoft.com/office/drawing/2014/main" id="{DB27609C-9CCF-644B-B6C0-D4341E02516A}"/>
                </a:ext>
              </a:extLst>
            </p:cNvPr>
            <p:cNvSpPr/>
            <p:nvPr userDrawn="1"/>
          </p:nvSpPr>
          <p:spPr>
            <a:xfrm>
              <a:off x="8856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6" name="正方形/長方形 55">
              <a:extLst>
                <a:ext uri="{FF2B5EF4-FFF2-40B4-BE49-F238E27FC236}">
                  <a16:creationId xmlns:a16="http://schemas.microsoft.com/office/drawing/2014/main" id="{EE6DF319-478E-6B40-8013-30E633875E2C}"/>
                </a:ext>
              </a:extLst>
            </p:cNvPr>
            <p:cNvSpPr/>
            <p:nvPr userDrawn="1"/>
          </p:nvSpPr>
          <p:spPr>
            <a:xfrm>
              <a:off x="8856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7" name="正方形/長方形 56">
              <a:extLst>
                <a:ext uri="{FF2B5EF4-FFF2-40B4-BE49-F238E27FC236}">
                  <a16:creationId xmlns:a16="http://schemas.microsoft.com/office/drawing/2014/main" id="{E6D76D53-ECC7-DC47-9FA2-632A63314DC5}"/>
                </a:ext>
              </a:extLst>
            </p:cNvPr>
            <p:cNvSpPr/>
            <p:nvPr userDrawn="1"/>
          </p:nvSpPr>
          <p:spPr>
            <a:xfrm>
              <a:off x="8856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8" name="正方形/長方形 57">
              <a:extLst>
                <a:ext uri="{FF2B5EF4-FFF2-40B4-BE49-F238E27FC236}">
                  <a16:creationId xmlns:a16="http://schemas.microsoft.com/office/drawing/2014/main" id="{396EF355-0BB4-7D4B-AD0D-C3988C581E96}"/>
                </a:ext>
              </a:extLst>
            </p:cNvPr>
            <p:cNvSpPr/>
            <p:nvPr userDrawn="1"/>
          </p:nvSpPr>
          <p:spPr>
            <a:xfrm>
              <a:off x="8856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9" name="正方形/長方形 58">
              <a:extLst>
                <a:ext uri="{FF2B5EF4-FFF2-40B4-BE49-F238E27FC236}">
                  <a16:creationId xmlns:a16="http://schemas.microsoft.com/office/drawing/2014/main" id="{1FC9EB5A-D477-8741-A9C8-47A459091768}"/>
                </a:ext>
              </a:extLst>
            </p:cNvPr>
            <p:cNvSpPr/>
            <p:nvPr userDrawn="1"/>
          </p:nvSpPr>
          <p:spPr>
            <a:xfrm>
              <a:off x="8856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0" name="正方形/長方形 59">
              <a:extLst>
                <a:ext uri="{FF2B5EF4-FFF2-40B4-BE49-F238E27FC236}">
                  <a16:creationId xmlns:a16="http://schemas.microsoft.com/office/drawing/2014/main" id="{63741E29-023A-C240-B019-8B6A04C8A6E3}"/>
                </a:ext>
              </a:extLst>
            </p:cNvPr>
            <p:cNvSpPr/>
            <p:nvPr userDrawn="1"/>
          </p:nvSpPr>
          <p:spPr>
            <a:xfrm>
              <a:off x="8856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1" name="正方形/長方形 60">
              <a:extLst>
                <a:ext uri="{FF2B5EF4-FFF2-40B4-BE49-F238E27FC236}">
                  <a16:creationId xmlns:a16="http://schemas.microsoft.com/office/drawing/2014/main" id="{273A2B15-3A22-5B42-A35B-9BDDAE5B70DA}"/>
                </a:ext>
              </a:extLst>
            </p:cNvPr>
            <p:cNvSpPr/>
            <p:nvPr userDrawn="1"/>
          </p:nvSpPr>
          <p:spPr>
            <a:xfrm>
              <a:off x="8856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2" name="正方形/長方形 61">
              <a:extLst>
                <a:ext uri="{FF2B5EF4-FFF2-40B4-BE49-F238E27FC236}">
                  <a16:creationId xmlns:a16="http://schemas.microsoft.com/office/drawing/2014/main" id="{45FAA0B0-C42C-DE46-9E8A-14E8AB5E6EC0}"/>
                </a:ext>
              </a:extLst>
            </p:cNvPr>
            <p:cNvSpPr/>
            <p:nvPr userDrawn="1"/>
          </p:nvSpPr>
          <p:spPr>
            <a:xfrm>
              <a:off x="8856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3" name="正方形/長方形 62">
              <a:extLst>
                <a:ext uri="{FF2B5EF4-FFF2-40B4-BE49-F238E27FC236}">
                  <a16:creationId xmlns:a16="http://schemas.microsoft.com/office/drawing/2014/main" id="{8F86B887-6A86-694D-92D9-B35897449251}"/>
                </a:ext>
              </a:extLst>
            </p:cNvPr>
            <p:cNvSpPr/>
            <p:nvPr userDrawn="1"/>
          </p:nvSpPr>
          <p:spPr>
            <a:xfrm>
              <a:off x="8856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4" name="正方形/長方形 63">
              <a:extLst>
                <a:ext uri="{FF2B5EF4-FFF2-40B4-BE49-F238E27FC236}">
                  <a16:creationId xmlns:a16="http://schemas.microsoft.com/office/drawing/2014/main" id="{271675B4-4665-724B-95F8-F6ADDBB133CD}"/>
                </a:ext>
              </a:extLst>
            </p:cNvPr>
            <p:cNvSpPr/>
            <p:nvPr userDrawn="1"/>
          </p:nvSpPr>
          <p:spPr>
            <a:xfrm>
              <a:off x="8856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5" name="正方形/長方形 64">
              <a:extLst>
                <a:ext uri="{FF2B5EF4-FFF2-40B4-BE49-F238E27FC236}">
                  <a16:creationId xmlns:a16="http://schemas.microsoft.com/office/drawing/2014/main" id="{9A62A299-AB77-7643-93AE-CA99DEA8944F}"/>
                </a:ext>
              </a:extLst>
            </p:cNvPr>
            <p:cNvSpPr/>
            <p:nvPr userDrawn="1"/>
          </p:nvSpPr>
          <p:spPr>
            <a:xfrm>
              <a:off x="8856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6" name="正方形/長方形 65">
              <a:extLst>
                <a:ext uri="{FF2B5EF4-FFF2-40B4-BE49-F238E27FC236}">
                  <a16:creationId xmlns:a16="http://schemas.microsoft.com/office/drawing/2014/main" id="{CCFCBA4B-C432-1141-8454-6019C58A4A6B}"/>
                </a:ext>
              </a:extLst>
            </p:cNvPr>
            <p:cNvSpPr/>
            <p:nvPr userDrawn="1"/>
          </p:nvSpPr>
          <p:spPr>
            <a:xfrm>
              <a:off x="8856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7" name="正方形/長方形 66">
              <a:extLst>
                <a:ext uri="{FF2B5EF4-FFF2-40B4-BE49-F238E27FC236}">
                  <a16:creationId xmlns:a16="http://schemas.microsoft.com/office/drawing/2014/main" id="{3B2E2DDA-FA26-8E4A-9D8A-1513FFF7E091}"/>
                </a:ext>
              </a:extLst>
            </p:cNvPr>
            <p:cNvSpPr/>
            <p:nvPr userDrawn="1"/>
          </p:nvSpPr>
          <p:spPr>
            <a:xfrm>
              <a:off x="8856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sp>
        <p:nvSpPr>
          <p:cNvPr id="34" name="コンテンツ プレースホルダー 2">
            <a:extLst>
              <a:ext uri="{FF2B5EF4-FFF2-40B4-BE49-F238E27FC236}">
                <a16:creationId xmlns:a16="http://schemas.microsoft.com/office/drawing/2014/main" id="{1E7CDEFF-9655-0042-905C-9C60B828595E}"/>
              </a:ext>
            </a:extLst>
          </p:cNvPr>
          <p:cNvSpPr>
            <a:spLocks noGrp="1"/>
          </p:cNvSpPr>
          <p:nvPr>
            <p:ph idx="1"/>
          </p:nvPr>
        </p:nvSpPr>
        <p:spPr>
          <a:xfrm>
            <a:off x="628650" y="1628977"/>
            <a:ext cx="7886700" cy="4351338"/>
          </a:xfrm>
        </p:spPr>
        <p:txBody>
          <a:bodyPr>
            <a:normAutofit/>
          </a:bodyPr>
          <a:lstStyle>
            <a:lvl1pPr>
              <a:lnSpc>
                <a:spcPct val="120000"/>
              </a:lnSpc>
              <a:defRPr sz="2400"/>
            </a:lvl1pPr>
            <a:lvl2pPr>
              <a:lnSpc>
                <a:spcPct val="120000"/>
              </a:lnSpc>
              <a:defRPr sz="2400"/>
            </a:lvl2pPr>
            <a:lvl3pPr>
              <a:lnSpc>
                <a:spcPct val="120000"/>
              </a:lnSpc>
              <a:defRPr sz="2400"/>
            </a:lvl3pPr>
            <a:lvl4pPr>
              <a:lnSpc>
                <a:spcPct val="120000"/>
              </a:lnSpc>
              <a:defRPr sz="2400"/>
            </a:lvl4pPr>
            <a:lvl5pPr>
              <a:lnSpc>
                <a:spcPct val="120000"/>
              </a:lnSpc>
              <a:defRPr sz="24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80506361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628977"/>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2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Tree>
    <p:extLst>
      <p:ext uri="{BB962C8B-B14F-4D97-AF65-F5344CB8AC3E}">
        <p14:creationId xmlns:p14="http://schemas.microsoft.com/office/powerpoint/2010/main" val="1790983974"/>
      </p:ext>
    </p:extLst>
  </p:cSld>
  <p:clrMap bg1="lt1" tx1="dk1" bg2="lt2" tx2="dk2" accent1="accent1" accent2="accent2" accent3="accent3" accent4="accent4" accent5="accent5" accent6="accent6" hlink="hlink" folHlink="folHlink"/>
  <p:sldLayoutIdLst>
    <p:sldLayoutId id="2147483665" r:id="rId1"/>
    <p:sldLayoutId id="2147483668" r:id="rId2"/>
    <p:sldLayoutId id="2147483666" r:id="rId3"/>
    <p:sldLayoutId id="2147483675" r:id="rId4"/>
    <p:sldLayoutId id="2147483667" r:id="rId5"/>
    <p:sldLayoutId id="2147483663" r:id="rId6"/>
    <p:sldLayoutId id="2147483662" r:id="rId7"/>
    <p:sldLayoutId id="2147483670" r:id="rId8"/>
    <p:sldLayoutId id="2147483677" r:id="rId9"/>
  </p:sldLayoutIdLst>
  <p:hf hdr="0" ftr="0" dt="0"/>
  <p:txStyles>
    <p:titleStyle>
      <a:lvl1pPr algn="ctr" defTabSz="914400" rtl="0" eaLnBrk="1" latinLnBrk="0" hangingPunct="1">
        <a:lnSpc>
          <a:spcPct val="90000"/>
        </a:lnSpc>
        <a:spcBef>
          <a:spcPct val="0"/>
        </a:spcBef>
        <a:buNone/>
        <a:defRPr kumimoji="1" sz="4000" b="1" i="0" kern="1200">
          <a:solidFill>
            <a:schemeClr val="tx2"/>
          </a:solidFill>
          <a:latin typeface="+mj-ea"/>
          <a:ea typeface="+mj-ea"/>
          <a:cs typeface="+mj-cs"/>
        </a:defRPr>
      </a:lvl1pPr>
    </p:titleStyle>
    <p:bodyStyle>
      <a:lvl1pPr marL="0" indent="0" algn="l" defTabSz="914400" rtl="0" eaLnBrk="1" latinLnBrk="0" hangingPunct="1">
        <a:lnSpc>
          <a:spcPct val="110000"/>
        </a:lnSpc>
        <a:spcBef>
          <a:spcPts val="1000"/>
        </a:spcBef>
        <a:spcAft>
          <a:spcPts val="0"/>
        </a:spcAft>
        <a:buFontTx/>
        <a:buNone/>
        <a:defRPr kumimoji="1" sz="2800" b="0" i="0" kern="1200">
          <a:solidFill>
            <a:schemeClr val="tx1"/>
          </a:solidFill>
          <a:latin typeface="+mn-ea"/>
          <a:ea typeface="+mn-ea"/>
          <a:cs typeface="+mn-cs"/>
        </a:defRPr>
      </a:lvl1pPr>
      <a:lvl2pPr marL="457200" indent="0" algn="l" defTabSz="914400" rtl="0" eaLnBrk="1" latinLnBrk="0" hangingPunct="1">
        <a:lnSpc>
          <a:spcPct val="110000"/>
        </a:lnSpc>
        <a:spcBef>
          <a:spcPts val="500"/>
        </a:spcBef>
        <a:spcAft>
          <a:spcPts val="0"/>
        </a:spcAft>
        <a:buFontTx/>
        <a:buNone/>
        <a:defRPr kumimoji="1" sz="2400" b="0" i="0" kern="1200">
          <a:solidFill>
            <a:schemeClr val="tx1"/>
          </a:solidFill>
          <a:latin typeface="+mn-ea"/>
          <a:ea typeface="+mn-ea"/>
          <a:cs typeface="+mn-cs"/>
        </a:defRPr>
      </a:lvl2pPr>
      <a:lvl3pPr marL="914400" indent="0" algn="l" defTabSz="914400" rtl="0" eaLnBrk="1" latinLnBrk="0" hangingPunct="1">
        <a:lnSpc>
          <a:spcPct val="110000"/>
        </a:lnSpc>
        <a:spcBef>
          <a:spcPts val="500"/>
        </a:spcBef>
        <a:spcAft>
          <a:spcPts val="0"/>
        </a:spcAft>
        <a:buFontTx/>
        <a:buNone/>
        <a:defRPr kumimoji="1" sz="2000" b="0" i="0" kern="1200">
          <a:solidFill>
            <a:schemeClr val="tx1"/>
          </a:solidFill>
          <a:latin typeface="+mn-ea"/>
          <a:ea typeface="+mn-ea"/>
          <a:cs typeface="+mn-cs"/>
        </a:defRPr>
      </a:lvl3pPr>
      <a:lvl4pPr marL="1371600" indent="0" algn="l" defTabSz="914400" rtl="0" eaLnBrk="1" latinLnBrk="0" hangingPunct="1">
        <a:lnSpc>
          <a:spcPct val="110000"/>
        </a:lnSpc>
        <a:spcBef>
          <a:spcPts val="500"/>
        </a:spcBef>
        <a:spcAft>
          <a:spcPts val="0"/>
        </a:spcAft>
        <a:buFontTx/>
        <a:buNone/>
        <a:defRPr kumimoji="1" sz="1800" b="0" i="0" kern="1200">
          <a:solidFill>
            <a:schemeClr val="tx1"/>
          </a:solidFill>
          <a:latin typeface="+mn-ea"/>
          <a:ea typeface="+mn-ea"/>
          <a:cs typeface="+mn-cs"/>
        </a:defRPr>
      </a:lvl4pPr>
      <a:lvl5pPr marL="1828800" indent="0" algn="l" defTabSz="914400" rtl="0" eaLnBrk="1" latinLnBrk="0" hangingPunct="1">
        <a:lnSpc>
          <a:spcPct val="110000"/>
        </a:lnSpc>
        <a:spcBef>
          <a:spcPts val="500"/>
        </a:spcBef>
        <a:spcAft>
          <a:spcPts val="0"/>
        </a:spcAft>
        <a:buFontTx/>
        <a:buNone/>
        <a:defRPr kumimoji="1" sz="1800" b="0" i="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tiff"/><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695575"/>
            <a:ext cx="8352928" cy="2768600"/>
          </a:xfrm>
        </p:spPr>
        <p:txBody>
          <a:bodyPr/>
          <a:lstStyle/>
          <a:p>
            <a:r>
              <a:rPr lang="ja-JP" altLang="en-US" sz="6000"/>
              <a:t>知っておきたい</a:t>
            </a:r>
            <a:br>
              <a:rPr lang="en-US" altLang="ja-JP" sz="6000" dirty="0"/>
            </a:br>
            <a:r>
              <a:rPr lang="ja-JP" altLang="en-US" sz="6000"/>
              <a:t>クレジットカード</a:t>
            </a:r>
            <a:br>
              <a:rPr lang="en-US" altLang="ja-JP" sz="6000" dirty="0"/>
            </a:br>
            <a:r>
              <a:rPr lang="ja-JP" altLang="en-US" sz="6000"/>
              <a:t>のこと</a:t>
            </a:r>
            <a:endParaRPr lang="ja-JP" altLang="en-US" sz="6000" dirty="0"/>
          </a:p>
        </p:txBody>
      </p:sp>
      <p:sp>
        <p:nvSpPr>
          <p:cNvPr id="6" name="Rectangle 1">
            <a:extLst>
              <a:ext uri="{FF2B5EF4-FFF2-40B4-BE49-F238E27FC236}">
                <a16:creationId xmlns:a16="http://schemas.microsoft.com/office/drawing/2014/main" id="{7644A1B2-5B8E-C043-AF7B-838F3788EE25}"/>
              </a:ext>
            </a:extLst>
          </p:cNvPr>
          <p:cNvSpPr>
            <a:spLocks noChangeArrowheads="1"/>
          </p:cNvSpPr>
          <p:nvPr/>
        </p:nvSpPr>
        <p:spPr bwMode="auto">
          <a:xfrm>
            <a:off x="2486926" y="6381328"/>
            <a:ext cx="4170147"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610" tIns="0" rIns="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2"/>
                </a:solidFill>
                <a:effectLst/>
                <a:latin typeface="Arial" panose="020B0604020202020204" pitchFamily="34" charset="0"/>
              </a:rPr>
              <a:t>Copyright (C</a:t>
            </a:r>
            <a:r>
              <a:rPr kumimoji="0" lang="ja-JP" altLang="ja-JP" sz="1050" b="0" i="0" u="none" strike="noStrike" cap="none" normalizeH="0" baseline="0">
                <a:ln>
                  <a:noFill/>
                </a:ln>
                <a:solidFill>
                  <a:schemeClr val="tx2"/>
                </a:solidFill>
                <a:effectLst/>
                <a:latin typeface="Arial" panose="020B0604020202020204" pitchFamily="34" charset="0"/>
              </a:rPr>
              <a:t>) 202</a:t>
            </a:r>
            <a:r>
              <a:rPr kumimoji="0" lang="en-US" altLang="ja-JP" sz="1050" b="0" i="0" u="none" strike="noStrike" cap="none" normalizeH="0" baseline="0" dirty="0">
                <a:ln>
                  <a:noFill/>
                </a:ln>
                <a:solidFill>
                  <a:schemeClr val="tx2"/>
                </a:solidFill>
                <a:effectLst/>
                <a:latin typeface="Arial" panose="020B0604020202020204" pitchFamily="34" charset="0"/>
              </a:rPr>
              <a:t>1</a:t>
            </a:r>
            <a:r>
              <a:rPr kumimoji="0" lang="ja-JP" altLang="ja-JP" sz="1050" b="0" i="0" u="none" strike="noStrike" cap="none" normalizeH="0" baseline="0">
                <a:ln>
                  <a:noFill/>
                </a:ln>
                <a:solidFill>
                  <a:schemeClr val="tx2"/>
                </a:solidFill>
                <a:effectLst/>
                <a:latin typeface="Arial" panose="020B0604020202020204" pitchFamily="34" charset="0"/>
              </a:rPr>
              <a:t> </a:t>
            </a:r>
            <a:r>
              <a:rPr kumimoji="0" lang="ja-JP" altLang="ja-JP" sz="1050" b="0" i="0" u="none" strike="noStrike" cap="none" normalizeH="0" baseline="0" dirty="0">
                <a:ln>
                  <a:noFill/>
                </a:ln>
                <a:solidFill>
                  <a:schemeClr val="tx2"/>
                </a:solidFill>
                <a:effectLst/>
                <a:latin typeface="Arial" panose="020B0604020202020204" pitchFamily="34" charset="0"/>
              </a:rPr>
              <a:t>The Bank of Yokohama, Ltd. All rights reserved.</a:t>
            </a:r>
          </a:p>
        </p:txBody>
      </p:sp>
    </p:spTree>
    <p:extLst>
      <p:ext uri="{BB962C8B-B14F-4D97-AF65-F5344CB8AC3E}">
        <p14:creationId xmlns:p14="http://schemas.microsoft.com/office/powerpoint/2010/main" val="16265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5CC1D5B-4AE5-0141-8DBF-65463B38CF17}"/>
              </a:ext>
            </a:extLst>
          </p:cNvPr>
          <p:cNvSpPr>
            <a:spLocks noGrp="1"/>
          </p:cNvSpPr>
          <p:nvPr>
            <p:ph type="title"/>
          </p:nvPr>
        </p:nvSpPr>
        <p:spPr/>
        <p:txBody>
          <a:bodyPr>
            <a:normAutofit/>
          </a:bodyPr>
          <a:lstStyle/>
          <a:p>
            <a:r>
              <a:rPr lang="ja-JP" altLang="en-US" dirty="0"/>
              <a:t>クレジットカードを使えるのは</a:t>
            </a:r>
          </a:p>
        </p:txBody>
      </p:sp>
      <p:sp>
        <p:nvSpPr>
          <p:cNvPr id="3" name="スライド番号プレースホルダー 2"/>
          <p:cNvSpPr>
            <a:spLocks noGrp="1"/>
          </p:cNvSpPr>
          <p:nvPr>
            <p:ph type="sldNum" sz="quarter" idx="4"/>
          </p:nvPr>
        </p:nvSpPr>
        <p:spPr/>
        <p:txBody>
          <a:bodyPr/>
          <a:lstStyle/>
          <a:p>
            <a:fld id="{C3C412A8-4165-48C5-B7A3-F5E84C593970}" type="slidenum">
              <a:rPr lang="ja-JP" altLang="en-US" smtClean="0"/>
              <a:pPr/>
              <a:t>9</a:t>
            </a:fld>
            <a:endParaRPr lang="ja-JP" altLang="en-US"/>
          </a:p>
        </p:txBody>
      </p:sp>
      <p:sp>
        <p:nvSpPr>
          <p:cNvPr id="5" name="テキスト プレースホルダー 12">
            <a:extLst>
              <a:ext uri="{FF2B5EF4-FFF2-40B4-BE49-F238E27FC236}">
                <a16:creationId xmlns:a16="http://schemas.microsoft.com/office/drawing/2014/main" id="{50963FBE-3E67-5640-92A5-D09E0403E3FC}"/>
              </a:ext>
            </a:extLst>
          </p:cNvPr>
          <p:cNvSpPr txBox="1">
            <a:spLocks/>
          </p:cNvSpPr>
          <p:nvPr/>
        </p:nvSpPr>
        <p:spPr>
          <a:xfrm>
            <a:off x="683568" y="2140906"/>
            <a:ext cx="7798316" cy="712030"/>
          </a:xfrm>
          <a:prstGeom prst="rect">
            <a:avLst/>
          </a:prstGeom>
        </p:spPr>
        <p:txBody>
          <a:bodyPr lIns="72000" tIns="72000" rIns="72000" bIns="72000"/>
          <a:lstStyle>
            <a:lvl1pPr marL="0" indent="0" algn="l" defTabSz="914400" rtl="0" eaLnBrk="1" latinLnBrk="0" hangingPunct="1">
              <a:lnSpc>
                <a:spcPct val="120000"/>
              </a:lnSpc>
              <a:spcBef>
                <a:spcPts val="1000"/>
              </a:spcBef>
              <a:spcAft>
                <a:spcPts val="0"/>
              </a:spcAft>
              <a:buFontTx/>
              <a:buNone/>
              <a:defRPr kumimoji="1" sz="3200" kern="1200">
                <a:solidFill>
                  <a:schemeClr val="tx1"/>
                </a:solidFill>
                <a:latin typeface="+mn-lt"/>
                <a:ea typeface="+mn-ea"/>
                <a:cs typeface="+mn-cs"/>
              </a:defRPr>
            </a:lvl1pPr>
            <a:lvl2pPr marL="457200" indent="0" algn="l" defTabSz="914400" rtl="0" eaLnBrk="1" latinLnBrk="0" hangingPunct="1">
              <a:lnSpc>
                <a:spcPct val="120000"/>
              </a:lnSpc>
              <a:spcBef>
                <a:spcPts val="500"/>
              </a:spcBef>
              <a:spcAft>
                <a:spcPts val="0"/>
              </a:spcAft>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500"/>
              </a:spcBef>
              <a:spcAft>
                <a:spcPts val="0"/>
              </a:spcAft>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lnSpc>
                <a:spcPct val="110000"/>
              </a:lnSpc>
              <a:spcBef>
                <a:spcPts val="0"/>
              </a:spcBef>
            </a:pPr>
            <a:r>
              <a:rPr lang="ja-JP" altLang="en-US" sz="3000">
                <a:latin typeface="+mn-ea"/>
              </a:rPr>
              <a:t>クレジットカードは誰が使えるでしょう？</a:t>
            </a:r>
            <a:endParaRPr lang="ja-JP" altLang="en-US" sz="3000" dirty="0">
              <a:latin typeface="+mn-ea"/>
            </a:endParaRPr>
          </a:p>
        </p:txBody>
      </p:sp>
      <p:grpSp>
        <p:nvGrpSpPr>
          <p:cNvPr id="6" name="グループ化 5">
            <a:extLst>
              <a:ext uri="{FF2B5EF4-FFF2-40B4-BE49-F238E27FC236}">
                <a16:creationId xmlns:a16="http://schemas.microsoft.com/office/drawing/2014/main" id="{CC5B2F90-A1B7-F040-AF2C-8BCCAA988A57}"/>
              </a:ext>
            </a:extLst>
          </p:cNvPr>
          <p:cNvGrpSpPr>
            <a:grpSpLocks noChangeAspect="1"/>
          </p:cNvGrpSpPr>
          <p:nvPr/>
        </p:nvGrpSpPr>
        <p:grpSpPr>
          <a:xfrm>
            <a:off x="3635896" y="1373238"/>
            <a:ext cx="1711194" cy="540000"/>
            <a:chOff x="3529780" y="365126"/>
            <a:chExt cx="1939354" cy="612000"/>
          </a:xfrm>
        </p:grpSpPr>
        <p:sp>
          <p:nvSpPr>
            <p:cNvPr id="7" name="角丸四角形 6">
              <a:extLst>
                <a:ext uri="{FF2B5EF4-FFF2-40B4-BE49-F238E27FC236}">
                  <a16:creationId xmlns:a16="http://schemas.microsoft.com/office/drawing/2014/main" id="{6878E759-0FC8-3946-9EEE-A66F47E5AA09}"/>
                </a:ext>
              </a:extLst>
            </p:cNvPr>
            <p:cNvSpPr>
              <a:spLocks noChangeAspect="1"/>
            </p:cNvSpPr>
            <p:nvPr/>
          </p:nvSpPr>
          <p:spPr>
            <a:xfrm>
              <a:off x="3529780"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dirty="0"/>
                <a:t>ク</a:t>
              </a:r>
            </a:p>
          </p:txBody>
        </p:sp>
        <p:sp>
          <p:nvSpPr>
            <p:cNvPr id="8" name="角丸四角形 7">
              <a:extLst>
                <a:ext uri="{FF2B5EF4-FFF2-40B4-BE49-F238E27FC236}">
                  <a16:creationId xmlns:a16="http://schemas.microsoft.com/office/drawing/2014/main" id="{E4B37944-7351-B64C-A753-62C3EE73EBFA}"/>
                </a:ext>
              </a:extLst>
            </p:cNvPr>
            <p:cNvSpPr>
              <a:spLocks noChangeAspect="1"/>
            </p:cNvSpPr>
            <p:nvPr/>
          </p:nvSpPr>
          <p:spPr>
            <a:xfrm>
              <a:off x="4188540" y="365126"/>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dirty="0">
                  <a:solidFill>
                    <a:schemeClr val="bg1"/>
                  </a:solidFill>
                  <a:latin typeface="Meiryo Regular"/>
                </a:rPr>
                <a:t>イ</a:t>
              </a:r>
            </a:p>
          </p:txBody>
        </p:sp>
        <p:sp>
          <p:nvSpPr>
            <p:cNvPr id="9" name="角丸四角形 8">
              <a:extLst>
                <a:ext uri="{FF2B5EF4-FFF2-40B4-BE49-F238E27FC236}">
                  <a16:creationId xmlns:a16="http://schemas.microsoft.com/office/drawing/2014/main" id="{FB6687DE-B0CD-8148-8B96-D4A3B6C12BC7}"/>
                </a:ext>
              </a:extLst>
            </p:cNvPr>
            <p:cNvSpPr>
              <a:spLocks noChangeAspect="1"/>
            </p:cNvSpPr>
            <p:nvPr/>
          </p:nvSpPr>
          <p:spPr>
            <a:xfrm>
              <a:off x="4857134"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dirty="0"/>
                <a:t>ズ</a:t>
              </a:r>
            </a:p>
          </p:txBody>
        </p:sp>
      </p:grpSp>
      <p:sp>
        <p:nvSpPr>
          <p:cNvPr id="11" name="角丸四角形 10">
            <a:extLst>
              <a:ext uri="{FF2B5EF4-FFF2-40B4-BE49-F238E27FC236}">
                <a16:creationId xmlns:a16="http://schemas.microsoft.com/office/drawing/2014/main" id="{09EF4206-B195-C748-B9EB-10B0446E13E0}"/>
              </a:ext>
            </a:extLst>
          </p:cNvPr>
          <p:cNvSpPr/>
          <p:nvPr/>
        </p:nvSpPr>
        <p:spPr>
          <a:xfrm>
            <a:off x="589218" y="2996952"/>
            <a:ext cx="2581277" cy="3420000"/>
          </a:xfrm>
          <a:prstGeom prst="roundRect">
            <a:avLst>
              <a:gd name="adj" fmla="val 10524"/>
            </a:avLst>
          </a:prstGeom>
          <a:solidFill>
            <a:schemeClr val="accent1">
              <a:lumMod val="40000"/>
              <a:lumOff val="60000"/>
            </a:schemeClr>
          </a:solidFill>
          <a:ln w="31750">
            <a:noFill/>
          </a:ln>
        </p:spPr>
        <p:style>
          <a:lnRef idx="2">
            <a:schemeClr val="accent3"/>
          </a:lnRef>
          <a:fillRef idx="1">
            <a:schemeClr val="lt1"/>
          </a:fillRef>
          <a:effectRef idx="0">
            <a:schemeClr val="accent3"/>
          </a:effectRef>
          <a:fontRef idx="minor">
            <a:schemeClr val="dk1"/>
          </a:fontRef>
        </p:style>
        <p:txBody>
          <a:bodyPr lIns="612000" tIns="108000" rIns="0" rtlCol="0" anchor="ctr"/>
          <a:lstStyle/>
          <a:p>
            <a:endParaRPr lang="en-US" altLang="ja-JP" sz="2400" dirty="0">
              <a:solidFill>
                <a:schemeClr val="tx1"/>
              </a:solidFill>
              <a:latin typeface="Meiryo" panose="020B0604030504040204" pitchFamily="34" charset="-128"/>
            </a:endParaRPr>
          </a:p>
        </p:txBody>
      </p:sp>
      <p:sp>
        <p:nvSpPr>
          <p:cNvPr id="12" name="円/楕円 11">
            <a:extLst>
              <a:ext uri="{FF2B5EF4-FFF2-40B4-BE49-F238E27FC236}">
                <a16:creationId xmlns:a16="http://schemas.microsoft.com/office/drawing/2014/main" id="{DED6FD65-EBD3-2F4D-8A73-AE28D303580D}"/>
              </a:ext>
            </a:extLst>
          </p:cNvPr>
          <p:cNvSpPr>
            <a:spLocks noChangeAspect="1"/>
          </p:cNvSpPr>
          <p:nvPr/>
        </p:nvSpPr>
        <p:spPr>
          <a:xfrm>
            <a:off x="1652622" y="3146409"/>
            <a:ext cx="454468" cy="454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200" dirty="0">
                <a:solidFill>
                  <a:schemeClr val="tx1"/>
                </a:solidFill>
                <a:latin typeface="メイリオ" panose="020B0604030504040204" pitchFamily="50" charset="-128"/>
                <a:ea typeface="メイリオ" panose="020B0604030504040204" pitchFamily="50" charset="-128"/>
              </a:rPr>
              <a:t>1</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3AA6E460-ACA9-1042-8D13-8B5F404894DD}"/>
              </a:ext>
            </a:extLst>
          </p:cNvPr>
          <p:cNvSpPr txBox="1"/>
          <p:nvPr/>
        </p:nvSpPr>
        <p:spPr>
          <a:xfrm>
            <a:off x="827584" y="3789040"/>
            <a:ext cx="2280569" cy="1239570"/>
          </a:xfrm>
          <a:prstGeom prst="rect">
            <a:avLst/>
          </a:prstGeom>
          <a:noFill/>
        </p:spPr>
        <p:txBody>
          <a:bodyPr wrap="square" rtlCol="0">
            <a:spAutoFit/>
          </a:bodyPr>
          <a:lstStyle/>
          <a:p>
            <a:pPr>
              <a:lnSpc>
                <a:spcPct val="120000"/>
              </a:lnSpc>
            </a:pPr>
            <a:r>
              <a:rPr lang="ja-JP" altLang="en-US" sz="2100"/>
              <a:t>名義人の許可があれば誰でも使える</a:t>
            </a:r>
            <a:endParaRPr kumimoji="1" lang="ja-JP" altLang="en-US" sz="2100"/>
          </a:p>
        </p:txBody>
      </p:sp>
      <p:sp>
        <p:nvSpPr>
          <p:cNvPr id="15" name="角丸四角形 14">
            <a:extLst>
              <a:ext uri="{FF2B5EF4-FFF2-40B4-BE49-F238E27FC236}">
                <a16:creationId xmlns:a16="http://schemas.microsoft.com/office/drawing/2014/main" id="{C7B452A6-7D63-1349-A1D6-F2C054E8CE3D}"/>
              </a:ext>
            </a:extLst>
          </p:cNvPr>
          <p:cNvSpPr/>
          <p:nvPr/>
        </p:nvSpPr>
        <p:spPr>
          <a:xfrm>
            <a:off x="3273152" y="2996952"/>
            <a:ext cx="2581277" cy="3420000"/>
          </a:xfrm>
          <a:prstGeom prst="roundRect">
            <a:avLst>
              <a:gd name="adj" fmla="val 10524"/>
            </a:avLst>
          </a:prstGeom>
          <a:solidFill>
            <a:schemeClr val="accent1">
              <a:lumMod val="40000"/>
              <a:lumOff val="60000"/>
            </a:schemeClr>
          </a:solidFill>
          <a:ln w="31750">
            <a:noFill/>
          </a:ln>
        </p:spPr>
        <p:style>
          <a:lnRef idx="2">
            <a:schemeClr val="accent3"/>
          </a:lnRef>
          <a:fillRef idx="1">
            <a:schemeClr val="lt1"/>
          </a:fillRef>
          <a:effectRef idx="0">
            <a:schemeClr val="accent3"/>
          </a:effectRef>
          <a:fontRef idx="minor">
            <a:schemeClr val="dk1"/>
          </a:fontRef>
        </p:style>
        <p:txBody>
          <a:bodyPr lIns="612000" tIns="108000" rIns="0" rtlCol="0" anchor="ctr"/>
          <a:lstStyle/>
          <a:p>
            <a:endParaRPr lang="en-US" altLang="ja-JP" sz="2400" dirty="0">
              <a:solidFill>
                <a:schemeClr val="tx1"/>
              </a:solidFill>
              <a:latin typeface="Meiryo" panose="020B0604030504040204" pitchFamily="34" charset="-128"/>
            </a:endParaRPr>
          </a:p>
        </p:txBody>
      </p:sp>
      <p:sp>
        <p:nvSpPr>
          <p:cNvPr id="16" name="円/楕円 15">
            <a:extLst>
              <a:ext uri="{FF2B5EF4-FFF2-40B4-BE49-F238E27FC236}">
                <a16:creationId xmlns:a16="http://schemas.microsoft.com/office/drawing/2014/main" id="{3F29EC90-0939-1044-992D-F3E2D26415A8}"/>
              </a:ext>
            </a:extLst>
          </p:cNvPr>
          <p:cNvSpPr>
            <a:spLocks noChangeAspect="1"/>
          </p:cNvSpPr>
          <p:nvPr/>
        </p:nvSpPr>
        <p:spPr>
          <a:xfrm>
            <a:off x="4336556" y="3146409"/>
            <a:ext cx="454468" cy="454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200" dirty="0">
                <a:solidFill>
                  <a:schemeClr val="tx1"/>
                </a:solidFill>
                <a:latin typeface="メイリオ" panose="020B0604030504040204" pitchFamily="50" charset="-128"/>
                <a:ea typeface="メイリオ" panose="020B0604030504040204" pitchFamily="50" charset="-128"/>
              </a:rPr>
              <a:t>2</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1214892D-1257-D54F-90B2-1C3C5FD865BC}"/>
              </a:ext>
            </a:extLst>
          </p:cNvPr>
          <p:cNvSpPr txBox="1"/>
          <p:nvPr/>
        </p:nvSpPr>
        <p:spPr>
          <a:xfrm>
            <a:off x="3417168" y="3789040"/>
            <a:ext cx="2366292" cy="851772"/>
          </a:xfrm>
          <a:prstGeom prst="rect">
            <a:avLst/>
          </a:prstGeom>
          <a:noFill/>
        </p:spPr>
        <p:txBody>
          <a:bodyPr wrap="square" rtlCol="0">
            <a:spAutoFit/>
          </a:bodyPr>
          <a:lstStyle/>
          <a:p>
            <a:pPr>
              <a:lnSpc>
                <a:spcPct val="120000"/>
              </a:lnSpc>
            </a:pPr>
            <a:r>
              <a:rPr lang="ja-JP" altLang="en-US" sz="2100"/>
              <a:t>名義人だけが</a:t>
            </a:r>
            <a:endParaRPr lang="en-US" altLang="ja-JP" sz="2100" dirty="0"/>
          </a:p>
          <a:p>
            <a:pPr>
              <a:lnSpc>
                <a:spcPct val="120000"/>
              </a:lnSpc>
            </a:pPr>
            <a:r>
              <a:rPr lang="ja-JP" altLang="en-US" sz="2100"/>
              <a:t>使える</a:t>
            </a:r>
            <a:endParaRPr kumimoji="1" lang="ja-JP" altLang="en-US" sz="2100"/>
          </a:p>
        </p:txBody>
      </p:sp>
      <p:sp>
        <p:nvSpPr>
          <p:cNvPr id="19" name="角丸四角形 18">
            <a:extLst>
              <a:ext uri="{FF2B5EF4-FFF2-40B4-BE49-F238E27FC236}">
                <a16:creationId xmlns:a16="http://schemas.microsoft.com/office/drawing/2014/main" id="{77DFB6CA-D406-9C40-A143-6A9ACDE3DBFE}"/>
              </a:ext>
            </a:extLst>
          </p:cNvPr>
          <p:cNvSpPr/>
          <p:nvPr/>
        </p:nvSpPr>
        <p:spPr>
          <a:xfrm>
            <a:off x="5940152" y="2996952"/>
            <a:ext cx="2581277" cy="3420000"/>
          </a:xfrm>
          <a:prstGeom prst="roundRect">
            <a:avLst>
              <a:gd name="adj" fmla="val 10524"/>
            </a:avLst>
          </a:prstGeom>
          <a:solidFill>
            <a:schemeClr val="accent1">
              <a:lumMod val="40000"/>
              <a:lumOff val="60000"/>
            </a:schemeClr>
          </a:solidFill>
          <a:ln w="31750">
            <a:noFill/>
          </a:ln>
        </p:spPr>
        <p:style>
          <a:lnRef idx="2">
            <a:schemeClr val="accent3"/>
          </a:lnRef>
          <a:fillRef idx="1">
            <a:schemeClr val="lt1"/>
          </a:fillRef>
          <a:effectRef idx="0">
            <a:schemeClr val="accent3"/>
          </a:effectRef>
          <a:fontRef idx="minor">
            <a:schemeClr val="dk1"/>
          </a:fontRef>
        </p:style>
        <p:txBody>
          <a:bodyPr lIns="612000" tIns="108000" rIns="0" rtlCol="0" anchor="ctr"/>
          <a:lstStyle/>
          <a:p>
            <a:endParaRPr lang="en-US" altLang="ja-JP" sz="2400" dirty="0">
              <a:solidFill>
                <a:schemeClr val="tx1"/>
              </a:solidFill>
              <a:latin typeface="Meiryo" panose="020B0604030504040204" pitchFamily="34" charset="-128"/>
            </a:endParaRPr>
          </a:p>
        </p:txBody>
      </p:sp>
      <p:sp>
        <p:nvSpPr>
          <p:cNvPr id="20" name="円/楕円 19">
            <a:extLst>
              <a:ext uri="{FF2B5EF4-FFF2-40B4-BE49-F238E27FC236}">
                <a16:creationId xmlns:a16="http://schemas.microsoft.com/office/drawing/2014/main" id="{D443AA10-8ECC-A345-BCD2-EA4F0B96432A}"/>
              </a:ext>
            </a:extLst>
          </p:cNvPr>
          <p:cNvSpPr>
            <a:spLocks noChangeAspect="1"/>
          </p:cNvSpPr>
          <p:nvPr/>
        </p:nvSpPr>
        <p:spPr>
          <a:xfrm>
            <a:off x="7003556" y="3146409"/>
            <a:ext cx="454468" cy="454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200" dirty="0">
                <a:solidFill>
                  <a:schemeClr val="tx1"/>
                </a:solidFill>
                <a:latin typeface="メイリオ" panose="020B0604030504040204" pitchFamily="50" charset="-128"/>
                <a:ea typeface="メイリオ" panose="020B0604030504040204" pitchFamily="50" charset="-128"/>
              </a:rPr>
              <a:t>3</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4D47A10F-A174-044C-A2B9-09178F2862A0}"/>
              </a:ext>
            </a:extLst>
          </p:cNvPr>
          <p:cNvSpPr txBox="1"/>
          <p:nvPr/>
        </p:nvSpPr>
        <p:spPr>
          <a:xfrm>
            <a:off x="6084168" y="3789040"/>
            <a:ext cx="2326598" cy="851772"/>
          </a:xfrm>
          <a:prstGeom prst="rect">
            <a:avLst/>
          </a:prstGeom>
          <a:noFill/>
        </p:spPr>
        <p:txBody>
          <a:bodyPr wrap="square" rtlCol="0">
            <a:spAutoFit/>
          </a:bodyPr>
          <a:lstStyle/>
          <a:p>
            <a:pPr>
              <a:lnSpc>
                <a:spcPct val="120000"/>
              </a:lnSpc>
            </a:pPr>
            <a:r>
              <a:rPr lang="ja-JP" altLang="en-US" sz="2100"/>
              <a:t>名義人とその家族が使える</a:t>
            </a:r>
            <a:endParaRPr lang="ja-JP" altLang="en-US" sz="2100" dirty="0"/>
          </a:p>
        </p:txBody>
      </p:sp>
      <p:pic>
        <p:nvPicPr>
          <p:cNvPr id="22" name="図 21">
            <a:extLst>
              <a:ext uri="{FF2B5EF4-FFF2-40B4-BE49-F238E27FC236}">
                <a16:creationId xmlns:a16="http://schemas.microsoft.com/office/drawing/2014/main" id="{911F6461-77A1-4B48-8447-4081388262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49588"/>
          <a:stretch/>
        </p:blipFill>
        <p:spPr>
          <a:xfrm>
            <a:off x="1716611" y="5405355"/>
            <a:ext cx="1305544" cy="1011597"/>
          </a:xfrm>
          <a:prstGeom prst="rect">
            <a:avLst/>
          </a:prstGeom>
        </p:spPr>
      </p:pic>
      <p:pic>
        <p:nvPicPr>
          <p:cNvPr id="23" name="図 22" descr="おもちゃ, 人形, レゴ, 時計 が含まれている画像&#10;&#10;自動的に生成された説明">
            <a:extLst>
              <a:ext uri="{FF2B5EF4-FFF2-40B4-BE49-F238E27FC236}">
                <a16:creationId xmlns:a16="http://schemas.microsoft.com/office/drawing/2014/main" id="{68BD77E4-EDEA-5640-AD84-8E62AFE3364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 b="21929"/>
          <a:stretch/>
        </p:blipFill>
        <p:spPr>
          <a:xfrm>
            <a:off x="6337668" y="4751164"/>
            <a:ext cx="2026174" cy="1665788"/>
          </a:xfrm>
          <a:prstGeom prst="rect">
            <a:avLst/>
          </a:prstGeom>
        </p:spPr>
      </p:pic>
      <p:pic>
        <p:nvPicPr>
          <p:cNvPr id="25" name="図 24" descr="シャツ が含まれている画像&#10;&#10;自動的に生成された説明">
            <a:extLst>
              <a:ext uri="{FF2B5EF4-FFF2-40B4-BE49-F238E27FC236}">
                <a16:creationId xmlns:a16="http://schemas.microsoft.com/office/drawing/2014/main" id="{FC35534F-03C6-3D4A-8551-E5E021B8F15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50965"/>
          <a:stretch/>
        </p:blipFill>
        <p:spPr>
          <a:xfrm>
            <a:off x="898679" y="5481997"/>
            <a:ext cx="792938" cy="934955"/>
          </a:xfrm>
          <a:prstGeom prst="rect">
            <a:avLst/>
          </a:prstGeom>
        </p:spPr>
      </p:pic>
      <p:pic>
        <p:nvPicPr>
          <p:cNvPr id="28" name="図 27" descr="アイコン&#10;&#10;自動的に生成された説明">
            <a:extLst>
              <a:ext uri="{FF2B5EF4-FFF2-40B4-BE49-F238E27FC236}">
                <a16:creationId xmlns:a16="http://schemas.microsoft.com/office/drawing/2014/main" id="{8A811AC8-F25D-624C-8529-45E780BDE43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50000"/>
          <a:stretch/>
        </p:blipFill>
        <p:spPr>
          <a:xfrm>
            <a:off x="3996830" y="4964602"/>
            <a:ext cx="1080260" cy="1452350"/>
          </a:xfrm>
          <a:prstGeom prst="rect">
            <a:avLst/>
          </a:prstGeom>
        </p:spPr>
      </p:pic>
      <p:sp>
        <p:nvSpPr>
          <p:cNvPr id="29" name="星: 4 pt 14">
            <a:extLst>
              <a:ext uri="{FF2B5EF4-FFF2-40B4-BE49-F238E27FC236}">
                <a16:creationId xmlns:a16="http://schemas.microsoft.com/office/drawing/2014/main" id="{F7BC4829-65AC-4A4B-9F01-5919896B2D52}"/>
              </a:ext>
            </a:extLst>
          </p:cNvPr>
          <p:cNvSpPr/>
          <p:nvPr/>
        </p:nvSpPr>
        <p:spPr>
          <a:xfrm>
            <a:off x="5012057" y="4906137"/>
            <a:ext cx="301512" cy="357534"/>
          </a:xfrm>
          <a:prstGeom prst="star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星: 4 pt 15">
            <a:extLst>
              <a:ext uri="{FF2B5EF4-FFF2-40B4-BE49-F238E27FC236}">
                <a16:creationId xmlns:a16="http://schemas.microsoft.com/office/drawing/2014/main" id="{75BD6E67-C6EB-F849-ABB8-3CCD49FE8800}"/>
              </a:ext>
            </a:extLst>
          </p:cNvPr>
          <p:cNvSpPr/>
          <p:nvPr/>
        </p:nvSpPr>
        <p:spPr>
          <a:xfrm>
            <a:off x="3790930" y="5580293"/>
            <a:ext cx="243307" cy="274805"/>
          </a:xfrm>
          <a:prstGeom prst="star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75264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5CC1D5B-4AE5-0141-8DBF-65463B38CF17}"/>
              </a:ext>
            </a:extLst>
          </p:cNvPr>
          <p:cNvSpPr>
            <a:spLocks noGrp="1"/>
          </p:cNvSpPr>
          <p:nvPr>
            <p:ph type="title"/>
          </p:nvPr>
        </p:nvSpPr>
        <p:spPr/>
        <p:txBody>
          <a:bodyPr>
            <a:normAutofit/>
          </a:bodyPr>
          <a:lstStyle/>
          <a:p>
            <a:r>
              <a:rPr lang="ja-JP" altLang="en-US" dirty="0"/>
              <a:t>クレジットカードを使えるのは</a:t>
            </a:r>
          </a:p>
        </p:txBody>
      </p:sp>
      <p:sp>
        <p:nvSpPr>
          <p:cNvPr id="3" name="スライド番号プレースホルダー 2"/>
          <p:cNvSpPr>
            <a:spLocks noGrp="1"/>
          </p:cNvSpPr>
          <p:nvPr>
            <p:ph type="sldNum" sz="quarter" idx="4"/>
          </p:nvPr>
        </p:nvSpPr>
        <p:spPr/>
        <p:txBody>
          <a:bodyPr/>
          <a:lstStyle/>
          <a:p>
            <a:fld id="{C3C412A8-4165-48C5-B7A3-F5E84C593970}" type="slidenum">
              <a:rPr lang="ja-JP" altLang="en-US" smtClean="0"/>
              <a:pPr/>
              <a:t>10</a:t>
            </a:fld>
            <a:endParaRPr lang="ja-JP" altLang="en-US"/>
          </a:p>
        </p:txBody>
      </p:sp>
      <p:grpSp>
        <p:nvGrpSpPr>
          <p:cNvPr id="22" name="グループ化 21">
            <a:extLst>
              <a:ext uri="{FF2B5EF4-FFF2-40B4-BE49-F238E27FC236}">
                <a16:creationId xmlns:a16="http://schemas.microsoft.com/office/drawing/2014/main" id="{ECEA5031-B6C5-9844-811F-BF30301BFE0B}"/>
              </a:ext>
            </a:extLst>
          </p:cNvPr>
          <p:cNvGrpSpPr>
            <a:grpSpLocks noChangeAspect="1"/>
          </p:cNvGrpSpPr>
          <p:nvPr/>
        </p:nvGrpSpPr>
        <p:grpSpPr>
          <a:xfrm>
            <a:off x="4007032" y="1486498"/>
            <a:ext cx="1129936" cy="540000"/>
            <a:chOff x="4188540" y="365126"/>
            <a:chExt cx="1280594" cy="612000"/>
          </a:xfrm>
        </p:grpSpPr>
        <p:sp>
          <p:nvSpPr>
            <p:cNvPr id="23" name="角丸四角形 22">
              <a:extLst>
                <a:ext uri="{FF2B5EF4-FFF2-40B4-BE49-F238E27FC236}">
                  <a16:creationId xmlns:a16="http://schemas.microsoft.com/office/drawing/2014/main" id="{6D881DD4-42DD-494F-85FF-3D72B7068100}"/>
                </a:ext>
              </a:extLst>
            </p:cNvPr>
            <p:cNvSpPr>
              <a:spLocks noChangeAspect="1"/>
            </p:cNvSpPr>
            <p:nvPr/>
          </p:nvSpPr>
          <p:spPr>
            <a:xfrm>
              <a:off x="4188540" y="365126"/>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a:solidFill>
                    <a:schemeClr val="bg1"/>
                  </a:solidFill>
                  <a:latin typeface="Meiryo" panose="020B0604030504040204" pitchFamily="34" charset="-128"/>
                </a:rPr>
                <a:t>答</a:t>
              </a:r>
              <a:endParaRPr kumimoji="1" lang="ja-JP" altLang="en-US" sz="3200" dirty="0">
                <a:solidFill>
                  <a:schemeClr val="bg1"/>
                </a:solidFill>
                <a:latin typeface="Meiryo" panose="020B0604030504040204" pitchFamily="34" charset="-128"/>
              </a:endParaRPr>
            </a:p>
          </p:txBody>
        </p:sp>
        <p:sp>
          <p:nvSpPr>
            <p:cNvPr id="24" name="角丸四角形 23">
              <a:extLst>
                <a:ext uri="{FF2B5EF4-FFF2-40B4-BE49-F238E27FC236}">
                  <a16:creationId xmlns:a16="http://schemas.microsoft.com/office/drawing/2014/main" id="{8D7C316F-96F6-1E46-9702-F490666B81AF}"/>
                </a:ext>
              </a:extLst>
            </p:cNvPr>
            <p:cNvSpPr>
              <a:spLocks noChangeAspect="1"/>
            </p:cNvSpPr>
            <p:nvPr/>
          </p:nvSpPr>
          <p:spPr>
            <a:xfrm>
              <a:off x="4857134"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a:latin typeface="Meiryo" panose="020B0604030504040204" pitchFamily="34" charset="-128"/>
                </a:rPr>
                <a:t>え</a:t>
              </a:r>
              <a:endParaRPr kumimoji="1" lang="ja-JP" altLang="en-US" sz="2800" dirty="0">
                <a:latin typeface="Meiryo" panose="020B0604030504040204" pitchFamily="34" charset="-128"/>
              </a:endParaRPr>
            </a:p>
          </p:txBody>
        </p:sp>
      </p:grpSp>
      <p:sp>
        <p:nvSpPr>
          <p:cNvPr id="25" name="テキスト プレースホルダー 12">
            <a:extLst>
              <a:ext uri="{FF2B5EF4-FFF2-40B4-BE49-F238E27FC236}">
                <a16:creationId xmlns:a16="http://schemas.microsoft.com/office/drawing/2014/main" id="{32AB28C4-2F2E-7B43-A886-34AA5F70F19C}"/>
              </a:ext>
            </a:extLst>
          </p:cNvPr>
          <p:cNvSpPr txBox="1">
            <a:spLocks/>
          </p:cNvSpPr>
          <p:nvPr/>
        </p:nvSpPr>
        <p:spPr>
          <a:xfrm>
            <a:off x="882000" y="2204237"/>
            <a:ext cx="7380000" cy="761960"/>
          </a:xfrm>
          <a:prstGeom prst="rect">
            <a:avLst/>
          </a:prstGeom>
        </p:spPr>
        <p:txBody>
          <a:bodyPr lIns="72000" tIns="72000" rIns="72000" bIns="72000"/>
          <a:lstStyle>
            <a:lvl1pPr marL="0" indent="0" algn="l" defTabSz="914400" rtl="0" eaLnBrk="1" latinLnBrk="0" hangingPunct="1">
              <a:lnSpc>
                <a:spcPct val="120000"/>
              </a:lnSpc>
              <a:spcBef>
                <a:spcPts val="1000"/>
              </a:spcBef>
              <a:spcAft>
                <a:spcPts val="0"/>
              </a:spcAft>
              <a:buFontTx/>
              <a:buNone/>
              <a:defRPr kumimoji="1" sz="3200" kern="1200">
                <a:solidFill>
                  <a:schemeClr val="tx1"/>
                </a:solidFill>
                <a:latin typeface="+mn-lt"/>
                <a:ea typeface="+mn-ea"/>
                <a:cs typeface="+mn-cs"/>
              </a:defRPr>
            </a:lvl1pPr>
            <a:lvl2pPr marL="457200" indent="0" algn="l" defTabSz="914400" rtl="0" eaLnBrk="1" latinLnBrk="0" hangingPunct="1">
              <a:lnSpc>
                <a:spcPct val="120000"/>
              </a:lnSpc>
              <a:spcBef>
                <a:spcPts val="500"/>
              </a:spcBef>
              <a:spcAft>
                <a:spcPts val="0"/>
              </a:spcAft>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500"/>
              </a:spcBef>
              <a:spcAft>
                <a:spcPts val="0"/>
              </a:spcAft>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spcBef>
                <a:spcPts val="0"/>
              </a:spcBef>
            </a:pPr>
            <a:r>
              <a:rPr lang="en-US" altLang="ja-JP" dirty="0">
                <a:latin typeface="+mn-ea"/>
              </a:rPr>
              <a:t>②</a:t>
            </a:r>
            <a:r>
              <a:rPr lang="ja-JP" altLang="en-US"/>
              <a:t>名義人だけ</a:t>
            </a:r>
            <a:r>
              <a:rPr lang="ja-JP" altLang="en-US" dirty="0"/>
              <a:t>が使える</a:t>
            </a:r>
          </a:p>
          <a:p>
            <a:pPr algn="ctr">
              <a:spcBef>
                <a:spcPts val="0"/>
              </a:spcBef>
            </a:pPr>
            <a:endParaRPr lang="ja-JP" altLang="en-US" dirty="0"/>
          </a:p>
        </p:txBody>
      </p:sp>
      <p:sp>
        <p:nvSpPr>
          <p:cNvPr id="2" name="テキスト ボックス 1">
            <a:extLst>
              <a:ext uri="{FF2B5EF4-FFF2-40B4-BE49-F238E27FC236}">
                <a16:creationId xmlns:a16="http://schemas.microsoft.com/office/drawing/2014/main" id="{D8B8CE9F-CAA9-4544-8756-0BE832F5947D}"/>
              </a:ext>
            </a:extLst>
          </p:cNvPr>
          <p:cNvSpPr txBox="1"/>
          <p:nvPr/>
        </p:nvSpPr>
        <p:spPr>
          <a:xfrm>
            <a:off x="856724" y="3421374"/>
            <a:ext cx="4867404" cy="2934329"/>
          </a:xfrm>
          <a:prstGeom prst="rect">
            <a:avLst/>
          </a:prstGeom>
          <a:noFill/>
        </p:spPr>
        <p:txBody>
          <a:bodyPr wrap="square" rtlCol="0">
            <a:spAutoFit/>
          </a:bodyPr>
          <a:lstStyle/>
          <a:p>
            <a:pPr>
              <a:lnSpc>
                <a:spcPct val="130000"/>
              </a:lnSpc>
            </a:pPr>
            <a:r>
              <a:rPr lang="ja-JP" altLang="en-US" sz="2400" dirty="0"/>
              <a:t>クレジットカードは、名義人だけが</a:t>
            </a:r>
            <a:r>
              <a:rPr lang="ja-JP" altLang="en-US" sz="2400"/>
              <a:t>使えます。カードを他人に貸すことは禁止されています。</a:t>
            </a:r>
            <a:endParaRPr lang="en-US" altLang="ja-JP" sz="2400" dirty="0"/>
          </a:p>
          <a:p>
            <a:pPr>
              <a:lnSpc>
                <a:spcPct val="130000"/>
              </a:lnSpc>
            </a:pPr>
            <a:r>
              <a:rPr lang="ja-JP" altLang="en-US" sz="2400" dirty="0"/>
              <a:t>クレジットカードを手に入れたら、必ず裏面に署名をしましょう。</a:t>
            </a:r>
            <a:endParaRPr lang="en-US" altLang="ja-JP" sz="2400" dirty="0"/>
          </a:p>
          <a:p>
            <a:pPr>
              <a:lnSpc>
                <a:spcPct val="130000"/>
              </a:lnSpc>
            </a:pPr>
            <a:endParaRPr kumimoji="1" lang="ja-JP" altLang="en-US" sz="2400" dirty="0"/>
          </a:p>
        </p:txBody>
      </p:sp>
      <p:pic>
        <p:nvPicPr>
          <p:cNvPr id="9" name="図 8" descr="アイコン&#10;&#10;自動的に生成された説明">
            <a:extLst>
              <a:ext uri="{FF2B5EF4-FFF2-40B4-BE49-F238E27FC236}">
                <a16:creationId xmlns:a16="http://schemas.microsoft.com/office/drawing/2014/main" id="{AE58A530-80FD-8340-8D6A-21DA2DF89632}"/>
              </a:ext>
            </a:extLst>
          </p:cNvPr>
          <p:cNvPicPr>
            <a:picLocks noChangeAspect="1"/>
          </p:cNvPicPr>
          <p:nvPr/>
        </p:nvPicPr>
        <p:blipFill rotWithShape="1">
          <a:blip r:embed="rId3">
            <a:extLst>
              <a:ext uri="{28A0092B-C50C-407E-A947-70E740481C1C}">
                <a14:useLocalDpi xmlns:a14="http://schemas.microsoft.com/office/drawing/2010/main" val="0"/>
              </a:ext>
            </a:extLst>
          </a:blip>
          <a:srcRect t="1" b="-2174"/>
          <a:stretch/>
        </p:blipFill>
        <p:spPr>
          <a:xfrm>
            <a:off x="6516216" y="3121611"/>
            <a:ext cx="1224136" cy="3363110"/>
          </a:xfrm>
          <a:prstGeom prst="rect">
            <a:avLst/>
          </a:prstGeom>
        </p:spPr>
      </p:pic>
      <p:sp>
        <p:nvSpPr>
          <p:cNvPr id="10" name="星: 4 pt 14">
            <a:extLst>
              <a:ext uri="{FF2B5EF4-FFF2-40B4-BE49-F238E27FC236}">
                <a16:creationId xmlns:a16="http://schemas.microsoft.com/office/drawing/2014/main" id="{9195C5D1-397A-8449-8AD0-A5D19913056B}"/>
              </a:ext>
            </a:extLst>
          </p:cNvPr>
          <p:cNvSpPr/>
          <p:nvPr/>
        </p:nvSpPr>
        <p:spPr>
          <a:xfrm>
            <a:off x="7531442" y="3063147"/>
            <a:ext cx="341669" cy="405152"/>
          </a:xfrm>
          <a:prstGeom prst="star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星: 4 pt 15">
            <a:extLst>
              <a:ext uri="{FF2B5EF4-FFF2-40B4-BE49-F238E27FC236}">
                <a16:creationId xmlns:a16="http://schemas.microsoft.com/office/drawing/2014/main" id="{4ED49694-0FF6-5C43-832F-E305EA409972}"/>
              </a:ext>
            </a:extLst>
          </p:cNvPr>
          <p:cNvSpPr/>
          <p:nvPr/>
        </p:nvSpPr>
        <p:spPr>
          <a:xfrm>
            <a:off x="6310316" y="3737303"/>
            <a:ext cx="275712" cy="311405"/>
          </a:xfrm>
          <a:prstGeom prst="star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88908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D832AE-9C6F-4356-A595-4A8408800F7C}"/>
              </a:ext>
            </a:extLst>
          </p:cNvPr>
          <p:cNvSpPr>
            <a:spLocks noGrp="1"/>
          </p:cNvSpPr>
          <p:nvPr>
            <p:ph type="title"/>
          </p:nvPr>
        </p:nvSpPr>
        <p:spPr/>
        <p:txBody>
          <a:bodyPr>
            <a:normAutofit/>
          </a:bodyPr>
          <a:lstStyle/>
          <a:p>
            <a:r>
              <a:rPr kumimoji="1" lang="ja-JP" altLang="en-US" dirty="0"/>
              <a:t>クレジットカードで買うなら？</a:t>
            </a:r>
          </a:p>
        </p:txBody>
      </p:sp>
      <p:sp>
        <p:nvSpPr>
          <p:cNvPr id="3" name="スライド番号プレースホルダー 2">
            <a:extLst>
              <a:ext uri="{FF2B5EF4-FFF2-40B4-BE49-F238E27FC236}">
                <a16:creationId xmlns:a16="http://schemas.microsoft.com/office/drawing/2014/main" id="{B455C5A4-5749-4E64-A542-852D01CA62FC}"/>
              </a:ext>
            </a:extLst>
          </p:cNvPr>
          <p:cNvSpPr>
            <a:spLocks noGrp="1"/>
          </p:cNvSpPr>
          <p:nvPr>
            <p:ph type="sldNum" sz="quarter" idx="4"/>
          </p:nvPr>
        </p:nvSpPr>
        <p:spPr/>
        <p:txBody>
          <a:bodyPr/>
          <a:lstStyle/>
          <a:p>
            <a:fld id="{C3C412A8-4165-48C5-B7A3-F5E84C593970}" type="slidenum">
              <a:rPr lang="ja-JP" altLang="en-US" smtClean="0"/>
              <a:pPr/>
              <a:t>11</a:t>
            </a:fld>
            <a:endParaRPr lang="ja-JP" altLang="en-US"/>
          </a:p>
        </p:txBody>
      </p:sp>
      <p:pic>
        <p:nvPicPr>
          <p:cNvPr id="5" name="図 4">
            <a:extLst>
              <a:ext uri="{FF2B5EF4-FFF2-40B4-BE49-F238E27FC236}">
                <a16:creationId xmlns:a16="http://schemas.microsoft.com/office/drawing/2014/main" id="{B0628B5C-AE59-4101-B66A-BBB306C3840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827584" y="4652782"/>
            <a:ext cx="1577321" cy="1073519"/>
          </a:xfrm>
          <a:prstGeom prst="rect">
            <a:avLst/>
          </a:prstGeom>
        </p:spPr>
      </p:pic>
      <p:sp>
        <p:nvSpPr>
          <p:cNvPr id="12" name="テキスト ボックス 11">
            <a:extLst>
              <a:ext uri="{FF2B5EF4-FFF2-40B4-BE49-F238E27FC236}">
                <a16:creationId xmlns:a16="http://schemas.microsoft.com/office/drawing/2014/main" id="{045F482F-60E8-7F40-A5F1-EAB93159C187}"/>
              </a:ext>
            </a:extLst>
          </p:cNvPr>
          <p:cNvSpPr txBox="1"/>
          <p:nvPr/>
        </p:nvSpPr>
        <p:spPr>
          <a:xfrm>
            <a:off x="1043608" y="1373867"/>
            <a:ext cx="7128792" cy="960263"/>
          </a:xfrm>
          <a:prstGeom prst="rect">
            <a:avLst/>
          </a:prstGeom>
          <a:noFill/>
        </p:spPr>
        <p:txBody>
          <a:bodyPr wrap="square" rtlCol="0">
            <a:spAutoFit/>
          </a:bodyPr>
          <a:lstStyle/>
          <a:p>
            <a:pPr>
              <a:lnSpc>
                <a:spcPct val="120000"/>
              </a:lnSpc>
            </a:pPr>
            <a:r>
              <a:rPr lang="ja-JP" altLang="en-US" sz="2400"/>
              <a:t>もしクレジットカードを作ったら、どんなものを買いたいですか？</a:t>
            </a:r>
            <a:endParaRPr lang="en-US" altLang="ja-JP" sz="2400" dirty="0"/>
          </a:p>
        </p:txBody>
      </p:sp>
      <p:pic>
        <p:nvPicPr>
          <p:cNvPr id="4" name="図 3" descr="椅子 が含まれている画像&#10;&#10;自動的に生成された説明">
            <a:extLst>
              <a:ext uri="{FF2B5EF4-FFF2-40B4-BE49-F238E27FC236}">
                <a16:creationId xmlns:a16="http://schemas.microsoft.com/office/drawing/2014/main" id="{F1DAC2D4-8956-493B-AF16-8FD80B9F22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8788" y="2600404"/>
            <a:ext cx="1204186" cy="3816342"/>
          </a:xfrm>
          <a:prstGeom prst="rect">
            <a:avLst/>
          </a:prstGeom>
        </p:spPr>
      </p:pic>
      <p:grpSp>
        <p:nvGrpSpPr>
          <p:cNvPr id="27" name="グループ化 26">
            <a:extLst>
              <a:ext uri="{FF2B5EF4-FFF2-40B4-BE49-F238E27FC236}">
                <a16:creationId xmlns:a16="http://schemas.microsoft.com/office/drawing/2014/main" id="{D9DEF225-4B74-7A40-A50B-E3405EA7B35A}"/>
              </a:ext>
            </a:extLst>
          </p:cNvPr>
          <p:cNvGrpSpPr/>
          <p:nvPr/>
        </p:nvGrpSpPr>
        <p:grpSpPr>
          <a:xfrm>
            <a:off x="4067944" y="2481936"/>
            <a:ext cx="4464496" cy="1482637"/>
            <a:chOff x="4067944" y="2420888"/>
            <a:chExt cx="4464496" cy="1482637"/>
          </a:xfrm>
        </p:grpSpPr>
        <p:sp>
          <p:nvSpPr>
            <p:cNvPr id="13" name="角丸四角形 12">
              <a:extLst>
                <a:ext uri="{FF2B5EF4-FFF2-40B4-BE49-F238E27FC236}">
                  <a16:creationId xmlns:a16="http://schemas.microsoft.com/office/drawing/2014/main" id="{4937E9C7-8D6A-9B4A-8AE1-E5E69CAEBFD4}"/>
                </a:ext>
              </a:extLst>
            </p:cNvPr>
            <p:cNvSpPr/>
            <p:nvPr/>
          </p:nvSpPr>
          <p:spPr>
            <a:xfrm>
              <a:off x="4067944" y="2420888"/>
              <a:ext cx="4464496" cy="1482637"/>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A7ED1270-88E4-BD4F-B64F-898089EB94A4}"/>
                </a:ext>
              </a:extLst>
            </p:cNvPr>
            <p:cNvSpPr txBox="1"/>
            <p:nvPr/>
          </p:nvSpPr>
          <p:spPr>
            <a:xfrm>
              <a:off x="4336566" y="3144163"/>
              <a:ext cx="3835834" cy="492443"/>
            </a:xfrm>
            <a:prstGeom prst="rect">
              <a:avLst/>
            </a:prstGeom>
            <a:noFill/>
          </p:spPr>
          <p:txBody>
            <a:bodyPr wrap="square" rtlCol="0">
              <a:spAutoFit/>
            </a:bodyPr>
            <a:lstStyle/>
            <a:p>
              <a:pPr algn="ctr"/>
              <a:r>
                <a:rPr lang="ja-JP" altLang="en-US" sz="2600" b="1" dirty="0">
                  <a:solidFill>
                    <a:schemeClr val="tx2"/>
                  </a:solidFill>
                </a:rPr>
                <a:t>買い物ができる</a:t>
              </a:r>
              <a:endParaRPr kumimoji="1" lang="ja-JP" altLang="en-US" sz="2600" b="1" dirty="0">
                <a:solidFill>
                  <a:schemeClr val="tx2"/>
                </a:solidFill>
              </a:endParaRPr>
            </a:p>
          </p:txBody>
        </p:sp>
        <p:sp>
          <p:nvSpPr>
            <p:cNvPr id="15" name="テキスト ボックス 14">
              <a:extLst>
                <a:ext uri="{FF2B5EF4-FFF2-40B4-BE49-F238E27FC236}">
                  <a16:creationId xmlns:a16="http://schemas.microsoft.com/office/drawing/2014/main" id="{E6689462-028F-5E41-B474-23F37A9A4189}"/>
                </a:ext>
              </a:extLst>
            </p:cNvPr>
            <p:cNvSpPr txBox="1"/>
            <p:nvPr/>
          </p:nvSpPr>
          <p:spPr>
            <a:xfrm>
              <a:off x="4427984" y="2708920"/>
              <a:ext cx="3518912" cy="400110"/>
            </a:xfrm>
            <a:prstGeom prst="rect">
              <a:avLst/>
            </a:prstGeom>
            <a:noFill/>
          </p:spPr>
          <p:txBody>
            <a:bodyPr wrap="none" rtlCol="0">
              <a:spAutoFit/>
            </a:bodyPr>
            <a:lstStyle/>
            <a:p>
              <a:r>
                <a:rPr kumimoji="1" lang="ja-JP" altLang="en-US" sz="2000" dirty="0">
                  <a:solidFill>
                    <a:schemeClr val="tx2"/>
                  </a:solidFill>
                </a:rPr>
                <a:t>上限額内であれば、加盟店で</a:t>
              </a:r>
              <a:endParaRPr kumimoji="1" lang="en-US" altLang="ja-JP" sz="2000" dirty="0">
                <a:solidFill>
                  <a:schemeClr val="tx2"/>
                </a:solidFill>
              </a:endParaRPr>
            </a:p>
          </p:txBody>
        </p:sp>
      </p:grpSp>
      <p:grpSp>
        <p:nvGrpSpPr>
          <p:cNvPr id="28" name="グループ化 27">
            <a:extLst>
              <a:ext uri="{FF2B5EF4-FFF2-40B4-BE49-F238E27FC236}">
                <a16:creationId xmlns:a16="http://schemas.microsoft.com/office/drawing/2014/main" id="{CF50B02C-5FFE-C846-9BBE-3CEE0B6B5DA3}"/>
              </a:ext>
            </a:extLst>
          </p:cNvPr>
          <p:cNvGrpSpPr/>
          <p:nvPr/>
        </p:nvGrpSpPr>
        <p:grpSpPr>
          <a:xfrm>
            <a:off x="4067944" y="4080722"/>
            <a:ext cx="4464496" cy="2217638"/>
            <a:chOff x="4053208" y="4019674"/>
            <a:chExt cx="4464496" cy="2217638"/>
          </a:xfrm>
        </p:grpSpPr>
        <p:sp>
          <p:nvSpPr>
            <p:cNvPr id="16" name="角丸四角形 15">
              <a:extLst>
                <a:ext uri="{FF2B5EF4-FFF2-40B4-BE49-F238E27FC236}">
                  <a16:creationId xmlns:a16="http://schemas.microsoft.com/office/drawing/2014/main" id="{41C0831D-6A5F-704D-AE85-DCE8CD122C40}"/>
                </a:ext>
              </a:extLst>
            </p:cNvPr>
            <p:cNvSpPr/>
            <p:nvPr/>
          </p:nvSpPr>
          <p:spPr>
            <a:xfrm>
              <a:off x="4053208" y="4754675"/>
              <a:ext cx="4464496" cy="1482637"/>
            </a:xfrm>
            <a:prstGeom prst="roundRect">
              <a:avLst/>
            </a:prstGeom>
            <a:solidFill>
              <a:schemeClr val="accent4">
                <a:lumMod val="40000"/>
                <a:lumOff val="6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テキスト ボックス 16">
              <a:extLst>
                <a:ext uri="{FF2B5EF4-FFF2-40B4-BE49-F238E27FC236}">
                  <a16:creationId xmlns:a16="http://schemas.microsoft.com/office/drawing/2014/main" id="{583ABF6E-9E36-F248-B0CF-218C036DD3DF}"/>
                </a:ext>
              </a:extLst>
            </p:cNvPr>
            <p:cNvSpPr txBox="1"/>
            <p:nvPr/>
          </p:nvSpPr>
          <p:spPr>
            <a:xfrm>
              <a:off x="4355976" y="4987991"/>
              <a:ext cx="3945704" cy="1032590"/>
            </a:xfrm>
            <a:prstGeom prst="rect">
              <a:avLst/>
            </a:prstGeom>
            <a:noFill/>
          </p:spPr>
          <p:txBody>
            <a:bodyPr wrap="square" rtlCol="0">
              <a:spAutoFit/>
            </a:bodyPr>
            <a:lstStyle/>
            <a:p>
              <a:pPr>
                <a:lnSpc>
                  <a:spcPct val="120000"/>
                </a:lnSpc>
              </a:pPr>
              <a:r>
                <a:rPr lang="ja-JP" altLang="en-US" sz="2600" b="1"/>
                <a:t>代金は</a:t>
              </a:r>
              <a:r>
                <a:rPr lang="ja-JP" altLang="en-US" sz="2600" b="1" u="sng">
                  <a:solidFill>
                    <a:srgbClr val="C00000"/>
                  </a:solidFill>
                </a:rPr>
                <a:t>後から</a:t>
              </a:r>
              <a:r>
                <a:rPr lang="ja-JP" altLang="en-US" sz="2600" b="1"/>
                <a:t>必ず支払わなくてはならない</a:t>
              </a:r>
              <a:endParaRPr kumimoji="1" lang="ja-JP" altLang="en-US" sz="2600" b="1"/>
            </a:p>
          </p:txBody>
        </p:sp>
        <p:sp>
          <p:nvSpPr>
            <p:cNvPr id="18" name="下矢印 17">
              <a:extLst>
                <a:ext uri="{FF2B5EF4-FFF2-40B4-BE49-F238E27FC236}">
                  <a16:creationId xmlns:a16="http://schemas.microsoft.com/office/drawing/2014/main" id="{2A944A9D-5C34-0742-B17C-07A88ED2527E}"/>
                </a:ext>
              </a:extLst>
            </p:cNvPr>
            <p:cNvSpPr/>
            <p:nvPr/>
          </p:nvSpPr>
          <p:spPr>
            <a:xfrm>
              <a:off x="4942869" y="4019674"/>
              <a:ext cx="2489141" cy="633462"/>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chemeClr val="bg1"/>
                  </a:solidFill>
                </a:rPr>
                <a:t>ただし</a:t>
              </a:r>
            </a:p>
          </p:txBody>
        </p:sp>
      </p:grpSp>
      <p:grpSp>
        <p:nvGrpSpPr>
          <p:cNvPr id="6" name="グループ化 5">
            <a:extLst>
              <a:ext uri="{FF2B5EF4-FFF2-40B4-BE49-F238E27FC236}">
                <a16:creationId xmlns:a16="http://schemas.microsoft.com/office/drawing/2014/main" id="{32AA3DAA-37D8-7D41-BFAC-A790C44C3704}"/>
              </a:ext>
            </a:extLst>
          </p:cNvPr>
          <p:cNvGrpSpPr/>
          <p:nvPr/>
        </p:nvGrpSpPr>
        <p:grpSpPr>
          <a:xfrm>
            <a:off x="308417" y="2526449"/>
            <a:ext cx="2353668" cy="1903923"/>
            <a:chOff x="308417" y="2526449"/>
            <a:chExt cx="2353668" cy="1903923"/>
          </a:xfrm>
        </p:grpSpPr>
        <p:sp>
          <p:nvSpPr>
            <p:cNvPr id="19" name="円/楕円 18">
              <a:extLst>
                <a:ext uri="{FF2B5EF4-FFF2-40B4-BE49-F238E27FC236}">
                  <a16:creationId xmlns:a16="http://schemas.microsoft.com/office/drawing/2014/main" id="{687C77E6-2092-9740-A126-20F11318D90F}"/>
                </a:ext>
              </a:extLst>
            </p:cNvPr>
            <p:cNvSpPr/>
            <p:nvPr/>
          </p:nvSpPr>
          <p:spPr>
            <a:xfrm>
              <a:off x="561322" y="2526449"/>
              <a:ext cx="1079195" cy="107919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a:extLst>
                <a:ext uri="{FF2B5EF4-FFF2-40B4-BE49-F238E27FC236}">
                  <a16:creationId xmlns:a16="http://schemas.microsoft.com/office/drawing/2014/main" id="{AFC6AD65-11E2-3D4D-A2BB-209CF806A054}"/>
                </a:ext>
              </a:extLst>
            </p:cNvPr>
            <p:cNvSpPr/>
            <p:nvPr/>
          </p:nvSpPr>
          <p:spPr>
            <a:xfrm>
              <a:off x="1226145" y="2561627"/>
              <a:ext cx="960264" cy="96026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a:extLst>
                <a:ext uri="{FF2B5EF4-FFF2-40B4-BE49-F238E27FC236}">
                  <a16:creationId xmlns:a16="http://schemas.microsoft.com/office/drawing/2014/main" id="{4C288E88-AFB0-AA4F-9AAE-B4B7478271BC}"/>
                </a:ext>
              </a:extLst>
            </p:cNvPr>
            <p:cNvSpPr/>
            <p:nvPr/>
          </p:nvSpPr>
          <p:spPr>
            <a:xfrm>
              <a:off x="479697" y="3285600"/>
              <a:ext cx="1098972" cy="109897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a:extLst>
                <a:ext uri="{FF2B5EF4-FFF2-40B4-BE49-F238E27FC236}">
                  <a16:creationId xmlns:a16="http://schemas.microsoft.com/office/drawing/2014/main" id="{92EE9AEF-6B13-8A4A-829C-7658951ADB72}"/>
                </a:ext>
              </a:extLst>
            </p:cNvPr>
            <p:cNvSpPr/>
            <p:nvPr/>
          </p:nvSpPr>
          <p:spPr>
            <a:xfrm>
              <a:off x="2280092" y="3030824"/>
              <a:ext cx="219273" cy="21927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円/楕円 23">
              <a:extLst>
                <a:ext uri="{FF2B5EF4-FFF2-40B4-BE49-F238E27FC236}">
                  <a16:creationId xmlns:a16="http://schemas.microsoft.com/office/drawing/2014/main" id="{964088F1-929E-7F42-B9D9-E65C88AD2392}"/>
                </a:ext>
              </a:extLst>
            </p:cNvPr>
            <p:cNvSpPr/>
            <p:nvPr/>
          </p:nvSpPr>
          <p:spPr>
            <a:xfrm>
              <a:off x="2552427" y="3247334"/>
              <a:ext cx="109658" cy="10965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a:extLst>
                <a:ext uri="{FF2B5EF4-FFF2-40B4-BE49-F238E27FC236}">
                  <a16:creationId xmlns:a16="http://schemas.microsoft.com/office/drawing/2014/main" id="{EE9B3E63-9EA7-7E4C-AA1C-40FCDF8D6BEB}"/>
                </a:ext>
              </a:extLst>
            </p:cNvPr>
            <p:cNvSpPr/>
            <p:nvPr/>
          </p:nvSpPr>
          <p:spPr>
            <a:xfrm>
              <a:off x="1176088" y="3620819"/>
              <a:ext cx="809553" cy="80955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a:extLst>
                <a:ext uri="{FF2B5EF4-FFF2-40B4-BE49-F238E27FC236}">
                  <a16:creationId xmlns:a16="http://schemas.microsoft.com/office/drawing/2014/main" id="{2FC6EC0D-CEE8-0D44-AB91-3CECBE466249}"/>
                </a:ext>
              </a:extLst>
            </p:cNvPr>
            <p:cNvSpPr/>
            <p:nvPr/>
          </p:nvSpPr>
          <p:spPr>
            <a:xfrm>
              <a:off x="1353917" y="3067113"/>
              <a:ext cx="1015627" cy="101562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a:extLst>
                <a:ext uri="{FF2B5EF4-FFF2-40B4-BE49-F238E27FC236}">
                  <a16:creationId xmlns:a16="http://schemas.microsoft.com/office/drawing/2014/main" id="{AEE3FCF2-08CD-5846-AB95-D9CACDA2CFA9}"/>
                </a:ext>
              </a:extLst>
            </p:cNvPr>
            <p:cNvSpPr/>
            <p:nvPr/>
          </p:nvSpPr>
          <p:spPr>
            <a:xfrm>
              <a:off x="308417" y="2991719"/>
              <a:ext cx="855880" cy="85588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87A08366-B79B-AB46-B0ED-B1A145F88021}"/>
                </a:ext>
              </a:extLst>
            </p:cNvPr>
            <p:cNvSpPr txBox="1"/>
            <p:nvPr/>
          </p:nvSpPr>
          <p:spPr>
            <a:xfrm>
              <a:off x="827584" y="2927022"/>
              <a:ext cx="1210588" cy="1323439"/>
            </a:xfrm>
            <a:prstGeom prst="rect">
              <a:avLst/>
            </a:prstGeom>
            <a:noFill/>
          </p:spPr>
          <p:txBody>
            <a:bodyPr wrap="none" rtlCol="0">
              <a:spAutoFit/>
            </a:bodyPr>
            <a:lstStyle/>
            <a:p>
              <a:r>
                <a:rPr kumimoji="1" lang="ja-JP" altLang="en-US" sz="8000">
                  <a:solidFill>
                    <a:schemeClr val="bg1"/>
                  </a:solidFill>
                </a:rPr>
                <a:t>？</a:t>
              </a:r>
            </a:p>
          </p:txBody>
        </p:sp>
      </p:grpSp>
    </p:spTree>
    <p:extLst>
      <p:ext uri="{BB962C8B-B14F-4D97-AF65-F5344CB8AC3E}">
        <p14:creationId xmlns:p14="http://schemas.microsoft.com/office/powerpoint/2010/main" val="956283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08E2D020-7A67-3A4C-BD66-509640C6DEAB}"/>
              </a:ext>
            </a:extLst>
          </p:cNvPr>
          <p:cNvSpPr>
            <a:spLocks noGrp="1"/>
          </p:cNvSpPr>
          <p:nvPr>
            <p:ph type="title"/>
          </p:nvPr>
        </p:nvSpPr>
        <p:spPr>
          <a:xfrm>
            <a:off x="520700" y="50982"/>
            <a:ext cx="8102600" cy="965433"/>
          </a:xfrm>
        </p:spPr>
        <p:txBody>
          <a:bodyPr>
            <a:normAutofit/>
          </a:bodyPr>
          <a:lstStyle/>
          <a:p>
            <a:r>
              <a:rPr kumimoji="1" lang="ja-JP" altLang="en-US" dirty="0"/>
              <a:t>利用代金の支払い方法</a:t>
            </a:r>
          </a:p>
        </p:txBody>
      </p:sp>
      <p:sp>
        <p:nvSpPr>
          <p:cNvPr id="3" name="スライド番号プレースホルダー 2"/>
          <p:cNvSpPr>
            <a:spLocks noGrp="1"/>
          </p:cNvSpPr>
          <p:nvPr>
            <p:ph type="sldNum" sz="quarter" idx="4"/>
          </p:nvPr>
        </p:nvSpPr>
        <p:spPr/>
        <p:txBody>
          <a:bodyPr/>
          <a:lstStyle/>
          <a:p>
            <a:fld id="{C3C412A8-4165-48C5-B7A3-F5E84C593970}" type="slidenum">
              <a:rPr lang="ja-JP" altLang="en-US" smtClean="0"/>
              <a:pPr/>
              <a:t>12</a:t>
            </a:fld>
            <a:endParaRPr lang="ja-JP" altLang="en-US"/>
          </a:p>
        </p:txBody>
      </p:sp>
      <p:sp>
        <p:nvSpPr>
          <p:cNvPr id="52" name="正方形/長方形 51">
            <a:extLst>
              <a:ext uri="{FF2B5EF4-FFF2-40B4-BE49-F238E27FC236}">
                <a16:creationId xmlns:a16="http://schemas.microsoft.com/office/drawing/2014/main" id="{CA430947-9E4B-B44F-BA3D-D287C9ACBC4A}"/>
              </a:ext>
            </a:extLst>
          </p:cNvPr>
          <p:cNvSpPr/>
          <p:nvPr/>
        </p:nvSpPr>
        <p:spPr>
          <a:xfrm>
            <a:off x="413383" y="1412776"/>
            <a:ext cx="2016000" cy="4860440"/>
          </a:xfrm>
          <a:prstGeom prst="rect">
            <a:avLst/>
          </a:prstGeom>
          <a:noFill/>
          <a:ln w="19050">
            <a:solidFill>
              <a:srgbClr val="92D05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eiryo" panose="020B0604030504040204" pitchFamily="34" charset="-128"/>
            </a:endParaRPr>
          </a:p>
        </p:txBody>
      </p:sp>
      <p:sp>
        <p:nvSpPr>
          <p:cNvPr id="53" name="直角三角形 52">
            <a:extLst>
              <a:ext uri="{FF2B5EF4-FFF2-40B4-BE49-F238E27FC236}">
                <a16:creationId xmlns:a16="http://schemas.microsoft.com/office/drawing/2014/main" id="{0EB679E6-76F5-654E-8D97-3C987ECCCA72}"/>
              </a:ext>
            </a:extLst>
          </p:cNvPr>
          <p:cNvSpPr>
            <a:spLocks noChangeAspect="1"/>
          </p:cNvSpPr>
          <p:nvPr/>
        </p:nvSpPr>
        <p:spPr>
          <a:xfrm rot="5400000">
            <a:off x="2213382" y="6057216"/>
            <a:ext cx="216000" cy="216000"/>
          </a:xfrm>
          <a:prstGeom prst="rtTriangle">
            <a:avLst/>
          </a:prstGeom>
          <a:solidFill>
            <a:srgbClr val="92D0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kumimoji="1" lang="ja-JP" altLang="en-US">
              <a:latin typeface="Meiryo" panose="020B0604030504040204" pitchFamily="34" charset="-128"/>
            </a:endParaRPr>
          </a:p>
        </p:txBody>
      </p:sp>
      <p:sp>
        <p:nvSpPr>
          <p:cNvPr id="55" name="角丸四角形 54">
            <a:extLst>
              <a:ext uri="{FF2B5EF4-FFF2-40B4-BE49-F238E27FC236}">
                <a16:creationId xmlns:a16="http://schemas.microsoft.com/office/drawing/2014/main" id="{25301FFE-5977-D542-AB3D-2E947218FAD9}"/>
              </a:ext>
            </a:extLst>
          </p:cNvPr>
          <p:cNvSpPr/>
          <p:nvPr/>
        </p:nvSpPr>
        <p:spPr>
          <a:xfrm>
            <a:off x="413383" y="1412776"/>
            <a:ext cx="2016000" cy="900000"/>
          </a:xfrm>
          <a:prstGeom prst="roundRect">
            <a:avLst>
              <a:gd name="adj" fmla="val 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000" b="1" dirty="0">
                <a:latin typeface="+mj-ea"/>
                <a:ea typeface="+mj-ea"/>
              </a:rPr>
              <a:t>一括払い・</a:t>
            </a:r>
            <a:endParaRPr kumimoji="1" lang="en-US" altLang="ja-JP" sz="2000" b="1" dirty="0">
              <a:latin typeface="+mj-ea"/>
              <a:ea typeface="+mj-ea"/>
            </a:endParaRPr>
          </a:p>
          <a:p>
            <a:pPr algn="ctr"/>
            <a:r>
              <a:rPr kumimoji="1" lang="en-US" altLang="ja-JP" sz="2000" b="1" dirty="0">
                <a:solidFill>
                  <a:schemeClr val="bg1"/>
                </a:solidFill>
                <a:latin typeface="+mj-ea"/>
                <a:ea typeface="+mj-ea"/>
              </a:rPr>
              <a:t>2</a:t>
            </a:r>
            <a:r>
              <a:rPr kumimoji="1" lang="ja-JP" altLang="en-US" sz="2000" b="1" dirty="0">
                <a:solidFill>
                  <a:schemeClr val="bg1"/>
                </a:solidFill>
                <a:latin typeface="+mj-ea"/>
                <a:ea typeface="+mj-ea"/>
              </a:rPr>
              <a:t>回払い</a:t>
            </a:r>
          </a:p>
        </p:txBody>
      </p:sp>
      <p:sp>
        <p:nvSpPr>
          <p:cNvPr id="56" name="正方形/長方形 55">
            <a:extLst>
              <a:ext uri="{FF2B5EF4-FFF2-40B4-BE49-F238E27FC236}">
                <a16:creationId xmlns:a16="http://schemas.microsoft.com/office/drawing/2014/main" id="{0610403C-FECC-DD45-8B98-FDA5ED22137B}"/>
              </a:ext>
            </a:extLst>
          </p:cNvPr>
          <p:cNvSpPr/>
          <p:nvPr/>
        </p:nvSpPr>
        <p:spPr bwMode="grayWhite">
          <a:xfrm>
            <a:off x="4578099" y="1412776"/>
            <a:ext cx="2016000" cy="4860440"/>
          </a:xfrm>
          <a:prstGeom prst="rect">
            <a:avLst/>
          </a:prstGeom>
          <a:no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eiryo" panose="020B0604030504040204" pitchFamily="34" charset="-128"/>
            </a:endParaRPr>
          </a:p>
        </p:txBody>
      </p:sp>
      <p:sp>
        <p:nvSpPr>
          <p:cNvPr id="57" name="直角三角形 56">
            <a:extLst>
              <a:ext uri="{FF2B5EF4-FFF2-40B4-BE49-F238E27FC236}">
                <a16:creationId xmlns:a16="http://schemas.microsoft.com/office/drawing/2014/main" id="{45264B92-2B2C-7D42-B23A-E2E001D21DBC}"/>
              </a:ext>
            </a:extLst>
          </p:cNvPr>
          <p:cNvSpPr>
            <a:spLocks noChangeAspect="1"/>
          </p:cNvSpPr>
          <p:nvPr/>
        </p:nvSpPr>
        <p:spPr>
          <a:xfrm rot="5400000">
            <a:off x="6378098" y="6057216"/>
            <a:ext cx="216000" cy="216000"/>
          </a:xfrm>
          <a:prstGeom prst="r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kumimoji="1" lang="ja-JP" altLang="en-US">
              <a:latin typeface="Meiryo" panose="020B0604030504040204" pitchFamily="34" charset="-128"/>
            </a:endParaRPr>
          </a:p>
        </p:txBody>
      </p:sp>
      <p:sp>
        <p:nvSpPr>
          <p:cNvPr id="60" name="正方形/長方形 59">
            <a:extLst>
              <a:ext uri="{FF2B5EF4-FFF2-40B4-BE49-F238E27FC236}">
                <a16:creationId xmlns:a16="http://schemas.microsoft.com/office/drawing/2014/main" id="{D8F79768-BFD0-0649-8678-F5F8BBB9907D}"/>
              </a:ext>
            </a:extLst>
          </p:cNvPr>
          <p:cNvSpPr/>
          <p:nvPr/>
        </p:nvSpPr>
        <p:spPr bwMode="grayWhite">
          <a:xfrm>
            <a:off x="6660456" y="1412776"/>
            <a:ext cx="2016000" cy="4860440"/>
          </a:xfrm>
          <a:prstGeom prst="rect">
            <a:avLst/>
          </a:prstGeom>
          <a:noFill/>
          <a:ln w="19050">
            <a:solidFill>
              <a:srgbClr val="FFC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eiryo" panose="020B0604030504040204" pitchFamily="34" charset="-128"/>
            </a:endParaRPr>
          </a:p>
        </p:txBody>
      </p:sp>
      <p:sp>
        <p:nvSpPr>
          <p:cNvPr id="61" name="直角三角形 60">
            <a:extLst>
              <a:ext uri="{FF2B5EF4-FFF2-40B4-BE49-F238E27FC236}">
                <a16:creationId xmlns:a16="http://schemas.microsoft.com/office/drawing/2014/main" id="{6141195C-1365-824E-8A8B-418301D49223}"/>
              </a:ext>
            </a:extLst>
          </p:cNvPr>
          <p:cNvSpPr>
            <a:spLocks noChangeAspect="1"/>
          </p:cNvSpPr>
          <p:nvPr/>
        </p:nvSpPr>
        <p:spPr>
          <a:xfrm rot="5400000">
            <a:off x="8460455" y="6057216"/>
            <a:ext cx="216000" cy="216000"/>
          </a:xfrm>
          <a:prstGeom prst="rtTriangle">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kumimoji="1" lang="ja-JP" altLang="en-US">
              <a:latin typeface="Meiryo" panose="020B0604030504040204" pitchFamily="34" charset="-128"/>
            </a:endParaRPr>
          </a:p>
        </p:txBody>
      </p:sp>
      <p:sp>
        <p:nvSpPr>
          <p:cNvPr id="63" name="角丸四角形 62">
            <a:extLst>
              <a:ext uri="{FF2B5EF4-FFF2-40B4-BE49-F238E27FC236}">
                <a16:creationId xmlns:a16="http://schemas.microsoft.com/office/drawing/2014/main" id="{8D90EA9B-B21E-774A-834F-8CB00A7CCDFF}"/>
              </a:ext>
            </a:extLst>
          </p:cNvPr>
          <p:cNvSpPr/>
          <p:nvPr/>
        </p:nvSpPr>
        <p:spPr>
          <a:xfrm>
            <a:off x="6660456" y="1412776"/>
            <a:ext cx="2016000" cy="900000"/>
          </a:xfrm>
          <a:prstGeom prst="roundRect">
            <a:avLst>
              <a:gd name="adj"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000" b="1">
                <a:latin typeface="+mj-ea"/>
                <a:ea typeface="+mj-ea"/>
              </a:rPr>
              <a:t>リボルビング</a:t>
            </a:r>
            <a:endParaRPr kumimoji="1" lang="en-US" altLang="ja-JP" sz="2000" b="1" dirty="0">
              <a:latin typeface="+mj-ea"/>
              <a:ea typeface="+mj-ea"/>
            </a:endParaRPr>
          </a:p>
          <a:p>
            <a:pPr algn="ctr"/>
            <a:r>
              <a:rPr kumimoji="1" lang="ja-JP" altLang="en-US" sz="2000" b="1">
                <a:latin typeface="+mj-ea"/>
                <a:ea typeface="+mj-ea"/>
              </a:rPr>
              <a:t>払い</a:t>
            </a:r>
            <a:endParaRPr kumimoji="1" lang="ja-JP" altLang="en-US" sz="2000" b="1" dirty="0">
              <a:latin typeface="+mj-ea"/>
              <a:ea typeface="+mj-ea"/>
            </a:endParaRPr>
          </a:p>
        </p:txBody>
      </p:sp>
      <p:pic>
        <p:nvPicPr>
          <p:cNvPr id="64" name="図 63" descr="部屋 が含まれている画像&#10;&#10;自動的に生成された説明">
            <a:extLst>
              <a:ext uri="{FF2B5EF4-FFF2-40B4-BE49-F238E27FC236}">
                <a16:creationId xmlns:a16="http://schemas.microsoft.com/office/drawing/2014/main" id="{2E0E3F75-9033-1D49-BDA2-3A0ED19609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069550">
            <a:off x="944315" y="2775622"/>
            <a:ext cx="846175" cy="411473"/>
          </a:xfrm>
          <a:prstGeom prst="rect">
            <a:avLst/>
          </a:prstGeom>
        </p:spPr>
      </p:pic>
      <p:pic>
        <p:nvPicPr>
          <p:cNvPr id="65" name="図 64" descr="部屋 が含まれている画像&#10;&#10;自動的に生成された説明">
            <a:extLst>
              <a:ext uri="{FF2B5EF4-FFF2-40B4-BE49-F238E27FC236}">
                <a16:creationId xmlns:a16="http://schemas.microsoft.com/office/drawing/2014/main" id="{A7BB8A4D-832E-8344-B58F-9E04FF2F5A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069550">
            <a:off x="1032805" y="2814951"/>
            <a:ext cx="846175" cy="411473"/>
          </a:xfrm>
          <a:prstGeom prst="rect">
            <a:avLst/>
          </a:prstGeom>
        </p:spPr>
      </p:pic>
      <p:sp>
        <p:nvSpPr>
          <p:cNvPr id="54" name="テキスト ボックス 53">
            <a:extLst>
              <a:ext uri="{FF2B5EF4-FFF2-40B4-BE49-F238E27FC236}">
                <a16:creationId xmlns:a16="http://schemas.microsoft.com/office/drawing/2014/main" id="{8E167EC4-2F4C-B84F-9015-F6828D45126D}"/>
              </a:ext>
            </a:extLst>
          </p:cNvPr>
          <p:cNvSpPr txBox="1"/>
          <p:nvPr/>
        </p:nvSpPr>
        <p:spPr>
          <a:xfrm>
            <a:off x="628258" y="3608920"/>
            <a:ext cx="1652784" cy="1740476"/>
          </a:xfrm>
          <a:prstGeom prst="rect">
            <a:avLst/>
          </a:prstGeom>
          <a:noFill/>
        </p:spPr>
        <p:txBody>
          <a:bodyPr wrap="square" rtlCol="0">
            <a:spAutoFit/>
          </a:bodyPr>
          <a:lstStyle/>
          <a:p>
            <a:pPr>
              <a:lnSpc>
                <a:spcPct val="120000"/>
              </a:lnSpc>
            </a:pPr>
            <a:r>
              <a:rPr lang="ja-JP" altLang="ja-JP" dirty="0">
                <a:latin typeface="Meiryo" panose="020B0604030504040204" pitchFamily="34" charset="-128"/>
              </a:rPr>
              <a:t>利用代金を、</a:t>
            </a:r>
            <a:r>
              <a:rPr lang="ja-JP" altLang="en-US" dirty="0">
                <a:latin typeface="Meiryo" panose="020B0604030504040204" pitchFamily="34" charset="-128"/>
              </a:rPr>
              <a:t>ひと月分</a:t>
            </a:r>
            <a:r>
              <a:rPr lang="ja-JP" altLang="ja-JP" dirty="0">
                <a:latin typeface="Meiryo" panose="020B0604030504040204" pitchFamily="34" charset="-128"/>
              </a:rPr>
              <a:t>一括</a:t>
            </a:r>
            <a:r>
              <a:rPr lang="ja-JP" altLang="en-US" dirty="0">
                <a:latin typeface="Meiryo" panose="020B0604030504040204" pitchFamily="34" charset="-128"/>
              </a:rPr>
              <a:t>（または</a:t>
            </a:r>
            <a:r>
              <a:rPr lang="en-US" altLang="ja-JP" dirty="0">
                <a:latin typeface="Meiryo" panose="020B0604030504040204" pitchFamily="34" charset="-128"/>
              </a:rPr>
              <a:t>2</a:t>
            </a:r>
            <a:r>
              <a:rPr lang="ja-JP" altLang="en-US" dirty="0">
                <a:latin typeface="Meiryo" panose="020B0604030504040204" pitchFamily="34" charset="-128"/>
              </a:rPr>
              <a:t>回分割で）</a:t>
            </a:r>
            <a:r>
              <a:rPr lang="ja-JP" altLang="ja-JP" dirty="0">
                <a:latin typeface="Meiryo" panose="020B0604030504040204" pitchFamily="34" charset="-128"/>
              </a:rPr>
              <a:t>支払う方法。</a:t>
            </a:r>
            <a:endParaRPr lang="en-US" altLang="ja-JP" dirty="0">
              <a:latin typeface="Meiryo" panose="020B0604030504040204" pitchFamily="34" charset="-128"/>
            </a:endParaRPr>
          </a:p>
        </p:txBody>
      </p:sp>
      <p:pic>
        <p:nvPicPr>
          <p:cNvPr id="66" name="図 65" descr="部屋 が含まれている画像&#10;&#10;自動的に生成された説明">
            <a:extLst>
              <a:ext uri="{FF2B5EF4-FFF2-40B4-BE49-F238E27FC236}">
                <a16:creationId xmlns:a16="http://schemas.microsoft.com/office/drawing/2014/main" id="{07ADD731-E340-DD44-9254-1293A22AFE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069550">
            <a:off x="1101632" y="2854281"/>
            <a:ext cx="846175" cy="411473"/>
          </a:xfrm>
          <a:prstGeom prst="rect">
            <a:avLst/>
          </a:prstGeom>
        </p:spPr>
      </p:pic>
      <p:sp>
        <p:nvSpPr>
          <p:cNvPr id="58" name="テキスト ボックス 57">
            <a:extLst>
              <a:ext uri="{FF2B5EF4-FFF2-40B4-BE49-F238E27FC236}">
                <a16:creationId xmlns:a16="http://schemas.microsoft.com/office/drawing/2014/main" id="{A885453D-1138-E54B-ACB6-7D76D559A197}"/>
              </a:ext>
            </a:extLst>
          </p:cNvPr>
          <p:cNvSpPr txBox="1"/>
          <p:nvPr/>
        </p:nvSpPr>
        <p:spPr>
          <a:xfrm>
            <a:off x="4787202" y="3608920"/>
            <a:ext cx="1676757" cy="2405274"/>
          </a:xfrm>
          <a:prstGeom prst="rect">
            <a:avLst/>
          </a:prstGeom>
          <a:noFill/>
        </p:spPr>
        <p:txBody>
          <a:bodyPr wrap="square" rtlCol="0">
            <a:spAutoFit/>
          </a:bodyPr>
          <a:lstStyle/>
          <a:p>
            <a:pPr>
              <a:lnSpc>
                <a:spcPct val="120000"/>
              </a:lnSpc>
            </a:pPr>
            <a:r>
              <a:rPr lang="ja-JP" altLang="ja-JP" dirty="0">
                <a:latin typeface="Meiryo" panose="020B0604030504040204" pitchFamily="34" charset="-128"/>
              </a:rPr>
              <a:t>利用代金を指定する回数に分けて支払う方法。分割回数が多いほど</a:t>
            </a:r>
            <a:r>
              <a:rPr lang="ja-JP" altLang="en-US" dirty="0">
                <a:latin typeface="Meiryo" panose="020B0604030504040204" pitchFamily="34" charset="-128"/>
              </a:rPr>
              <a:t>、一度に払う金額を減らせる。</a:t>
            </a:r>
            <a:endParaRPr lang="en-US" altLang="ja-JP" dirty="0">
              <a:latin typeface="Meiryo" panose="020B0604030504040204" pitchFamily="34" charset="-128"/>
            </a:endParaRPr>
          </a:p>
        </p:txBody>
      </p:sp>
      <p:pic>
        <p:nvPicPr>
          <p:cNvPr id="67" name="図 66" descr="部屋 が含まれている画像&#10;&#10;自動的に生成された説明">
            <a:extLst>
              <a:ext uri="{FF2B5EF4-FFF2-40B4-BE49-F238E27FC236}">
                <a16:creationId xmlns:a16="http://schemas.microsoft.com/office/drawing/2014/main" id="{CE92BA27-EBEA-4A4E-8AB8-5E0D381659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23838">
            <a:off x="4722589" y="2792845"/>
            <a:ext cx="671041" cy="326310"/>
          </a:xfrm>
          <a:prstGeom prst="rect">
            <a:avLst/>
          </a:prstGeom>
        </p:spPr>
      </p:pic>
      <p:pic>
        <p:nvPicPr>
          <p:cNvPr id="68" name="図 67" descr="部屋 が含まれている画像&#10;&#10;自動的に生成された説明">
            <a:extLst>
              <a:ext uri="{FF2B5EF4-FFF2-40B4-BE49-F238E27FC236}">
                <a16:creationId xmlns:a16="http://schemas.microsoft.com/office/drawing/2014/main" id="{A1290220-650D-A745-8A2D-39AB39A27D2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23838">
            <a:off x="5258720" y="2832174"/>
            <a:ext cx="671041" cy="326310"/>
          </a:xfrm>
          <a:prstGeom prst="rect">
            <a:avLst/>
          </a:prstGeom>
        </p:spPr>
      </p:pic>
      <p:pic>
        <p:nvPicPr>
          <p:cNvPr id="69" name="図 68" descr="部屋 が含まれている画像&#10;&#10;自動的に生成された説明">
            <a:extLst>
              <a:ext uri="{FF2B5EF4-FFF2-40B4-BE49-F238E27FC236}">
                <a16:creationId xmlns:a16="http://schemas.microsoft.com/office/drawing/2014/main" id="{87FBDF85-FF49-3942-90F5-614FEB4B4DD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723838">
            <a:off x="5782527" y="2871504"/>
            <a:ext cx="671041" cy="326310"/>
          </a:xfrm>
          <a:prstGeom prst="rect">
            <a:avLst/>
          </a:prstGeom>
        </p:spPr>
      </p:pic>
      <p:pic>
        <p:nvPicPr>
          <p:cNvPr id="70" name="図 69" descr="フロント, 立つ が含まれている画像&#10;&#10;自動的に生成された説明">
            <a:extLst>
              <a:ext uri="{FF2B5EF4-FFF2-40B4-BE49-F238E27FC236}">
                <a16:creationId xmlns:a16="http://schemas.microsoft.com/office/drawing/2014/main" id="{2DA699F0-FB6C-4140-B2DD-6BA58CDF93C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7326" y="3046524"/>
            <a:ext cx="226402" cy="229005"/>
          </a:xfrm>
          <a:prstGeom prst="rect">
            <a:avLst/>
          </a:prstGeom>
        </p:spPr>
      </p:pic>
      <p:pic>
        <p:nvPicPr>
          <p:cNvPr id="71" name="図 70" descr="フロント, 立つ が含まれている画像&#10;&#10;自動的に生成された説明">
            <a:extLst>
              <a:ext uri="{FF2B5EF4-FFF2-40B4-BE49-F238E27FC236}">
                <a16:creationId xmlns:a16="http://schemas.microsoft.com/office/drawing/2014/main" id="{71546199-D2F9-B740-B76D-64DCA51BE3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39275" y="3046524"/>
            <a:ext cx="226402" cy="229005"/>
          </a:xfrm>
          <a:prstGeom prst="rect">
            <a:avLst/>
          </a:prstGeom>
        </p:spPr>
      </p:pic>
      <p:pic>
        <p:nvPicPr>
          <p:cNvPr id="72" name="図 71" descr="フロント, 立つ が含まれている画像&#10;&#10;自動的に生成された説明">
            <a:extLst>
              <a:ext uri="{FF2B5EF4-FFF2-40B4-BE49-F238E27FC236}">
                <a16:creationId xmlns:a16="http://schemas.microsoft.com/office/drawing/2014/main" id="{7EB6D42E-123C-9043-95DA-36E588CA3BF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37746" y="3087679"/>
            <a:ext cx="226402" cy="229005"/>
          </a:xfrm>
          <a:prstGeom prst="rect">
            <a:avLst/>
          </a:prstGeom>
        </p:spPr>
      </p:pic>
      <p:sp>
        <p:nvSpPr>
          <p:cNvPr id="62" name="テキスト ボックス 61">
            <a:extLst>
              <a:ext uri="{FF2B5EF4-FFF2-40B4-BE49-F238E27FC236}">
                <a16:creationId xmlns:a16="http://schemas.microsoft.com/office/drawing/2014/main" id="{FBB48039-BA84-1D40-99D4-82B4DE57257F}"/>
              </a:ext>
            </a:extLst>
          </p:cNvPr>
          <p:cNvSpPr txBox="1"/>
          <p:nvPr/>
        </p:nvSpPr>
        <p:spPr>
          <a:xfrm>
            <a:off x="6896525" y="3608920"/>
            <a:ext cx="1619217" cy="2072875"/>
          </a:xfrm>
          <a:prstGeom prst="rect">
            <a:avLst/>
          </a:prstGeom>
          <a:noFill/>
        </p:spPr>
        <p:txBody>
          <a:bodyPr wrap="square" rtlCol="0">
            <a:spAutoFit/>
          </a:bodyPr>
          <a:lstStyle/>
          <a:p>
            <a:pPr>
              <a:lnSpc>
                <a:spcPct val="120000"/>
              </a:lnSpc>
            </a:pPr>
            <a:r>
              <a:rPr lang="ja-JP" altLang="ja-JP" dirty="0">
                <a:latin typeface="Meiryo" panose="020B0604030504040204" pitchFamily="34" charset="-128"/>
              </a:rPr>
              <a:t>毎月の支払い額を決めて、利用代金の残高がなくなるまで支払う方法</a:t>
            </a:r>
            <a:r>
              <a:rPr lang="ja-JP" altLang="en-US" dirty="0">
                <a:latin typeface="Meiryo" panose="020B0604030504040204" pitchFamily="34" charset="-128"/>
              </a:rPr>
              <a:t>。</a:t>
            </a:r>
          </a:p>
        </p:txBody>
      </p:sp>
      <p:sp>
        <p:nvSpPr>
          <p:cNvPr id="74" name="右矢印 73">
            <a:extLst>
              <a:ext uri="{FF2B5EF4-FFF2-40B4-BE49-F238E27FC236}">
                <a16:creationId xmlns:a16="http://schemas.microsoft.com/office/drawing/2014/main" id="{FCC880AB-E04B-AD40-9993-BC9EE3CC0859}"/>
              </a:ext>
            </a:extLst>
          </p:cNvPr>
          <p:cNvSpPr/>
          <p:nvPr/>
        </p:nvSpPr>
        <p:spPr>
          <a:xfrm rot="10800000" flipH="1">
            <a:off x="7038532" y="2772961"/>
            <a:ext cx="1349892" cy="366078"/>
          </a:xfrm>
          <a:prstGeom prst="rightArrow">
            <a:avLst>
              <a:gd name="adj1" fmla="val 35684"/>
              <a:gd name="adj2" fmla="val 60993"/>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75" name="テキスト ボックス 74">
            <a:extLst>
              <a:ext uri="{FF2B5EF4-FFF2-40B4-BE49-F238E27FC236}">
                <a16:creationId xmlns:a16="http://schemas.microsoft.com/office/drawing/2014/main" id="{395B1001-8989-8545-83B2-43AFC852032B}"/>
              </a:ext>
            </a:extLst>
          </p:cNvPr>
          <p:cNvSpPr txBox="1"/>
          <p:nvPr/>
        </p:nvSpPr>
        <p:spPr>
          <a:xfrm>
            <a:off x="6885061" y="2498486"/>
            <a:ext cx="1533358" cy="966418"/>
          </a:xfrm>
          <a:prstGeom prst="rect">
            <a:avLst/>
          </a:prstGeom>
          <a:noFill/>
        </p:spPr>
        <p:txBody>
          <a:bodyPr wrap="square" rtlCol="0">
            <a:spAutoFit/>
          </a:bodyPr>
          <a:lstStyle/>
          <a:p>
            <a:pPr algn="ctr">
              <a:lnSpc>
                <a:spcPct val="120000"/>
              </a:lnSpc>
            </a:pPr>
            <a:r>
              <a:rPr lang="ja-JP" altLang="en-US" sz="1600" dirty="0">
                <a:solidFill>
                  <a:schemeClr val="tx2"/>
                </a:solidFill>
                <a:latin typeface="Meiryo" panose="020B0604030504040204" pitchFamily="34" charset="-128"/>
              </a:rPr>
              <a:t>なくなるまで</a:t>
            </a:r>
            <a:endParaRPr lang="en-US" altLang="ja-JP" sz="1600" dirty="0">
              <a:solidFill>
                <a:schemeClr val="tx2"/>
              </a:solidFill>
              <a:latin typeface="Meiryo" panose="020B0604030504040204" pitchFamily="34" charset="-128"/>
            </a:endParaRPr>
          </a:p>
          <a:p>
            <a:pPr algn="ctr">
              <a:lnSpc>
                <a:spcPct val="120000"/>
              </a:lnSpc>
            </a:pPr>
            <a:endParaRPr lang="en-US" altLang="ja-JP" sz="1600" dirty="0">
              <a:solidFill>
                <a:schemeClr val="tx2"/>
              </a:solidFill>
              <a:latin typeface="Meiryo" panose="020B0604030504040204" pitchFamily="34" charset="-128"/>
            </a:endParaRPr>
          </a:p>
          <a:p>
            <a:pPr algn="ctr">
              <a:lnSpc>
                <a:spcPct val="120000"/>
              </a:lnSpc>
            </a:pPr>
            <a:r>
              <a:rPr lang="ja-JP" altLang="en-US" sz="1600" dirty="0">
                <a:solidFill>
                  <a:schemeClr val="tx2"/>
                </a:solidFill>
                <a:latin typeface="Meiryo" panose="020B0604030504040204" pitchFamily="34" charset="-128"/>
              </a:rPr>
              <a:t>毎月定額</a:t>
            </a:r>
            <a:endParaRPr kumimoji="1" lang="ja-JP" altLang="en-US" sz="1600" dirty="0">
              <a:solidFill>
                <a:schemeClr val="tx2"/>
              </a:solidFill>
              <a:latin typeface="Meiryo" panose="020B0604030504040204" pitchFamily="34" charset="-128"/>
            </a:endParaRPr>
          </a:p>
        </p:txBody>
      </p:sp>
      <p:sp>
        <p:nvSpPr>
          <p:cNvPr id="41" name="正方形/長方形 40">
            <a:extLst>
              <a:ext uri="{FF2B5EF4-FFF2-40B4-BE49-F238E27FC236}">
                <a16:creationId xmlns:a16="http://schemas.microsoft.com/office/drawing/2014/main" id="{DCEDE836-2BA9-4888-9DE7-6C02DBF2E1F2}"/>
              </a:ext>
            </a:extLst>
          </p:cNvPr>
          <p:cNvSpPr/>
          <p:nvPr/>
        </p:nvSpPr>
        <p:spPr>
          <a:xfrm>
            <a:off x="2495741" y="1412776"/>
            <a:ext cx="2016000" cy="4860440"/>
          </a:xfrm>
          <a:prstGeom prst="rect">
            <a:avLst/>
          </a:prstGeom>
          <a:noFill/>
          <a:ln w="19050">
            <a:solidFill>
              <a:srgbClr val="92D05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eiryo" panose="020B0604030504040204" pitchFamily="34" charset="-128"/>
            </a:endParaRPr>
          </a:p>
        </p:txBody>
      </p:sp>
      <p:sp>
        <p:nvSpPr>
          <p:cNvPr id="42" name="直角三角形 41">
            <a:extLst>
              <a:ext uri="{FF2B5EF4-FFF2-40B4-BE49-F238E27FC236}">
                <a16:creationId xmlns:a16="http://schemas.microsoft.com/office/drawing/2014/main" id="{69EF9BC5-EA5B-4601-A71D-24A7D0558ADF}"/>
              </a:ext>
            </a:extLst>
          </p:cNvPr>
          <p:cNvSpPr>
            <a:spLocks noChangeAspect="1"/>
          </p:cNvSpPr>
          <p:nvPr/>
        </p:nvSpPr>
        <p:spPr>
          <a:xfrm rot="5400000">
            <a:off x="4295740" y="6057216"/>
            <a:ext cx="216000" cy="216000"/>
          </a:xfrm>
          <a:prstGeom prst="rtTriangle">
            <a:avLst/>
          </a:prstGeom>
          <a:solidFill>
            <a:srgbClr val="92D0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kumimoji="1" lang="ja-JP" altLang="en-US">
              <a:latin typeface="Meiryo" panose="020B0604030504040204" pitchFamily="34" charset="-128"/>
            </a:endParaRPr>
          </a:p>
        </p:txBody>
      </p:sp>
      <p:sp>
        <p:nvSpPr>
          <p:cNvPr id="43" name="角丸四角形 54">
            <a:extLst>
              <a:ext uri="{FF2B5EF4-FFF2-40B4-BE49-F238E27FC236}">
                <a16:creationId xmlns:a16="http://schemas.microsoft.com/office/drawing/2014/main" id="{D4A3E6FA-5CF8-49BD-A9F8-59338C11E244}"/>
              </a:ext>
            </a:extLst>
          </p:cNvPr>
          <p:cNvSpPr/>
          <p:nvPr/>
        </p:nvSpPr>
        <p:spPr>
          <a:xfrm>
            <a:off x="2495741" y="1412776"/>
            <a:ext cx="2016000" cy="900000"/>
          </a:xfrm>
          <a:prstGeom prst="roundRect">
            <a:avLst>
              <a:gd name="adj" fmla="val 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sz="2000" b="1" dirty="0">
                <a:latin typeface="+mj-ea"/>
                <a:ea typeface="+mj-ea"/>
              </a:rPr>
              <a:t>ボーナス</a:t>
            </a:r>
            <a:endParaRPr kumimoji="1" lang="en-US" altLang="ja-JP" sz="2000" b="1" dirty="0">
              <a:latin typeface="+mj-ea"/>
              <a:ea typeface="+mj-ea"/>
            </a:endParaRPr>
          </a:p>
          <a:p>
            <a:pPr algn="ctr"/>
            <a:r>
              <a:rPr kumimoji="1" lang="ja-JP" altLang="en-US" sz="2000" b="1" dirty="0">
                <a:latin typeface="+mj-ea"/>
                <a:ea typeface="+mj-ea"/>
              </a:rPr>
              <a:t>一括払い</a:t>
            </a:r>
          </a:p>
        </p:txBody>
      </p:sp>
      <p:sp>
        <p:nvSpPr>
          <p:cNvPr id="44" name="テキスト ボックス 43">
            <a:extLst>
              <a:ext uri="{FF2B5EF4-FFF2-40B4-BE49-F238E27FC236}">
                <a16:creationId xmlns:a16="http://schemas.microsoft.com/office/drawing/2014/main" id="{3129B89D-EA71-4A71-AF6F-059141AA615C}"/>
              </a:ext>
            </a:extLst>
          </p:cNvPr>
          <p:cNvSpPr txBox="1"/>
          <p:nvPr/>
        </p:nvSpPr>
        <p:spPr>
          <a:xfrm>
            <a:off x="2669426" y="3608920"/>
            <a:ext cx="1686550" cy="1408078"/>
          </a:xfrm>
          <a:prstGeom prst="rect">
            <a:avLst/>
          </a:prstGeom>
          <a:noFill/>
        </p:spPr>
        <p:txBody>
          <a:bodyPr wrap="square" rtlCol="0">
            <a:spAutoFit/>
          </a:bodyPr>
          <a:lstStyle/>
          <a:p>
            <a:pPr>
              <a:lnSpc>
                <a:spcPct val="120000"/>
              </a:lnSpc>
            </a:pPr>
            <a:r>
              <a:rPr lang="ja-JP" altLang="ja-JP" dirty="0">
                <a:latin typeface="Meiryo" panose="020B0604030504040204" pitchFamily="34" charset="-128"/>
              </a:rPr>
              <a:t>利用代金を、</a:t>
            </a:r>
            <a:r>
              <a:rPr lang="ja-JP" altLang="en-US" dirty="0">
                <a:latin typeface="Meiryo" panose="020B0604030504040204" pitchFamily="34" charset="-128"/>
              </a:rPr>
              <a:t>翌ボーナス時期に一括で支払う方法。</a:t>
            </a:r>
            <a:endParaRPr lang="en-US" altLang="ja-JP" dirty="0">
              <a:latin typeface="Meiryo" panose="020B0604030504040204" pitchFamily="34" charset="-128"/>
            </a:endParaRPr>
          </a:p>
        </p:txBody>
      </p:sp>
      <p:pic>
        <p:nvPicPr>
          <p:cNvPr id="37" name="図 36" descr="部屋 が含まれている画像&#10;&#10;自動的に生成された説明">
            <a:extLst>
              <a:ext uri="{FF2B5EF4-FFF2-40B4-BE49-F238E27FC236}">
                <a16:creationId xmlns:a16="http://schemas.microsoft.com/office/drawing/2014/main" id="{40E9B965-FB6F-40D0-B905-8F07EFB64A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069550">
            <a:off x="2964934" y="2715709"/>
            <a:ext cx="846175" cy="411473"/>
          </a:xfrm>
          <a:prstGeom prst="rect">
            <a:avLst/>
          </a:prstGeom>
        </p:spPr>
      </p:pic>
      <p:pic>
        <p:nvPicPr>
          <p:cNvPr id="38" name="図 37" descr="部屋 が含まれている画像&#10;&#10;自動的に生成された説明">
            <a:extLst>
              <a:ext uri="{FF2B5EF4-FFF2-40B4-BE49-F238E27FC236}">
                <a16:creationId xmlns:a16="http://schemas.microsoft.com/office/drawing/2014/main" id="{8C91BEF2-C303-4C76-BF68-B2F191CCC0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069550">
            <a:off x="3053424" y="2755038"/>
            <a:ext cx="846175" cy="411473"/>
          </a:xfrm>
          <a:prstGeom prst="rect">
            <a:avLst/>
          </a:prstGeom>
        </p:spPr>
      </p:pic>
      <p:pic>
        <p:nvPicPr>
          <p:cNvPr id="40" name="図 39" descr="部屋 が含まれている画像&#10;&#10;自動的に生成された説明">
            <a:extLst>
              <a:ext uri="{FF2B5EF4-FFF2-40B4-BE49-F238E27FC236}">
                <a16:creationId xmlns:a16="http://schemas.microsoft.com/office/drawing/2014/main" id="{46D325CD-E261-4D70-BB17-0AFC2A2D64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069550">
            <a:off x="3122251" y="2794368"/>
            <a:ext cx="846175" cy="411473"/>
          </a:xfrm>
          <a:prstGeom prst="rect">
            <a:avLst/>
          </a:prstGeom>
        </p:spPr>
      </p:pic>
      <p:sp>
        <p:nvSpPr>
          <p:cNvPr id="59" name="角丸四角形 58">
            <a:extLst>
              <a:ext uri="{FF2B5EF4-FFF2-40B4-BE49-F238E27FC236}">
                <a16:creationId xmlns:a16="http://schemas.microsoft.com/office/drawing/2014/main" id="{58FDD715-F7E5-E342-A69C-2D91F5658817}"/>
              </a:ext>
            </a:extLst>
          </p:cNvPr>
          <p:cNvSpPr/>
          <p:nvPr/>
        </p:nvSpPr>
        <p:spPr>
          <a:xfrm>
            <a:off x="4578099" y="1412776"/>
            <a:ext cx="2016000" cy="9000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000" b="1" dirty="0">
                <a:latin typeface="+mj-ea"/>
                <a:ea typeface="+mj-ea"/>
              </a:rPr>
              <a:t>分割払い</a:t>
            </a:r>
            <a:endParaRPr kumimoji="1" lang="en-US" altLang="ja-JP" sz="2000" b="1" dirty="0">
              <a:latin typeface="+mj-ea"/>
              <a:ea typeface="+mj-ea"/>
            </a:endParaRPr>
          </a:p>
          <a:p>
            <a:pPr algn="ctr"/>
            <a:r>
              <a:rPr lang="ja-JP" altLang="en-US" sz="2000" b="1" dirty="0">
                <a:solidFill>
                  <a:schemeClr val="accent2">
                    <a:lumMod val="50000"/>
                  </a:schemeClr>
                </a:solidFill>
                <a:latin typeface="+mj-ea"/>
                <a:ea typeface="+mj-ea"/>
              </a:rPr>
              <a:t>（</a:t>
            </a:r>
            <a:r>
              <a:rPr lang="en-US" altLang="ja-JP" sz="2000" b="1" dirty="0">
                <a:solidFill>
                  <a:schemeClr val="accent2">
                    <a:lumMod val="50000"/>
                  </a:schemeClr>
                </a:solidFill>
                <a:latin typeface="+mj-ea"/>
                <a:ea typeface="+mj-ea"/>
              </a:rPr>
              <a:t>3</a:t>
            </a:r>
            <a:r>
              <a:rPr lang="ja-JP" altLang="en-US" sz="2000" b="1" dirty="0">
                <a:solidFill>
                  <a:schemeClr val="accent2">
                    <a:lumMod val="50000"/>
                  </a:schemeClr>
                </a:solidFill>
                <a:latin typeface="+mj-ea"/>
                <a:ea typeface="+mj-ea"/>
              </a:rPr>
              <a:t>回以上）</a:t>
            </a:r>
            <a:endParaRPr kumimoji="1" lang="ja-JP" altLang="en-US" sz="2000" b="1" dirty="0">
              <a:solidFill>
                <a:schemeClr val="accent2">
                  <a:lumMod val="50000"/>
                </a:schemeClr>
              </a:solidFill>
              <a:latin typeface="+mj-ea"/>
              <a:ea typeface="+mj-ea"/>
            </a:endParaRPr>
          </a:p>
        </p:txBody>
      </p:sp>
    </p:spTree>
    <p:extLst>
      <p:ext uri="{BB962C8B-B14F-4D97-AF65-F5344CB8AC3E}">
        <p14:creationId xmlns:p14="http://schemas.microsoft.com/office/powerpoint/2010/main" val="360141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38EE4CA-7338-3A49-B4BC-6A35F70E44F9}"/>
              </a:ext>
            </a:extLst>
          </p:cNvPr>
          <p:cNvSpPr>
            <a:spLocks noGrp="1"/>
          </p:cNvSpPr>
          <p:nvPr>
            <p:ph type="title"/>
          </p:nvPr>
        </p:nvSpPr>
        <p:spPr/>
        <p:txBody>
          <a:bodyPr>
            <a:normAutofit/>
          </a:bodyPr>
          <a:lstStyle/>
          <a:p>
            <a:r>
              <a:rPr lang="ja-JP" altLang="en-US" dirty="0"/>
              <a:t>支払い方法によっては手数料がかかる</a:t>
            </a:r>
            <a:endParaRPr kumimoji="1" lang="ja-JP" altLang="en-US" dirty="0"/>
          </a:p>
        </p:txBody>
      </p:sp>
      <p:sp>
        <p:nvSpPr>
          <p:cNvPr id="3" name="スライド番号プレースホルダー 2"/>
          <p:cNvSpPr>
            <a:spLocks noGrp="1"/>
          </p:cNvSpPr>
          <p:nvPr>
            <p:ph type="sldNum" sz="quarter" idx="4"/>
          </p:nvPr>
        </p:nvSpPr>
        <p:spPr/>
        <p:txBody>
          <a:bodyPr/>
          <a:lstStyle/>
          <a:p>
            <a:fld id="{C3C412A8-4165-48C5-B7A3-F5E84C593970}" type="slidenum">
              <a:rPr lang="ja-JP" altLang="en-US" smtClean="0"/>
              <a:pPr/>
              <a:t>13</a:t>
            </a:fld>
            <a:endParaRPr lang="ja-JP" altLang="en-US"/>
          </a:p>
        </p:txBody>
      </p:sp>
      <p:graphicFrame>
        <p:nvGraphicFramePr>
          <p:cNvPr id="5" name="表 4">
            <a:extLst>
              <a:ext uri="{FF2B5EF4-FFF2-40B4-BE49-F238E27FC236}">
                <a16:creationId xmlns:a16="http://schemas.microsoft.com/office/drawing/2014/main" id="{14FF4327-B099-47E2-B80C-FB98A0B5BEF8}"/>
              </a:ext>
            </a:extLst>
          </p:cNvPr>
          <p:cNvGraphicFramePr>
            <a:graphicFrameLocks noGrp="1"/>
          </p:cNvGraphicFramePr>
          <p:nvPr>
            <p:extLst>
              <p:ext uri="{D42A27DB-BD31-4B8C-83A1-F6EECF244321}">
                <p14:modId xmlns:p14="http://schemas.microsoft.com/office/powerpoint/2010/main" val="3361364378"/>
              </p:ext>
            </p:extLst>
          </p:nvPr>
        </p:nvGraphicFramePr>
        <p:xfrm>
          <a:off x="827584" y="2239559"/>
          <a:ext cx="7488836" cy="3808486"/>
        </p:xfrm>
        <a:graphic>
          <a:graphicData uri="http://schemas.openxmlformats.org/drawingml/2006/table">
            <a:tbl>
              <a:tblPr firstRow="1" bandRow="1">
                <a:tableStyleId>{2D5ABB26-0587-4C30-8999-92F81FD0307C}</a:tableStyleId>
              </a:tblPr>
              <a:tblGrid>
                <a:gridCol w="1872209">
                  <a:extLst>
                    <a:ext uri="{9D8B030D-6E8A-4147-A177-3AD203B41FA5}">
                      <a16:colId xmlns:a16="http://schemas.microsoft.com/office/drawing/2014/main" val="338589514"/>
                    </a:ext>
                  </a:extLst>
                </a:gridCol>
                <a:gridCol w="1872209">
                  <a:extLst>
                    <a:ext uri="{9D8B030D-6E8A-4147-A177-3AD203B41FA5}">
                      <a16:colId xmlns:a16="http://schemas.microsoft.com/office/drawing/2014/main" val="866085284"/>
                    </a:ext>
                  </a:extLst>
                </a:gridCol>
                <a:gridCol w="1872209">
                  <a:extLst>
                    <a:ext uri="{9D8B030D-6E8A-4147-A177-3AD203B41FA5}">
                      <a16:colId xmlns:a16="http://schemas.microsoft.com/office/drawing/2014/main" val="727220998"/>
                    </a:ext>
                  </a:extLst>
                </a:gridCol>
                <a:gridCol w="1872209">
                  <a:extLst>
                    <a:ext uri="{9D8B030D-6E8A-4147-A177-3AD203B41FA5}">
                      <a16:colId xmlns:a16="http://schemas.microsoft.com/office/drawing/2014/main" val="3405495512"/>
                    </a:ext>
                  </a:extLst>
                </a:gridCol>
              </a:tblGrid>
              <a:tr h="399382">
                <a:tc>
                  <a:txBody>
                    <a:bodyPr/>
                    <a:lstStyle/>
                    <a:p>
                      <a:endParaRPr kumimoji="1" lang="ja-JP" altLang="en-US" sz="1400" b="0" i="0">
                        <a:latin typeface="Meiryo" panose="020B0604030504040204" pitchFamily="34" charset="-128"/>
                      </a:endParaRPr>
                    </a:p>
                  </a:txBody>
                  <a:tcPr>
                    <a:lnR w="9525" cap="flat" cmpd="sng" algn="ctr">
                      <a:solidFill>
                        <a:schemeClr val="tx1">
                          <a:lumMod val="20000"/>
                          <a:lumOff val="80000"/>
                        </a:schemeClr>
                      </a:solidFill>
                      <a:prstDash val="solid"/>
                      <a:round/>
                      <a:headEnd type="none" w="med" len="med"/>
                      <a:tailEnd type="none" w="med" len="med"/>
                    </a:lnR>
                  </a:tcPr>
                </a:tc>
                <a:tc>
                  <a:txBody>
                    <a:bodyPr/>
                    <a:lstStyle/>
                    <a:p>
                      <a:pPr algn="ctr"/>
                      <a:r>
                        <a:rPr kumimoji="1" lang="ja-JP" altLang="en-US" sz="1800" b="1" i="0" dirty="0">
                          <a:solidFill>
                            <a:schemeClr val="bg1"/>
                          </a:solidFill>
                          <a:latin typeface="Meiryo" panose="020B0604030504040204" pitchFamily="34" charset="-128"/>
                        </a:rPr>
                        <a:t>一括払い</a:t>
                      </a:r>
                    </a:p>
                  </a:txBody>
                  <a:tcPr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a:r>
                        <a:rPr kumimoji="1" lang="ja-JP" altLang="en-US" sz="1800" b="1" i="0" dirty="0">
                          <a:solidFill>
                            <a:schemeClr val="bg1"/>
                          </a:solidFill>
                          <a:latin typeface="Meiryo" panose="020B0604030504040204" pitchFamily="34" charset="-128"/>
                        </a:rPr>
                        <a:t>６回払い</a:t>
                      </a:r>
                    </a:p>
                  </a:txBody>
                  <a:tcPr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kumimoji="1" lang="ja-JP" altLang="en-US" sz="1800" b="1" i="0" dirty="0">
                          <a:solidFill>
                            <a:schemeClr val="bg1"/>
                          </a:solidFill>
                          <a:latin typeface="Meiryo" panose="020B0604030504040204" pitchFamily="34" charset="-128"/>
                        </a:rPr>
                        <a:t>リボ払い</a:t>
                      </a:r>
                      <a:endParaRPr kumimoji="1" lang="ja-JP" altLang="en-US" sz="1800" b="1" dirty="0">
                        <a:solidFill>
                          <a:schemeClr val="bg1"/>
                        </a:solidFill>
                      </a:endParaRPr>
                    </a:p>
                  </a:txBody>
                  <a:tcPr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extLst>
                  <a:ext uri="{0D108BD9-81ED-4DB2-BD59-A6C34878D82A}">
                    <a16:rowId xmlns:a16="http://schemas.microsoft.com/office/drawing/2014/main" val="1191338757"/>
                  </a:ext>
                </a:extLst>
              </a:tr>
              <a:tr h="1904874">
                <a:tc>
                  <a:txBody>
                    <a:bodyPr/>
                    <a:lstStyle/>
                    <a:p>
                      <a:endParaRPr kumimoji="1" lang="ja-JP" altLang="en-US" sz="1400" b="0" i="0">
                        <a:latin typeface="Meiryo" panose="020B0604030504040204" pitchFamily="34" charset="-128"/>
                      </a:endParaRPr>
                    </a:p>
                  </a:txBody>
                  <a:tcPr>
                    <a:lnR w="9525" cap="flat" cmpd="sng" algn="ctr">
                      <a:solidFill>
                        <a:schemeClr val="tx1">
                          <a:lumMod val="20000"/>
                          <a:lumOff val="80000"/>
                        </a:schemeClr>
                      </a:solidFill>
                      <a:prstDash val="solid"/>
                      <a:round/>
                      <a:headEnd type="none" w="med" len="med"/>
                      <a:tailEnd type="none" w="med" len="med"/>
                    </a:lnR>
                    <a:lnB w="9525" cap="flat" cmpd="sng" algn="ctr">
                      <a:solidFill>
                        <a:schemeClr val="tx1">
                          <a:lumMod val="20000"/>
                          <a:lumOff val="80000"/>
                        </a:schemeClr>
                      </a:solidFill>
                      <a:prstDash val="solid"/>
                      <a:round/>
                      <a:headEnd type="none" w="med" len="med"/>
                      <a:tailEnd type="none" w="med" len="med"/>
                    </a:lnB>
                  </a:tcPr>
                </a:tc>
                <a:tc>
                  <a:txBody>
                    <a:bodyPr/>
                    <a:lstStyle/>
                    <a:p>
                      <a:pPr algn="ctr"/>
                      <a:endParaRPr kumimoji="1" lang="ja-JP" altLang="en-US" sz="1600" b="0" i="0">
                        <a:solidFill>
                          <a:schemeClr val="bg1"/>
                        </a:solidFill>
                        <a:latin typeface="Meiryo" panose="020B0604030504040204" pitchFamily="34" charset="-128"/>
                      </a:endParaRPr>
                    </a:p>
                  </a:txBody>
                  <a:tcPr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600" b="0" i="0" dirty="0">
                        <a:solidFill>
                          <a:schemeClr val="bg1"/>
                        </a:solidFill>
                        <a:latin typeface="Meiryo" panose="020B0604030504040204" pitchFamily="34" charset="-128"/>
                      </a:endParaRPr>
                    </a:p>
                  </a:txBody>
                  <a:tcPr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600" b="0" i="0">
                        <a:solidFill>
                          <a:schemeClr val="bg1"/>
                        </a:solidFill>
                        <a:latin typeface="Meiryo" panose="020B0604030504040204" pitchFamily="34" charset="-128"/>
                      </a:endParaRPr>
                    </a:p>
                  </a:txBody>
                  <a:tcPr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501411"/>
                  </a:ext>
                </a:extLst>
              </a:tr>
              <a:tr h="501410">
                <a:tc>
                  <a:txBody>
                    <a:bodyPr/>
                    <a:lstStyle/>
                    <a:p>
                      <a:pPr algn="ctr"/>
                      <a:r>
                        <a:rPr kumimoji="1" lang="ja-JP" altLang="en-US" sz="1500" b="0" i="0" dirty="0">
                          <a:latin typeface="Meiryo" panose="020B0604030504040204" pitchFamily="34" charset="-128"/>
                        </a:rPr>
                        <a:t>月々の支払元金</a:t>
                      </a: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solidFill>
                      <a:schemeClr val="tx1">
                        <a:lumMod val="20000"/>
                        <a:lumOff val="80000"/>
                        <a:alpha val="30000"/>
                      </a:schemeClr>
                    </a:solidFill>
                  </a:tcPr>
                </a:tc>
                <a:tc>
                  <a:txBody>
                    <a:bodyPr/>
                    <a:lstStyle/>
                    <a:p>
                      <a:pPr algn="r"/>
                      <a:endParaRPr kumimoji="1" lang="ja-JP" altLang="en-US" sz="1800" b="1" dirty="0">
                        <a:latin typeface="+mn-ea"/>
                        <a:ea typeface="+mn-ea"/>
                      </a:endParaRP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ap="flat" cmpd="sng" algn="ctr">
                      <a:solidFill>
                        <a:schemeClr val="tx1"/>
                      </a:solidFill>
                      <a:prstDash val="solid"/>
                      <a:round/>
                      <a:headEnd type="none" w="med" len="med"/>
                      <a:tailEnd type="none" w="med" len="med"/>
                    </a:lnBlToTr>
                  </a:tcPr>
                </a:tc>
                <a:tc>
                  <a:txBody>
                    <a:bodyPr/>
                    <a:lstStyle/>
                    <a:p>
                      <a:pPr algn="r"/>
                      <a:r>
                        <a:rPr kumimoji="1" lang="ja-JP" altLang="en-US" sz="1800" b="1" dirty="0">
                          <a:latin typeface="+mn-ea"/>
                          <a:ea typeface="+mn-ea"/>
                        </a:rPr>
                        <a:t>￥</a:t>
                      </a:r>
                      <a:r>
                        <a:rPr kumimoji="1" lang="en-US" altLang="ja-JP" sz="1800" b="1" dirty="0">
                          <a:latin typeface="+mn-ea"/>
                          <a:ea typeface="+mn-ea"/>
                        </a:rPr>
                        <a:t>10,000</a:t>
                      </a:r>
                      <a:endParaRPr kumimoji="1" lang="ja-JP" altLang="en-US" sz="1800" b="1" dirty="0">
                        <a:latin typeface="+mn-ea"/>
                        <a:ea typeface="+mn-ea"/>
                      </a:endParaRP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800" b="1" dirty="0">
                          <a:latin typeface="+mn-ea"/>
                          <a:ea typeface="+mn-ea"/>
                        </a:rPr>
                        <a:t>¥10,000</a:t>
                      </a:r>
                      <a:endParaRPr kumimoji="1" lang="ja-JP" altLang="en-US" sz="1800" b="1" dirty="0">
                        <a:latin typeface="+mn-ea"/>
                        <a:ea typeface="+mn-ea"/>
                      </a:endParaRP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79193873"/>
                  </a:ext>
                </a:extLst>
              </a:tr>
              <a:tr h="501410">
                <a:tc>
                  <a:txBody>
                    <a:bodyPr/>
                    <a:lstStyle/>
                    <a:p>
                      <a:pPr algn="ctr"/>
                      <a:r>
                        <a:rPr kumimoji="1" lang="ja-JP" altLang="en-US" sz="1500" b="0" i="0">
                          <a:latin typeface="Meiryo" panose="020B0604030504040204" pitchFamily="34" charset="-128"/>
                        </a:rPr>
                        <a:t>手数料の総額</a:t>
                      </a: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solidFill>
                      <a:schemeClr val="tx1">
                        <a:lumMod val="20000"/>
                        <a:lumOff val="80000"/>
                        <a:alpha val="30000"/>
                      </a:schemeClr>
                    </a:solidFill>
                  </a:tcPr>
                </a:tc>
                <a:tc>
                  <a:txBody>
                    <a:bodyPr/>
                    <a:lstStyle/>
                    <a:p>
                      <a:pPr algn="r"/>
                      <a:r>
                        <a:rPr kumimoji="1" lang="en-US" altLang="ja-JP" sz="1800" b="1" dirty="0">
                          <a:latin typeface="+mn-ea"/>
                          <a:ea typeface="+mn-ea"/>
                        </a:rPr>
                        <a:t>¥0</a:t>
                      </a:r>
                      <a:endParaRPr kumimoji="1" lang="ja-JP" altLang="en-US" sz="1800" b="1" dirty="0">
                        <a:latin typeface="+mn-ea"/>
                        <a:ea typeface="+mn-ea"/>
                      </a:endParaRP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ja-JP" altLang="en-US" sz="1800" b="1" dirty="0">
                          <a:latin typeface="+mn-ea"/>
                          <a:ea typeface="+mn-ea"/>
                        </a:rPr>
                        <a:t>￥</a:t>
                      </a:r>
                      <a:r>
                        <a:rPr kumimoji="1" lang="en-US" altLang="ja-JP" sz="1800" b="1" dirty="0">
                          <a:latin typeface="+mn-ea"/>
                          <a:ea typeface="+mn-ea"/>
                        </a:rPr>
                        <a:t>2,028</a:t>
                      </a:r>
                      <a:endParaRPr kumimoji="1" lang="ja-JP" altLang="en-US" sz="1800" b="1" dirty="0">
                        <a:latin typeface="+mn-ea"/>
                        <a:ea typeface="+mn-ea"/>
                      </a:endParaRP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ja-JP" altLang="en-US" sz="1800" b="1" dirty="0">
                          <a:latin typeface="+mn-ea"/>
                          <a:ea typeface="+mn-ea"/>
                        </a:rPr>
                        <a:t>￥</a:t>
                      </a:r>
                      <a:r>
                        <a:rPr kumimoji="1" lang="en-US" altLang="ja-JP" sz="1800" b="1" dirty="0">
                          <a:latin typeface="+mn-ea"/>
                          <a:ea typeface="+mn-ea"/>
                        </a:rPr>
                        <a:t>2,451</a:t>
                      </a:r>
                      <a:endParaRPr kumimoji="1" lang="ja-JP" altLang="en-US" sz="1800" b="1" dirty="0">
                        <a:latin typeface="+mn-ea"/>
                        <a:ea typeface="+mn-ea"/>
                      </a:endParaRP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5623393"/>
                  </a:ext>
                </a:extLst>
              </a:tr>
              <a:tr h="501410">
                <a:tc>
                  <a:txBody>
                    <a:bodyPr/>
                    <a:lstStyle/>
                    <a:p>
                      <a:pPr algn="ctr"/>
                      <a:r>
                        <a:rPr kumimoji="1" lang="ja-JP" altLang="en-US" sz="1500" b="0" i="0">
                          <a:latin typeface="Meiryo" panose="020B0604030504040204" pitchFamily="34" charset="-128"/>
                        </a:rPr>
                        <a:t>支払い総額</a:t>
                      </a: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solidFill>
                      <a:schemeClr val="tx1">
                        <a:lumMod val="20000"/>
                        <a:lumOff val="80000"/>
                        <a:alpha val="30000"/>
                      </a:schemeClr>
                    </a:solidFill>
                  </a:tcPr>
                </a:tc>
                <a:tc>
                  <a:txBody>
                    <a:bodyPr/>
                    <a:lstStyle/>
                    <a:p>
                      <a:pPr algn="r"/>
                      <a:r>
                        <a:rPr kumimoji="1" lang="en-US" altLang="ja-JP" sz="2200" b="1" dirty="0">
                          <a:latin typeface="+mn-ea"/>
                          <a:ea typeface="+mn-ea"/>
                        </a:rPr>
                        <a:t>¥</a:t>
                      </a:r>
                      <a:r>
                        <a:rPr kumimoji="1" lang="ja-JP" altLang="en-US" sz="2200" b="1" dirty="0">
                          <a:latin typeface="+mn-ea"/>
                          <a:ea typeface="+mn-ea"/>
                        </a:rPr>
                        <a:t>６</a:t>
                      </a:r>
                      <a:r>
                        <a:rPr kumimoji="1" lang="en-US" altLang="ja-JP" sz="2200" b="1" dirty="0">
                          <a:latin typeface="+mn-ea"/>
                          <a:ea typeface="+mn-ea"/>
                        </a:rPr>
                        <a:t>0,000</a:t>
                      </a:r>
                      <a:endParaRPr kumimoji="1" lang="ja-JP" altLang="en-US" sz="2200" b="1" dirty="0">
                        <a:latin typeface="+mn-ea"/>
                        <a:ea typeface="+mn-ea"/>
                      </a:endParaRP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ja-JP" altLang="en-US" sz="2200" b="1" dirty="0">
                          <a:latin typeface="+mn-ea"/>
                          <a:ea typeface="+mn-ea"/>
                        </a:rPr>
                        <a:t>￥</a:t>
                      </a:r>
                      <a:r>
                        <a:rPr kumimoji="1" lang="en-US" altLang="ja-JP" sz="2200" b="1" dirty="0">
                          <a:latin typeface="+mn-ea"/>
                          <a:ea typeface="+mn-ea"/>
                        </a:rPr>
                        <a:t>62,028</a:t>
                      </a:r>
                      <a:endParaRPr kumimoji="1" lang="ja-JP" altLang="en-US" sz="2200" b="1" dirty="0">
                        <a:latin typeface="+mn-ea"/>
                        <a:ea typeface="+mn-ea"/>
                      </a:endParaRP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ja-JP" altLang="en-US" sz="2200" b="1" dirty="0">
                          <a:latin typeface="+mn-ea"/>
                          <a:ea typeface="+mn-ea"/>
                        </a:rPr>
                        <a:t>￥</a:t>
                      </a:r>
                      <a:r>
                        <a:rPr kumimoji="1" lang="en-US" altLang="ja-JP" sz="2200" b="1" dirty="0">
                          <a:latin typeface="+mn-ea"/>
                          <a:ea typeface="+mn-ea"/>
                        </a:rPr>
                        <a:t>62,451</a:t>
                      </a:r>
                      <a:endParaRPr kumimoji="1" lang="ja-JP" altLang="en-US" sz="2200" b="1" dirty="0">
                        <a:latin typeface="+mn-ea"/>
                        <a:ea typeface="+mn-ea"/>
                      </a:endParaRPr>
                    </a:p>
                  </a:txBody>
                  <a:tcPr marL="72000" marR="72000" marT="36000" marB="36000" anchor="ctr">
                    <a:lnL w="9525" cap="flat" cmpd="sng" algn="ctr">
                      <a:solidFill>
                        <a:schemeClr val="tx1">
                          <a:lumMod val="20000"/>
                          <a:lumOff val="80000"/>
                        </a:schemeClr>
                      </a:solidFill>
                      <a:prstDash val="solid"/>
                      <a:round/>
                      <a:headEnd type="none" w="med" len="med"/>
                      <a:tailEnd type="none" w="med" len="med"/>
                    </a:lnL>
                    <a:lnR w="9525" cap="flat" cmpd="sng" algn="ctr">
                      <a:solidFill>
                        <a:schemeClr val="tx1">
                          <a:lumMod val="20000"/>
                          <a:lumOff val="80000"/>
                        </a:schemeClr>
                      </a:solidFill>
                      <a:prstDash val="solid"/>
                      <a:round/>
                      <a:headEnd type="none" w="med" len="med"/>
                      <a:tailEnd type="none" w="med" len="med"/>
                    </a:lnR>
                    <a:lnT w="9525" cap="flat" cmpd="sng" algn="ctr">
                      <a:solidFill>
                        <a:schemeClr val="tx1">
                          <a:lumMod val="20000"/>
                          <a:lumOff val="80000"/>
                        </a:schemeClr>
                      </a:solidFill>
                      <a:prstDash val="solid"/>
                      <a:round/>
                      <a:headEnd type="none" w="med" len="med"/>
                      <a:tailEnd type="none" w="med" len="med"/>
                    </a:lnT>
                    <a:lnB w="9525" cap="flat" cmpd="sng" algn="ctr">
                      <a:solidFill>
                        <a:schemeClr val="tx1">
                          <a:lumMod val="20000"/>
                          <a:lumOff val="8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07892063"/>
                  </a:ext>
                </a:extLst>
              </a:tr>
            </a:tbl>
          </a:graphicData>
        </a:graphic>
      </p:graphicFrame>
      <p:sp>
        <p:nvSpPr>
          <p:cNvPr id="6" name="円/楕円 32">
            <a:extLst>
              <a:ext uri="{FF2B5EF4-FFF2-40B4-BE49-F238E27FC236}">
                <a16:creationId xmlns:a16="http://schemas.microsoft.com/office/drawing/2014/main" id="{E0B89C63-C003-448C-97D8-D8BB225CF070}"/>
              </a:ext>
            </a:extLst>
          </p:cNvPr>
          <p:cNvSpPr/>
          <p:nvPr/>
        </p:nvSpPr>
        <p:spPr>
          <a:xfrm>
            <a:off x="4908296" y="4143802"/>
            <a:ext cx="1152000" cy="258509"/>
          </a:xfrm>
          <a:prstGeom prst="ellipse">
            <a:avLst/>
          </a:prstGeom>
          <a:solidFill>
            <a:schemeClr val="tx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7" name="テキスト ボックス 6">
            <a:extLst>
              <a:ext uri="{FF2B5EF4-FFF2-40B4-BE49-F238E27FC236}">
                <a16:creationId xmlns:a16="http://schemas.microsoft.com/office/drawing/2014/main" id="{263FA4B5-995E-4478-93BB-0EE4499D422A}"/>
              </a:ext>
            </a:extLst>
          </p:cNvPr>
          <p:cNvSpPr txBox="1"/>
          <p:nvPr/>
        </p:nvSpPr>
        <p:spPr>
          <a:xfrm>
            <a:off x="827584" y="6350811"/>
            <a:ext cx="7990214" cy="318549"/>
          </a:xfrm>
          <a:prstGeom prst="rect">
            <a:avLst/>
          </a:prstGeom>
          <a:noFill/>
        </p:spPr>
        <p:txBody>
          <a:bodyPr wrap="square" rtlCol="0">
            <a:spAutoFit/>
          </a:bodyPr>
          <a:lstStyle/>
          <a:p>
            <a:pPr>
              <a:lnSpc>
                <a:spcPct val="130000"/>
              </a:lnSpc>
            </a:pPr>
            <a:r>
              <a:rPr lang="en-US" altLang="ja-JP" sz="1200" dirty="0">
                <a:solidFill>
                  <a:schemeClr val="tx1">
                    <a:lumMod val="60000"/>
                    <a:lumOff val="40000"/>
                  </a:schemeClr>
                </a:solidFill>
                <a:latin typeface="+mn-ea"/>
              </a:rPr>
              <a:t>※6</a:t>
            </a:r>
            <a:r>
              <a:rPr lang="ja-JP" altLang="en-US" sz="1200" dirty="0">
                <a:solidFill>
                  <a:schemeClr val="tx1">
                    <a:lumMod val="60000"/>
                    <a:lumOff val="40000"/>
                  </a:schemeClr>
                </a:solidFill>
                <a:latin typeface="+mn-ea"/>
              </a:rPr>
              <a:t>回払いの手数料を実質年率</a:t>
            </a:r>
            <a:r>
              <a:rPr lang="en-US" altLang="ja-JP" sz="1200" dirty="0">
                <a:solidFill>
                  <a:schemeClr val="tx1">
                    <a:lumMod val="60000"/>
                    <a:lumOff val="40000"/>
                  </a:schemeClr>
                </a:solidFill>
                <a:latin typeface="+mn-ea"/>
              </a:rPr>
              <a:t>11.5</a:t>
            </a:r>
            <a:r>
              <a:rPr lang="ja-JP" altLang="en-US" sz="1200" dirty="0">
                <a:solidFill>
                  <a:schemeClr val="tx1">
                    <a:lumMod val="60000"/>
                    <a:lumOff val="40000"/>
                  </a:schemeClr>
                </a:solidFill>
                <a:latin typeface="+mn-ea"/>
              </a:rPr>
              <a:t>％、リボ払いの手数料を実質年率</a:t>
            </a:r>
            <a:r>
              <a:rPr lang="en-US" altLang="ja-JP" sz="1200" dirty="0">
                <a:solidFill>
                  <a:schemeClr val="tx1">
                    <a:lumMod val="60000"/>
                    <a:lumOff val="40000"/>
                  </a:schemeClr>
                </a:solidFill>
                <a:latin typeface="+mn-ea"/>
              </a:rPr>
              <a:t>15</a:t>
            </a:r>
            <a:r>
              <a:rPr lang="ja-JP" altLang="en-US" sz="1200" dirty="0">
                <a:solidFill>
                  <a:schemeClr val="tx1">
                    <a:lumMod val="60000"/>
                    <a:lumOff val="40000"/>
                  </a:schemeClr>
                </a:solidFill>
                <a:latin typeface="+mn-ea"/>
              </a:rPr>
              <a:t>％として概算。</a:t>
            </a:r>
            <a:endParaRPr lang="en-US" altLang="ja-JP" sz="1200" dirty="0">
              <a:solidFill>
                <a:schemeClr val="tx1">
                  <a:lumMod val="60000"/>
                  <a:lumOff val="40000"/>
                </a:schemeClr>
              </a:solidFill>
              <a:latin typeface="+mn-ea"/>
            </a:endParaRPr>
          </a:p>
        </p:txBody>
      </p:sp>
      <p:sp>
        <p:nvSpPr>
          <p:cNvPr id="10" name="円/楕円 30">
            <a:extLst>
              <a:ext uri="{FF2B5EF4-FFF2-40B4-BE49-F238E27FC236}">
                <a16:creationId xmlns:a16="http://schemas.microsoft.com/office/drawing/2014/main" id="{A343CEAF-20C8-44B2-99B8-6151DDFDD30C}"/>
              </a:ext>
            </a:extLst>
          </p:cNvPr>
          <p:cNvSpPr/>
          <p:nvPr/>
        </p:nvSpPr>
        <p:spPr>
          <a:xfrm>
            <a:off x="3059832" y="4143802"/>
            <a:ext cx="1152000" cy="258509"/>
          </a:xfrm>
          <a:prstGeom prst="ellipse">
            <a:avLst/>
          </a:prstGeom>
          <a:solidFill>
            <a:schemeClr val="tx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2" name="円柱 11">
            <a:extLst>
              <a:ext uri="{FF2B5EF4-FFF2-40B4-BE49-F238E27FC236}">
                <a16:creationId xmlns:a16="http://schemas.microsoft.com/office/drawing/2014/main" id="{ED34E02C-7C40-4943-A5DC-6D102C0107D6}"/>
              </a:ext>
            </a:extLst>
          </p:cNvPr>
          <p:cNvSpPr/>
          <p:nvPr/>
        </p:nvSpPr>
        <p:spPr>
          <a:xfrm>
            <a:off x="3185832" y="3034159"/>
            <a:ext cx="900000" cy="1296144"/>
          </a:xfrm>
          <a:prstGeom prst="can">
            <a:avLst>
              <a:gd name="adj" fmla="val 15554"/>
            </a:avLst>
          </a:prstGeom>
          <a:solidFill>
            <a:srgbClr val="92D050">
              <a:alpha val="7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4" name="円柱 13">
            <a:extLst>
              <a:ext uri="{FF2B5EF4-FFF2-40B4-BE49-F238E27FC236}">
                <a16:creationId xmlns:a16="http://schemas.microsoft.com/office/drawing/2014/main" id="{8BAC31F7-74A1-4B3C-AE1E-A14F12092490}"/>
              </a:ext>
            </a:extLst>
          </p:cNvPr>
          <p:cNvSpPr/>
          <p:nvPr/>
        </p:nvSpPr>
        <p:spPr>
          <a:xfrm>
            <a:off x="5034296" y="4033401"/>
            <a:ext cx="900000" cy="252000"/>
          </a:xfrm>
          <a:prstGeom prst="can">
            <a:avLst>
              <a:gd name="adj" fmla="val 20323"/>
            </a:avLst>
          </a:prstGeom>
          <a:solidFill>
            <a:schemeClr val="accent1">
              <a:lumMod val="60000"/>
              <a:lumOff val="40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7" name="円/楕円 58">
            <a:extLst>
              <a:ext uri="{FF2B5EF4-FFF2-40B4-BE49-F238E27FC236}">
                <a16:creationId xmlns:a16="http://schemas.microsoft.com/office/drawing/2014/main" id="{B63FA321-6609-4EA3-A8B8-BEF04F3FFE11}"/>
              </a:ext>
            </a:extLst>
          </p:cNvPr>
          <p:cNvSpPr/>
          <p:nvPr/>
        </p:nvSpPr>
        <p:spPr>
          <a:xfrm>
            <a:off x="6784680" y="4143802"/>
            <a:ext cx="1152000" cy="258509"/>
          </a:xfrm>
          <a:prstGeom prst="ellipse">
            <a:avLst/>
          </a:prstGeom>
          <a:solidFill>
            <a:schemeClr val="tx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1" name="テキスト ボックス 10">
            <a:extLst>
              <a:ext uri="{FF2B5EF4-FFF2-40B4-BE49-F238E27FC236}">
                <a16:creationId xmlns:a16="http://schemas.microsoft.com/office/drawing/2014/main" id="{49B6616D-290D-4241-9D42-BB2781764A93}"/>
              </a:ext>
            </a:extLst>
          </p:cNvPr>
          <p:cNvSpPr txBox="1"/>
          <p:nvPr/>
        </p:nvSpPr>
        <p:spPr>
          <a:xfrm>
            <a:off x="396873" y="1290828"/>
            <a:ext cx="8350254" cy="743280"/>
          </a:xfrm>
          <a:prstGeom prst="rect">
            <a:avLst/>
          </a:prstGeom>
          <a:noFill/>
        </p:spPr>
        <p:txBody>
          <a:bodyPr wrap="square" rtlCol="0">
            <a:spAutoFit/>
          </a:bodyPr>
          <a:lstStyle/>
          <a:p>
            <a:pPr>
              <a:lnSpc>
                <a:spcPct val="120000"/>
              </a:lnSpc>
            </a:pPr>
            <a:r>
              <a:rPr lang="ja-JP" altLang="en-US" dirty="0"/>
              <a:t>分割払い（</a:t>
            </a:r>
            <a:r>
              <a:rPr lang="en-US" altLang="ja-JP" dirty="0"/>
              <a:t>3</a:t>
            </a:r>
            <a:r>
              <a:rPr lang="ja-JP" altLang="en-US" dirty="0"/>
              <a:t>回以上）やリボ払いでは、手数料がかかり、購入した金額＋手数料を支払う必要があります。</a:t>
            </a:r>
            <a:endParaRPr kumimoji="1" lang="ja-JP" altLang="en-US" dirty="0"/>
          </a:p>
        </p:txBody>
      </p:sp>
      <p:sp>
        <p:nvSpPr>
          <p:cNvPr id="34" name="テキスト ボックス 33">
            <a:extLst>
              <a:ext uri="{FF2B5EF4-FFF2-40B4-BE49-F238E27FC236}">
                <a16:creationId xmlns:a16="http://schemas.microsoft.com/office/drawing/2014/main" id="{E2F55D6B-39F4-403D-A760-3267A6DA9A99}"/>
              </a:ext>
            </a:extLst>
          </p:cNvPr>
          <p:cNvSpPr txBox="1"/>
          <p:nvPr/>
        </p:nvSpPr>
        <p:spPr>
          <a:xfrm>
            <a:off x="929869" y="2537889"/>
            <a:ext cx="1407361" cy="369332"/>
          </a:xfrm>
          <a:prstGeom prst="rect">
            <a:avLst/>
          </a:prstGeom>
          <a:noFill/>
        </p:spPr>
        <p:txBody>
          <a:bodyPr wrap="square" rtlCol="0">
            <a:spAutoFit/>
          </a:bodyPr>
          <a:lstStyle/>
          <a:p>
            <a:pPr algn="ctr"/>
            <a:r>
              <a:rPr kumimoji="1" lang="ja-JP" altLang="en-US" b="1" dirty="0"/>
              <a:t>６万円利用</a:t>
            </a:r>
          </a:p>
        </p:txBody>
      </p:sp>
      <p:pic>
        <p:nvPicPr>
          <p:cNvPr id="35" name="図 34">
            <a:extLst>
              <a:ext uri="{FF2B5EF4-FFF2-40B4-BE49-F238E27FC236}">
                <a16:creationId xmlns:a16="http://schemas.microsoft.com/office/drawing/2014/main" id="{4C463215-8F27-4696-AEFF-F6161972A6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798" t="-16881" r="-18680" b="30710"/>
          <a:stretch/>
        </p:blipFill>
        <p:spPr>
          <a:xfrm>
            <a:off x="681501" y="2649292"/>
            <a:ext cx="1904099" cy="1889458"/>
          </a:xfrm>
          <a:prstGeom prst="rect">
            <a:avLst/>
          </a:prstGeom>
          <a:ln>
            <a:noFill/>
          </a:ln>
          <a:effectLst/>
        </p:spPr>
      </p:pic>
      <p:sp>
        <p:nvSpPr>
          <p:cNvPr id="41" name="円柱 40">
            <a:extLst>
              <a:ext uri="{FF2B5EF4-FFF2-40B4-BE49-F238E27FC236}">
                <a16:creationId xmlns:a16="http://schemas.microsoft.com/office/drawing/2014/main" id="{6827CA9B-8A89-4015-A3F3-8B1DAEF309A5}"/>
              </a:ext>
            </a:extLst>
          </p:cNvPr>
          <p:cNvSpPr/>
          <p:nvPr/>
        </p:nvSpPr>
        <p:spPr>
          <a:xfrm>
            <a:off x="5034296" y="3836602"/>
            <a:ext cx="900000" cy="252000"/>
          </a:xfrm>
          <a:prstGeom prst="can">
            <a:avLst>
              <a:gd name="adj" fmla="val 20323"/>
            </a:avLst>
          </a:prstGeom>
          <a:solidFill>
            <a:schemeClr val="accent1">
              <a:lumMod val="60000"/>
              <a:lumOff val="40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2" name="円柱 41">
            <a:extLst>
              <a:ext uri="{FF2B5EF4-FFF2-40B4-BE49-F238E27FC236}">
                <a16:creationId xmlns:a16="http://schemas.microsoft.com/office/drawing/2014/main" id="{B29D00A4-E718-492E-84C1-11CD5296351B}"/>
              </a:ext>
            </a:extLst>
          </p:cNvPr>
          <p:cNvSpPr/>
          <p:nvPr/>
        </p:nvSpPr>
        <p:spPr>
          <a:xfrm>
            <a:off x="5034296" y="3630018"/>
            <a:ext cx="900000" cy="252000"/>
          </a:xfrm>
          <a:prstGeom prst="can">
            <a:avLst>
              <a:gd name="adj" fmla="val 20323"/>
            </a:avLst>
          </a:prstGeom>
          <a:solidFill>
            <a:schemeClr val="accent1">
              <a:lumMod val="60000"/>
              <a:lumOff val="40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3" name="円柱 42">
            <a:extLst>
              <a:ext uri="{FF2B5EF4-FFF2-40B4-BE49-F238E27FC236}">
                <a16:creationId xmlns:a16="http://schemas.microsoft.com/office/drawing/2014/main" id="{24DE662C-7C1F-4E4D-8619-D6003F9DEA84}"/>
              </a:ext>
            </a:extLst>
          </p:cNvPr>
          <p:cNvSpPr/>
          <p:nvPr/>
        </p:nvSpPr>
        <p:spPr>
          <a:xfrm>
            <a:off x="5034296" y="3413756"/>
            <a:ext cx="900000" cy="252000"/>
          </a:xfrm>
          <a:prstGeom prst="can">
            <a:avLst>
              <a:gd name="adj" fmla="val 20323"/>
            </a:avLst>
          </a:prstGeom>
          <a:solidFill>
            <a:schemeClr val="accent1">
              <a:lumMod val="60000"/>
              <a:lumOff val="40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4" name="円柱 43">
            <a:extLst>
              <a:ext uri="{FF2B5EF4-FFF2-40B4-BE49-F238E27FC236}">
                <a16:creationId xmlns:a16="http://schemas.microsoft.com/office/drawing/2014/main" id="{59B20FE3-8409-416A-9042-89F3A4E9C580}"/>
              </a:ext>
            </a:extLst>
          </p:cNvPr>
          <p:cNvSpPr/>
          <p:nvPr/>
        </p:nvSpPr>
        <p:spPr>
          <a:xfrm>
            <a:off x="5034296" y="3207172"/>
            <a:ext cx="900000" cy="252000"/>
          </a:xfrm>
          <a:prstGeom prst="can">
            <a:avLst>
              <a:gd name="adj" fmla="val 20323"/>
            </a:avLst>
          </a:prstGeom>
          <a:solidFill>
            <a:schemeClr val="accent1">
              <a:lumMod val="60000"/>
              <a:lumOff val="40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5" name="円柱 44">
            <a:extLst>
              <a:ext uri="{FF2B5EF4-FFF2-40B4-BE49-F238E27FC236}">
                <a16:creationId xmlns:a16="http://schemas.microsoft.com/office/drawing/2014/main" id="{DEEF5C34-3E82-427C-8E4F-FB0FC7EF89A7}"/>
              </a:ext>
            </a:extLst>
          </p:cNvPr>
          <p:cNvSpPr/>
          <p:nvPr/>
        </p:nvSpPr>
        <p:spPr>
          <a:xfrm>
            <a:off x="5034296" y="3025972"/>
            <a:ext cx="900000" cy="252000"/>
          </a:xfrm>
          <a:prstGeom prst="can">
            <a:avLst>
              <a:gd name="adj" fmla="val 20323"/>
            </a:avLst>
          </a:prstGeom>
          <a:solidFill>
            <a:schemeClr val="accent1">
              <a:lumMod val="60000"/>
              <a:lumOff val="40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6" name="円柱 45">
            <a:extLst>
              <a:ext uri="{FF2B5EF4-FFF2-40B4-BE49-F238E27FC236}">
                <a16:creationId xmlns:a16="http://schemas.microsoft.com/office/drawing/2014/main" id="{E794882D-C616-4635-A9D8-46D63EC46377}"/>
              </a:ext>
            </a:extLst>
          </p:cNvPr>
          <p:cNvSpPr/>
          <p:nvPr/>
        </p:nvSpPr>
        <p:spPr>
          <a:xfrm>
            <a:off x="6932137" y="4033401"/>
            <a:ext cx="900000" cy="252000"/>
          </a:xfrm>
          <a:prstGeom prst="can">
            <a:avLst>
              <a:gd name="adj" fmla="val 20323"/>
            </a:avLst>
          </a:prstGeom>
          <a:solidFill>
            <a:schemeClr val="accent1">
              <a:lumMod val="75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7" name="円柱 46">
            <a:extLst>
              <a:ext uri="{FF2B5EF4-FFF2-40B4-BE49-F238E27FC236}">
                <a16:creationId xmlns:a16="http://schemas.microsoft.com/office/drawing/2014/main" id="{3B608AF5-8CE9-44F3-BFF9-9225E85925CA}"/>
              </a:ext>
            </a:extLst>
          </p:cNvPr>
          <p:cNvSpPr/>
          <p:nvPr/>
        </p:nvSpPr>
        <p:spPr>
          <a:xfrm>
            <a:off x="6932137" y="3836602"/>
            <a:ext cx="900000" cy="252000"/>
          </a:xfrm>
          <a:prstGeom prst="can">
            <a:avLst>
              <a:gd name="adj" fmla="val 20323"/>
            </a:avLst>
          </a:prstGeom>
          <a:solidFill>
            <a:schemeClr val="accent1">
              <a:lumMod val="75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8" name="円柱 47">
            <a:extLst>
              <a:ext uri="{FF2B5EF4-FFF2-40B4-BE49-F238E27FC236}">
                <a16:creationId xmlns:a16="http://schemas.microsoft.com/office/drawing/2014/main" id="{A33DCB82-7642-40E4-BDF2-822EE95B3D9A}"/>
              </a:ext>
            </a:extLst>
          </p:cNvPr>
          <p:cNvSpPr/>
          <p:nvPr/>
        </p:nvSpPr>
        <p:spPr>
          <a:xfrm>
            <a:off x="6932137" y="3630018"/>
            <a:ext cx="900000" cy="252000"/>
          </a:xfrm>
          <a:prstGeom prst="can">
            <a:avLst>
              <a:gd name="adj" fmla="val 20323"/>
            </a:avLst>
          </a:prstGeom>
          <a:solidFill>
            <a:schemeClr val="accent1">
              <a:lumMod val="75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9" name="円柱 48">
            <a:extLst>
              <a:ext uri="{FF2B5EF4-FFF2-40B4-BE49-F238E27FC236}">
                <a16:creationId xmlns:a16="http://schemas.microsoft.com/office/drawing/2014/main" id="{374B3358-DC8E-46F8-890B-1630714AF817}"/>
              </a:ext>
            </a:extLst>
          </p:cNvPr>
          <p:cNvSpPr/>
          <p:nvPr/>
        </p:nvSpPr>
        <p:spPr>
          <a:xfrm>
            <a:off x="6932137" y="3413756"/>
            <a:ext cx="900000" cy="252000"/>
          </a:xfrm>
          <a:prstGeom prst="can">
            <a:avLst>
              <a:gd name="adj" fmla="val 20323"/>
            </a:avLst>
          </a:prstGeom>
          <a:solidFill>
            <a:schemeClr val="accent1">
              <a:lumMod val="75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50" name="円柱 49">
            <a:extLst>
              <a:ext uri="{FF2B5EF4-FFF2-40B4-BE49-F238E27FC236}">
                <a16:creationId xmlns:a16="http://schemas.microsoft.com/office/drawing/2014/main" id="{00B97AD0-1F59-4604-87A5-0E43D6E2AB55}"/>
              </a:ext>
            </a:extLst>
          </p:cNvPr>
          <p:cNvSpPr/>
          <p:nvPr/>
        </p:nvSpPr>
        <p:spPr>
          <a:xfrm>
            <a:off x="6932137" y="3207172"/>
            <a:ext cx="900000" cy="252000"/>
          </a:xfrm>
          <a:prstGeom prst="can">
            <a:avLst>
              <a:gd name="adj" fmla="val 20323"/>
            </a:avLst>
          </a:prstGeom>
          <a:solidFill>
            <a:schemeClr val="accent1">
              <a:lumMod val="75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51" name="円柱 50">
            <a:extLst>
              <a:ext uri="{FF2B5EF4-FFF2-40B4-BE49-F238E27FC236}">
                <a16:creationId xmlns:a16="http://schemas.microsoft.com/office/drawing/2014/main" id="{5E4C2786-B5B8-42BD-99D0-D95A2A676B80}"/>
              </a:ext>
            </a:extLst>
          </p:cNvPr>
          <p:cNvSpPr/>
          <p:nvPr/>
        </p:nvSpPr>
        <p:spPr>
          <a:xfrm>
            <a:off x="6932137" y="3025972"/>
            <a:ext cx="900000" cy="252000"/>
          </a:xfrm>
          <a:prstGeom prst="can">
            <a:avLst>
              <a:gd name="adj" fmla="val 20323"/>
            </a:avLst>
          </a:prstGeom>
          <a:solidFill>
            <a:schemeClr val="accent1">
              <a:lumMod val="75000"/>
              <a:alpha val="7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Tree>
    <p:extLst>
      <p:ext uri="{BB962C8B-B14F-4D97-AF65-F5344CB8AC3E}">
        <p14:creationId xmlns:p14="http://schemas.microsoft.com/office/powerpoint/2010/main" val="1148058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モニター, 画面, 座る, テレビ が含まれている画像&#10;&#10;自動的に生成された説明">
            <a:extLst>
              <a:ext uri="{FF2B5EF4-FFF2-40B4-BE49-F238E27FC236}">
                <a16:creationId xmlns:a16="http://schemas.microsoft.com/office/drawing/2014/main" id="{0B610B1B-456B-B740-A61A-8498F9E55FA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582" y="1369340"/>
            <a:ext cx="1789925" cy="1245304"/>
          </a:xfrm>
          <a:prstGeom prst="rect">
            <a:avLst/>
          </a:prstGeom>
        </p:spPr>
      </p:pic>
      <p:sp>
        <p:nvSpPr>
          <p:cNvPr id="29" name="円/楕円 28">
            <a:extLst>
              <a:ext uri="{FF2B5EF4-FFF2-40B4-BE49-F238E27FC236}">
                <a16:creationId xmlns:a16="http://schemas.microsoft.com/office/drawing/2014/main" id="{B5DD4E64-B8CB-3B44-B81B-63B86DC36BB1}"/>
              </a:ext>
            </a:extLst>
          </p:cNvPr>
          <p:cNvSpPr>
            <a:spLocks noChangeAspect="1"/>
          </p:cNvSpPr>
          <p:nvPr/>
        </p:nvSpPr>
        <p:spPr>
          <a:xfrm>
            <a:off x="2733384" y="1133679"/>
            <a:ext cx="900000" cy="900000"/>
          </a:xfrm>
          <a:prstGeom prst="ellipse">
            <a:avLst/>
          </a:prstGeom>
          <a:solidFill>
            <a:schemeClr val="accent4">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円/楕円 73">
            <a:extLst>
              <a:ext uri="{FF2B5EF4-FFF2-40B4-BE49-F238E27FC236}">
                <a16:creationId xmlns:a16="http://schemas.microsoft.com/office/drawing/2014/main" id="{1A0B061E-774A-E441-8FA1-395C4716EA6E}"/>
              </a:ext>
            </a:extLst>
          </p:cNvPr>
          <p:cNvSpPr>
            <a:spLocks noChangeAspect="1"/>
          </p:cNvSpPr>
          <p:nvPr/>
        </p:nvSpPr>
        <p:spPr>
          <a:xfrm>
            <a:off x="2267744" y="1961801"/>
            <a:ext cx="900000" cy="900000"/>
          </a:xfrm>
          <a:prstGeom prst="ellipse">
            <a:avLst/>
          </a:prstGeom>
          <a:solidFill>
            <a:schemeClr val="accent4">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円/楕円 74">
            <a:extLst>
              <a:ext uri="{FF2B5EF4-FFF2-40B4-BE49-F238E27FC236}">
                <a16:creationId xmlns:a16="http://schemas.microsoft.com/office/drawing/2014/main" id="{A62CF56D-8455-4744-9017-AD0DA7E256CE}"/>
              </a:ext>
            </a:extLst>
          </p:cNvPr>
          <p:cNvSpPr>
            <a:spLocks noChangeAspect="1"/>
          </p:cNvSpPr>
          <p:nvPr/>
        </p:nvSpPr>
        <p:spPr>
          <a:xfrm>
            <a:off x="2786761" y="2808491"/>
            <a:ext cx="900000" cy="900000"/>
          </a:xfrm>
          <a:prstGeom prst="ellipse">
            <a:avLst/>
          </a:prstGeom>
          <a:solidFill>
            <a:schemeClr val="accent4">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a:extLst>
              <a:ext uri="{FF2B5EF4-FFF2-40B4-BE49-F238E27FC236}">
                <a16:creationId xmlns:a16="http://schemas.microsoft.com/office/drawing/2014/main" id="{18D477D9-04B9-794A-A76E-F4A21A46110A}"/>
              </a:ext>
            </a:extLst>
          </p:cNvPr>
          <p:cNvSpPr>
            <a:spLocks noChangeAspect="1"/>
          </p:cNvSpPr>
          <p:nvPr/>
        </p:nvSpPr>
        <p:spPr>
          <a:xfrm>
            <a:off x="3943597" y="1124744"/>
            <a:ext cx="900000" cy="900000"/>
          </a:xfrm>
          <a:prstGeom prst="ellipse">
            <a:avLst/>
          </a:prstGeom>
          <a:solidFill>
            <a:schemeClr val="accent4">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3">
            <a:extLst>
              <a:ext uri="{FF2B5EF4-FFF2-40B4-BE49-F238E27FC236}">
                <a16:creationId xmlns:a16="http://schemas.microsoft.com/office/drawing/2014/main" id="{D38EE4CA-7338-3A49-B4BC-6A35F70E44F9}"/>
              </a:ext>
            </a:extLst>
          </p:cNvPr>
          <p:cNvSpPr>
            <a:spLocks noGrp="1"/>
          </p:cNvSpPr>
          <p:nvPr>
            <p:ph type="title"/>
          </p:nvPr>
        </p:nvSpPr>
        <p:spPr/>
        <p:txBody>
          <a:bodyPr>
            <a:normAutofit/>
          </a:bodyPr>
          <a:lstStyle/>
          <a:p>
            <a:r>
              <a:rPr lang="ja-JP" altLang="en-US" dirty="0"/>
              <a:t>リボ払いでは利用残高に注意</a:t>
            </a:r>
            <a:endParaRPr kumimoji="1" lang="ja-JP" altLang="en-US" dirty="0"/>
          </a:p>
        </p:txBody>
      </p:sp>
      <p:sp>
        <p:nvSpPr>
          <p:cNvPr id="3" name="スライド番号プレースホルダー 2"/>
          <p:cNvSpPr>
            <a:spLocks noGrp="1"/>
          </p:cNvSpPr>
          <p:nvPr>
            <p:ph type="sldNum" sz="quarter" idx="4"/>
          </p:nvPr>
        </p:nvSpPr>
        <p:spPr/>
        <p:txBody>
          <a:bodyPr/>
          <a:lstStyle/>
          <a:p>
            <a:fld id="{C3C412A8-4165-48C5-B7A3-F5E84C593970}" type="slidenum">
              <a:rPr lang="ja-JP" altLang="en-US" smtClean="0"/>
              <a:pPr/>
              <a:t>14</a:t>
            </a:fld>
            <a:endParaRPr lang="ja-JP" altLang="en-US"/>
          </a:p>
        </p:txBody>
      </p:sp>
      <p:sp>
        <p:nvSpPr>
          <p:cNvPr id="5" name="テキスト ボックス 4">
            <a:extLst>
              <a:ext uri="{FF2B5EF4-FFF2-40B4-BE49-F238E27FC236}">
                <a16:creationId xmlns:a16="http://schemas.microsoft.com/office/drawing/2014/main" id="{EDACC1DB-7335-4D18-8B50-722F5177199A}"/>
              </a:ext>
            </a:extLst>
          </p:cNvPr>
          <p:cNvSpPr txBox="1"/>
          <p:nvPr/>
        </p:nvSpPr>
        <p:spPr>
          <a:xfrm>
            <a:off x="2770488" y="1405475"/>
            <a:ext cx="828426" cy="461665"/>
          </a:xfrm>
          <a:prstGeom prst="rect">
            <a:avLst/>
          </a:prstGeom>
          <a:noFill/>
        </p:spPr>
        <p:txBody>
          <a:bodyPr wrap="square" rtlCol="0">
            <a:spAutoFit/>
          </a:bodyPr>
          <a:lstStyle/>
          <a:p>
            <a:pPr algn="ctr"/>
            <a:r>
              <a:rPr lang="ja-JP" altLang="en-US" sz="1200">
                <a:latin typeface="+mj-ea"/>
                <a:ea typeface="+mj-ea"/>
              </a:rPr>
              <a:t>ジーンズ</a:t>
            </a:r>
            <a:endParaRPr kumimoji="1" lang="en-US" altLang="ja-JP" sz="1200" dirty="0">
              <a:latin typeface="+mj-ea"/>
              <a:ea typeface="+mj-ea"/>
            </a:endParaRPr>
          </a:p>
          <a:p>
            <a:pPr algn="ctr"/>
            <a:r>
              <a:rPr kumimoji="1" lang="en-US" altLang="ja-JP" sz="1200" dirty="0">
                <a:latin typeface="+mj-ea"/>
                <a:ea typeface="+mj-ea"/>
              </a:rPr>
              <a:t>2</a:t>
            </a:r>
            <a:r>
              <a:rPr kumimoji="1" lang="ja-JP" altLang="en-US" sz="1200" dirty="0">
                <a:latin typeface="+mj-ea"/>
                <a:ea typeface="+mj-ea"/>
              </a:rPr>
              <a:t>万円</a:t>
            </a:r>
          </a:p>
        </p:txBody>
      </p:sp>
      <p:sp>
        <p:nvSpPr>
          <p:cNvPr id="77" name="円/楕円 76">
            <a:extLst>
              <a:ext uri="{FF2B5EF4-FFF2-40B4-BE49-F238E27FC236}">
                <a16:creationId xmlns:a16="http://schemas.microsoft.com/office/drawing/2014/main" id="{17CBCDB0-0123-6E40-A7FC-BE7D8607375E}"/>
              </a:ext>
            </a:extLst>
          </p:cNvPr>
          <p:cNvSpPr>
            <a:spLocks noChangeAspect="1"/>
          </p:cNvSpPr>
          <p:nvPr/>
        </p:nvSpPr>
        <p:spPr>
          <a:xfrm>
            <a:off x="4378076" y="1908058"/>
            <a:ext cx="900000" cy="900000"/>
          </a:xfrm>
          <a:prstGeom prst="ellipse">
            <a:avLst/>
          </a:prstGeom>
          <a:solidFill>
            <a:schemeClr val="accent4">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3F737A0D-DF97-46DB-8BA6-05A7154D0570}"/>
              </a:ext>
            </a:extLst>
          </p:cNvPr>
          <p:cNvSpPr txBox="1"/>
          <p:nvPr/>
        </p:nvSpPr>
        <p:spPr>
          <a:xfrm>
            <a:off x="4377809" y="2166489"/>
            <a:ext cx="878247" cy="461665"/>
          </a:xfrm>
          <a:prstGeom prst="rect">
            <a:avLst/>
          </a:prstGeom>
          <a:noFill/>
        </p:spPr>
        <p:txBody>
          <a:bodyPr wrap="square" rtlCol="0">
            <a:spAutoFit/>
          </a:bodyPr>
          <a:lstStyle/>
          <a:p>
            <a:pPr algn="ctr"/>
            <a:r>
              <a:rPr kumimoji="1" lang="ja-JP" altLang="en-US" sz="1200">
                <a:latin typeface="+mj-ea"/>
                <a:ea typeface="+mj-ea"/>
              </a:rPr>
              <a:t>バッグ</a:t>
            </a:r>
            <a:endParaRPr kumimoji="1" lang="en-US" altLang="ja-JP" sz="1200" dirty="0">
              <a:latin typeface="+mj-ea"/>
              <a:ea typeface="+mj-ea"/>
            </a:endParaRPr>
          </a:p>
          <a:p>
            <a:pPr algn="ctr"/>
            <a:r>
              <a:rPr kumimoji="1" lang="ja-JP" altLang="en-US" sz="1200">
                <a:latin typeface="+mj-ea"/>
                <a:ea typeface="+mj-ea"/>
              </a:rPr>
              <a:t>８万円</a:t>
            </a:r>
            <a:endParaRPr kumimoji="1" lang="ja-JP" altLang="en-US" sz="1200" dirty="0">
              <a:latin typeface="+mj-ea"/>
              <a:ea typeface="+mj-ea"/>
            </a:endParaRPr>
          </a:p>
        </p:txBody>
      </p:sp>
      <p:sp>
        <p:nvSpPr>
          <p:cNvPr id="33" name="テキスト ボックス 32">
            <a:extLst>
              <a:ext uri="{FF2B5EF4-FFF2-40B4-BE49-F238E27FC236}">
                <a16:creationId xmlns:a16="http://schemas.microsoft.com/office/drawing/2014/main" id="{3A1D4AE0-C7B8-4F2E-8256-D68B60C4481E}"/>
              </a:ext>
            </a:extLst>
          </p:cNvPr>
          <p:cNvSpPr txBox="1"/>
          <p:nvPr/>
        </p:nvSpPr>
        <p:spPr>
          <a:xfrm>
            <a:off x="2309780" y="2202409"/>
            <a:ext cx="789275" cy="461665"/>
          </a:xfrm>
          <a:prstGeom prst="rect">
            <a:avLst/>
          </a:prstGeom>
          <a:noFill/>
        </p:spPr>
        <p:txBody>
          <a:bodyPr wrap="square" rtlCol="0">
            <a:spAutoFit/>
          </a:bodyPr>
          <a:lstStyle/>
          <a:p>
            <a:pPr algn="ctr"/>
            <a:r>
              <a:rPr lang="ja-JP" altLang="en-US" sz="1200">
                <a:latin typeface="+mj-ea"/>
                <a:ea typeface="+mj-ea"/>
              </a:rPr>
              <a:t>ブーツ</a:t>
            </a:r>
            <a:endParaRPr lang="en-US" altLang="ja-JP" sz="1200" dirty="0">
              <a:latin typeface="+mj-ea"/>
              <a:ea typeface="+mj-ea"/>
            </a:endParaRPr>
          </a:p>
          <a:p>
            <a:pPr algn="ctr"/>
            <a:r>
              <a:rPr lang="en-US" altLang="ja-JP" sz="1200" dirty="0">
                <a:latin typeface="+mj-ea"/>
                <a:ea typeface="+mj-ea"/>
              </a:rPr>
              <a:t>3</a:t>
            </a:r>
            <a:r>
              <a:rPr lang="ja-JP" altLang="en-US" sz="1200" dirty="0">
                <a:latin typeface="+mj-ea"/>
                <a:ea typeface="+mj-ea"/>
              </a:rPr>
              <a:t>万円</a:t>
            </a:r>
            <a:endParaRPr kumimoji="1" lang="ja-JP" altLang="en-US" sz="1200" dirty="0">
              <a:latin typeface="+mj-ea"/>
              <a:ea typeface="+mj-ea"/>
            </a:endParaRPr>
          </a:p>
        </p:txBody>
      </p:sp>
      <p:sp>
        <p:nvSpPr>
          <p:cNvPr id="8" name="テキスト ボックス 7">
            <a:extLst>
              <a:ext uri="{FF2B5EF4-FFF2-40B4-BE49-F238E27FC236}">
                <a16:creationId xmlns:a16="http://schemas.microsoft.com/office/drawing/2014/main" id="{546B5C7D-9E83-4B3A-97FE-87AD6D15ABE7}"/>
              </a:ext>
            </a:extLst>
          </p:cNvPr>
          <p:cNvSpPr txBox="1"/>
          <p:nvPr/>
        </p:nvSpPr>
        <p:spPr>
          <a:xfrm>
            <a:off x="2727873" y="3079563"/>
            <a:ext cx="952768" cy="461665"/>
          </a:xfrm>
          <a:prstGeom prst="rect">
            <a:avLst/>
          </a:prstGeom>
          <a:noFill/>
        </p:spPr>
        <p:txBody>
          <a:bodyPr wrap="square" rtlCol="0">
            <a:spAutoFit/>
          </a:bodyPr>
          <a:lstStyle/>
          <a:p>
            <a:pPr algn="ctr"/>
            <a:r>
              <a:rPr kumimoji="1" lang="ja-JP" altLang="en-US" sz="1200">
                <a:latin typeface="+mj-ea"/>
                <a:ea typeface="+mj-ea"/>
              </a:rPr>
              <a:t>サングラス</a:t>
            </a:r>
            <a:endParaRPr kumimoji="1" lang="en-US" altLang="ja-JP" sz="1200" dirty="0">
              <a:latin typeface="+mj-ea"/>
              <a:ea typeface="+mj-ea"/>
            </a:endParaRPr>
          </a:p>
          <a:p>
            <a:pPr algn="ctr"/>
            <a:r>
              <a:rPr kumimoji="1" lang="en-US" altLang="ja-JP" sz="1200" dirty="0">
                <a:latin typeface="+mj-ea"/>
                <a:ea typeface="+mj-ea"/>
              </a:rPr>
              <a:t>4</a:t>
            </a:r>
            <a:r>
              <a:rPr kumimoji="1" lang="ja-JP" altLang="en-US" sz="1200" dirty="0">
                <a:latin typeface="+mj-ea"/>
                <a:ea typeface="+mj-ea"/>
              </a:rPr>
              <a:t>万円</a:t>
            </a:r>
          </a:p>
        </p:txBody>
      </p:sp>
      <p:sp>
        <p:nvSpPr>
          <p:cNvPr id="78" name="円/楕円 77">
            <a:extLst>
              <a:ext uri="{FF2B5EF4-FFF2-40B4-BE49-F238E27FC236}">
                <a16:creationId xmlns:a16="http://schemas.microsoft.com/office/drawing/2014/main" id="{2B381C1A-7076-314A-BCC2-1397B2A5F06D}"/>
              </a:ext>
            </a:extLst>
          </p:cNvPr>
          <p:cNvSpPr>
            <a:spLocks noChangeAspect="1"/>
          </p:cNvSpPr>
          <p:nvPr/>
        </p:nvSpPr>
        <p:spPr>
          <a:xfrm>
            <a:off x="3897279" y="2736483"/>
            <a:ext cx="900000" cy="900000"/>
          </a:xfrm>
          <a:prstGeom prst="ellipse">
            <a:avLst/>
          </a:prstGeom>
          <a:solidFill>
            <a:schemeClr val="accent4">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id="{25607F4E-2B24-4F95-A6D5-B1617F74980B}"/>
              </a:ext>
            </a:extLst>
          </p:cNvPr>
          <p:cNvSpPr txBox="1"/>
          <p:nvPr/>
        </p:nvSpPr>
        <p:spPr>
          <a:xfrm>
            <a:off x="3789081" y="3008006"/>
            <a:ext cx="1096783" cy="461665"/>
          </a:xfrm>
          <a:prstGeom prst="rect">
            <a:avLst/>
          </a:prstGeom>
          <a:noFill/>
        </p:spPr>
        <p:txBody>
          <a:bodyPr wrap="square" rtlCol="0">
            <a:spAutoFit/>
          </a:bodyPr>
          <a:lstStyle/>
          <a:p>
            <a:pPr algn="ctr"/>
            <a:r>
              <a:rPr lang="ja-JP" altLang="en-US" sz="1200">
                <a:latin typeface="+mj-ea"/>
                <a:ea typeface="+mj-ea"/>
              </a:rPr>
              <a:t>ジャケット</a:t>
            </a:r>
            <a:endParaRPr lang="en-US" altLang="ja-JP" sz="1200" dirty="0">
              <a:latin typeface="+mj-ea"/>
              <a:ea typeface="+mj-ea"/>
            </a:endParaRPr>
          </a:p>
          <a:p>
            <a:pPr algn="ctr"/>
            <a:r>
              <a:rPr kumimoji="1" lang="ja-JP" altLang="en-US" sz="1200">
                <a:latin typeface="+mj-ea"/>
                <a:ea typeface="+mj-ea"/>
              </a:rPr>
              <a:t>７万円</a:t>
            </a:r>
            <a:endParaRPr kumimoji="1" lang="ja-JP" altLang="en-US" sz="1200" dirty="0">
              <a:latin typeface="+mj-ea"/>
              <a:ea typeface="+mj-ea"/>
            </a:endParaRPr>
          </a:p>
        </p:txBody>
      </p:sp>
      <p:sp>
        <p:nvSpPr>
          <p:cNvPr id="47" name="テキスト ボックス 46">
            <a:extLst>
              <a:ext uri="{FF2B5EF4-FFF2-40B4-BE49-F238E27FC236}">
                <a16:creationId xmlns:a16="http://schemas.microsoft.com/office/drawing/2014/main" id="{D7248588-4380-4BD1-9AEF-C2F61FEBEB9E}"/>
              </a:ext>
            </a:extLst>
          </p:cNvPr>
          <p:cNvSpPr txBox="1"/>
          <p:nvPr/>
        </p:nvSpPr>
        <p:spPr>
          <a:xfrm>
            <a:off x="4031442" y="1378180"/>
            <a:ext cx="726943" cy="461665"/>
          </a:xfrm>
          <a:prstGeom prst="rect">
            <a:avLst/>
          </a:prstGeom>
          <a:noFill/>
        </p:spPr>
        <p:txBody>
          <a:bodyPr wrap="square" rtlCol="0">
            <a:spAutoFit/>
          </a:bodyPr>
          <a:lstStyle/>
          <a:p>
            <a:pPr algn="ctr"/>
            <a:r>
              <a:rPr lang="ja-JP" altLang="en-US" sz="1200">
                <a:latin typeface="+mj-ea"/>
                <a:ea typeface="+mj-ea"/>
              </a:rPr>
              <a:t>腕時計</a:t>
            </a:r>
            <a:endParaRPr lang="en-US" altLang="ja-JP" sz="1200" dirty="0">
              <a:latin typeface="+mj-ea"/>
              <a:ea typeface="+mj-ea"/>
            </a:endParaRPr>
          </a:p>
          <a:p>
            <a:pPr algn="ctr"/>
            <a:r>
              <a:rPr lang="ja-JP" altLang="en-US" sz="1200">
                <a:latin typeface="+mj-ea"/>
                <a:ea typeface="+mj-ea"/>
              </a:rPr>
              <a:t>６</a:t>
            </a:r>
            <a:r>
              <a:rPr kumimoji="1" lang="ja-JP" altLang="en-US" sz="1200">
                <a:latin typeface="+mj-ea"/>
                <a:ea typeface="+mj-ea"/>
              </a:rPr>
              <a:t>万円</a:t>
            </a:r>
            <a:endParaRPr kumimoji="1" lang="ja-JP" altLang="en-US" sz="1200" dirty="0">
              <a:latin typeface="+mj-ea"/>
              <a:ea typeface="+mj-ea"/>
            </a:endParaRPr>
          </a:p>
        </p:txBody>
      </p:sp>
      <p:grpSp>
        <p:nvGrpSpPr>
          <p:cNvPr id="81" name="グループ化 80">
            <a:extLst>
              <a:ext uri="{FF2B5EF4-FFF2-40B4-BE49-F238E27FC236}">
                <a16:creationId xmlns:a16="http://schemas.microsoft.com/office/drawing/2014/main" id="{BCDEDECF-4C1B-4646-9DE5-DD59DA8A261C}"/>
              </a:ext>
            </a:extLst>
          </p:cNvPr>
          <p:cNvGrpSpPr/>
          <p:nvPr/>
        </p:nvGrpSpPr>
        <p:grpSpPr>
          <a:xfrm>
            <a:off x="6300192" y="2420888"/>
            <a:ext cx="2360742" cy="965433"/>
            <a:chOff x="6300192" y="2420888"/>
            <a:chExt cx="2360742" cy="965433"/>
          </a:xfrm>
        </p:grpSpPr>
        <p:sp>
          <p:nvSpPr>
            <p:cNvPr id="6" name="角丸四角形 11">
              <a:extLst>
                <a:ext uri="{FF2B5EF4-FFF2-40B4-BE49-F238E27FC236}">
                  <a16:creationId xmlns:a16="http://schemas.microsoft.com/office/drawing/2014/main" id="{B8E485BF-78EC-4C79-91CF-27B6591C85B7}"/>
                </a:ext>
              </a:extLst>
            </p:cNvPr>
            <p:cNvSpPr/>
            <p:nvPr/>
          </p:nvSpPr>
          <p:spPr>
            <a:xfrm>
              <a:off x="7020272" y="2420888"/>
              <a:ext cx="1640662" cy="965433"/>
            </a:xfrm>
            <a:prstGeom prst="roundRect">
              <a:avLst>
                <a:gd name="adj" fmla="val 10121"/>
              </a:avLst>
            </a:prstGeom>
            <a:pattFill prst="wdUpDiag">
              <a:fgClr>
                <a:schemeClr val="accent4">
                  <a:lumMod val="20000"/>
                  <a:lumOff val="80000"/>
                </a:schemeClr>
              </a:fgClr>
              <a:bgClr>
                <a:schemeClr val="accent4">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1400" dirty="0">
                  <a:solidFill>
                    <a:schemeClr val="tx1"/>
                  </a:solidFill>
                  <a:latin typeface="Meiryo" panose="020B0604030504040204" pitchFamily="34" charset="-128"/>
                </a:rPr>
                <a:t>月末の利用残高</a:t>
              </a:r>
              <a:endParaRPr kumimoji="1" lang="en-US" altLang="ja-JP" sz="1400" dirty="0">
                <a:solidFill>
                  <a:schemeClr val="tx1"/>
                </a:solidFill>
                <a:latin typeface="Meiryo" panose="020B0604030504040204" pitchFamily="34" charset="-128"/>
              </a:endParaRPr>
            </a:p>
            <a:p>
              <a:pPr algn="ctr"/>
              <a:r>
                <a:rPr lang="en-US" altLang="ja-JP" sz="2400" dirty="0">
                  <a:solidFill>
                    <a:schemeClr val="tx1"/>
                  </a:solidFill>
                  <a:latin typeface="Meiryo" panose="020B0604030504040204" pitchFamily="34" charset="-128"/>
                </a:rPr>
                <a:t>30</a:t>
              </a:r>
              <a:r>
                <a:rPr lang="ja-JP" altLang="en-US" sz="1600">
                  <a:solidFill>
                    <a:schemeClr val="tx1"/>
                  </a:solidFill>
                  <a:latin typeface="Meiryo" panose="020B0604030504040204" pitchFamily="34" charset="-128"/>
                </a:rPr>
                <a:t>万円</a:t>
              </a:r>
              <a:endParaRPr kumimoji="1" lang="ja-JP" altLang="en-US" sz="1600" dirty="0">
                <a:solidFill>
                  <a:schemeClr val="tx1"/>
                </a:solidFill>
                <a:latin typeface="Meiryo" panose="020B0604030504040204" pitchFamily="34" charset="-128"/>
              </a:endParaRPr>
            </a:p>
          </p:txBody>
        </p:sp>
        <p:sp>
          <p:nvSpPr>
            <p:cNvPr id="16" name="矢印: 右 15">
              <a:extLst>
                <a:ext uri="{FF2B5EF4-FFF2-40B4-BE49-F238E27FC236}">
                  <a16:creationId xmlns:a16="http://schemas.microsoft.com/office/drawing/2014/main" id="{4BA2F718-5466-47B3-B59E-A7F63998C973}"/>
                </a:ext>
              </a:extLst>
            </p:cNvPr>
            <p:cNvSpPr/>
            <p:nvPr/>
          </p:nvSpPr>
          <p:spPr>
            <a:xfrm>
              <a:off x="6300192" y="2708920"/>
              <a:ext cx="610042" cy="564336"/>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2" name="グループ化 81">
            <a:extLst>
              <a:ext uri="{FF2B5EF4-FFF2-40B4-BE49-F238E27FC236}">
                <a16:creationId xmlns:a16="http://schemas.microsoft.com/office/drawing/2014/main" id="{DA33D4E1-5255-CB45-A1CE-9DD0C676BCB8}"/>
              </a:ext>
            </a:extLst>
          </p:cNvPr>
          <p:cNvGrpSpPr/>
          <p:nvPr/>
        </p:nvGrpSpPr>
        <p:grpSpPr>
          <a:xfrm>
            <a:off x="659463" y="3386321"/>
            <a:ext cx="7181140" cy="2995007"/>
            <a:chOff x="659463" y="3386321"/>
            <a:chExt cx="7181140" cy="2995007"/>
          </a:xfrm>
        </p:grpSpPr>
        <p:grpSp>
          <p:nvGrpSpPr>
            <p:cNvPr id="18" name="グループ化 17">
              <a:extLst>
                <a:ext uri="{FF2B5EF4-FFF2-40B4-BE49-F238E27FC236}">
                  <a16:creationId xmlns:a16="http://schemas.microsoft.com/office/drawing/2014/main" id="{DEE53D55-6E41-7640-933C-5EA2F4C5EC2E}"/>
                </a:ext>
              </a:extLst>
            </p:cNvPr>
            <p:cNvGrpSpPr/>
            <p:nvPr/>
          </p:nvGrpSpPr>
          <p:grpSpPr>
            <a:xfrm>
              <a:off x="659463" y="4078181"/>
              <a:ext cx="6467145" cy="2303147"/>
              <a:chOff x="659463" y="3871832"/>
              <a:chExt cx="6467145" cy="2303147"/>
            </a:xfrm>
          </p:grpSpPr>
          <p:graphicFrame>
            <p:nvGraphicFramePr>
              <p:cNvPr id="51" name="グラフ 50">
                <a:extLst>
                  <a:ext uri="{FF2B5EF4-FFF2-40B4-BE49-F238E27FC236}">
                    <a16:creationId xmlns:a16="http://schemas.microsoft.com/office/drawing/2014/main" id="{1CE5E00E-B614-CE40-BB41-0791E2136869}"/>
                  </a:ext>
                </a:extLst>
              </p:cNvPr>
              <p:cNvGraphicFramePr/>
              <p:nvPr>
                <p:extLst>
                  <p:ext uri="{D42A27DB-BD31-4B8C-83A1-F6EECF244321}">
                    <p14:modId xmlns:p14="http://schemas.microsoft.com/office/powerpoint/2010/main" val="2929612431"/>
                  </p:ext>
                </p:extLst>
              </p:nvPr>
            </p:nvGraphicFramePr>
            <p:xfrm>
              <a:off x="1122940" y="3871832"/>
              <a:ext cx="6003668" cy="2303147"/>
            </p:xfrm>
            <a:graphic>
              <a:graphicData uri="http://schemas.openxmlformats.org/drawingml/2006/chart">
                <c:chart xmlns:c="http://schemas.openxmlformats.org/drawingml/2006/chart" xmlns:r="http://schemas.openxmlformats.org/officeDocument/2006/relationships" r:id="rId4"/>
              </a:graphicData>
            </a:graphic>
          </p:graphicFrame>
          <p:sp>
            <p:nvSpPr>
              <p:cNvPr id="53" name="角丸四角形 52">
                <a:extLst>
                  <a:ext uri="{FF2B5EF4-FFF2-40B4-BE49-F238E27FC236}">
                    <a16:creationId xmlns:a16="http://schemas.microsoft.com/office/drawing/2014/main" id="{020C44DA-59D9-1D4A-92AF-13F159B77379}"/>
                  </a:ext>
                </a:extLst>
              </p:cNvPr>
              <p:cNvSpPr/>
              <p:nvPr/>
            </p:nvSpPr>
            <p:spPr>
              <a:xfrm>
                <a:off x="659463" y="3975334"/>
                <a:ext cx="360040" cy="2059672"/>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700">
                    <a:latin typeface="Meiryo" panose="020B0604030504040204" pitchFamily="34" charset="-128"/>
                  </a:rPr>
                  <a:t>リボルビング払い</a:t>
                </a:r>
              </a:p>
            </p:txBody>
          </p:sp>
          <p:cxnSp>
            <p:nvCxnSpPr>
              <p:cNvPr id="55" name="直線矢印コネクタ 54">
                <a:extLst>
                  <a:ext uri="{FF2B5EF4-FFF2-40B4-BE49-F238E27FC236}">
                    <a16:creationId xmlns:a16="http://schemas.microsoft.com/office/drawing/2014/main" id="{5B845B7A-526F-0C4B-B79F-F032F15D6C67}"/>
                  </a:ext>
                </a:extLst>
              </p:cNvPr>
              <p:cNvCxnSpPr>
                <a:cxnSpLocks/>
              </p:cNvCxnSpPr>
              <p:nvPr/>
            </p:nvCxnSpPr>
            <p:spPr>
              <a:xfrm>
                <a:off x="5663471" y="5417838"/>
                <a:ext cx="405802" cy="0"/>
              </a:xfrm>
              <a:prstGeom prst="straightConnector1">
                <a:avLst/>
              </a:prstGeom>
              <a:ln w="38100">
                <a:solidFill>
                  <a:schemeClr val="tx1"/>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56" name="角丸四角形 55">
                <a:extLst>
                  <a:ext uri="{FF2B5EF4-FFF2-40B4-BE49-F238E27FC236}">
                    <a16:creationId xmlns:a16="http://schemas.microsoft.com/office/drawing/2014/main" id="{BB86AB22-E8A6-9645-B357-BCC53970524D}"/>
                  </a:ext>
                </a:extLst>
              </p:cNvPr>
              <p:cNvSpPr/>
              <p:nvPr/>
            </p:nvSpPr>
            <p:spPr>
              <a:xfrm>
                <a:off x="1832220" y="5430180"/>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57" name="角丸四角形 56">
                <a:extLst>
                  <a:ext uri="{FF2B5EF4-FFF2-40B4-BE49-F238E27FC236}">
                    <a16:creationId xmlns:a16="http://schemas.microsoft.com/office/drawing/2014/main" id="{5BBC6BE9-BCD9-F742-B19F-9175A5408CA6}"/>
                  </a:ext>
                </a:extLst>
              </p:cNvPr>
              <p:cNvSpPr/>
              <p:nvPr/>
            </p:nvSpPr>
            <p:spPr>
              <a:xfrm>
                <a:off x="2485517" y="5159246"/>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58" name="角丸四角形 57">
                <a:extLst>
                  <a:ext uri="{FF2B5EF4-FFF2-40B4-BE49-F238E27FC236}">
                    <a16:creationId xmlns:a16="http://schemas.microsoft.com/office/drawing/2014/main" id="{90767576-E99F-314D-B582-1DBE54EFE8F2}"/>
                  </a:ext>
                </a:extLst>
              </p:cNvPr>
              <p:cNvSpPr/>
              <p:nvPr/>
            </p:nvSpPr>
            <p:spPr>
              <a:xfrm>
                <a:off x="2485517" y="5430180"/>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59" name="角丸四角形 58">
                <a:extLst>
                  <a:ext uri="{FF2B5EF4-FFF2-40B4-BE49-F238E27FC236}">
                    <a16:creationId xmlns:a16="http://schemas.microsoft.com/office/drawing/2014/main" id="{28CCF55D-86EE-6542-9E40-C9906339E2A2}"/>
                  </a:ext>
                </a:extLst>
              </p:cNvPr>
              <p:cNvSpPr/>
              <p:nvPr/>
            </p:nvSpPr>
            <p:spPr>
              <a:xfrm>
                <a:off x="3138814" y="5159246"/>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60" name="角丸四角形 59">
                <a:extLst>
                  <a:ext uri="{FF2B5EF4-FFF2-40B4-BE49-F238E27FC236}">
                    <a16:creationId xmlns:a16="http://schemas.microsoft.com/office/drawing/2014/main" id="{D11ED242-A19D-7144-BB2A-5A188F473242}"/>
                  </a:ext>
                </a:extLst>
              </p:cNvPr>
              <p:cNvSpPr/>
              <p:nvPr/>
            </p:nvSpPr>
            <p:spPr>
              <a:xfrm>
                <a:off x="3792111" y="5430180"/>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61" name="角丸四角形 60">
                <a:extLst>
                  <a:ext uri="{FF2B5EF4-FFF2-40B4-BE49-F238E27FC236}">
                    <a16:creationId xmlns:a16="http://schemas.microsoft.com/office/drawing/2014/main" id="{DEF4551C-2892-EF49-8E85-5A9AB64B30B2}"/>
                  </a:ext>
                </a:extLst>
              </p:cNvPr>
              <p:cNvSpPr/>
              <p:nvPr/>
            </p:nvSpPr>
            <p:spPr>
              <a:xfrm>
                <a:off x="3792111" y="5159246"/>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62" name="角丸四角形 61">
                <a:extLst>
                  <a:ext uri="{FF2B5EF4-FFF2-40B4-BE49-F238E27FC236}">
                    <a16:creationId xmlns:a16="http://schemas.microsoft.com/office/drawing/2014/main" id="{300E3FDB-D65F-1D46-B75A-D577789FCF48}"/>
                  </a:ext>
                </a:extLst>
              </p:cNvPr>
              <p:cNvSpPr/>
              <p:nvPr/>
            </p:nvSpPr>
            <p:spPr>
              <a:xfrm>
                <a:off x="4445408" y="5159246"/>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63" name="角丸四角形 62">
                <a:extLst>
                  <a:ext uri="{FF2B5EF4-FFF2-40B4-BE49-F238E27FC236}">
                    <a16:creationId xmlns:a16="http://schemas.microsoft.com/office/drawing/2014/main" id="{09F07C6E-BE90-F041-8EBC-F9263E316168}"/>
                  </a:ext>
                </a:extLst>
              </p:cNvPr>
              <p:cNvSpPr/>
              <p:nvPr/>
            </p:nvSpPr>
            <p:spPr>
              <a:xfrm>
                <a:off x="5098706" y="5430180"/>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64" name="角丸四角形 63">
                <a:extLst>
                  <a:ext uri="{FF2B5EF4-FFF2-40B4-BE49-F238E27FC236}">
                    <a16:creationId xmlns:a16="http://schemas.microsoft.com/office/drawing/2014/main" id="{FE2CF9A0-60F1-FC4C-A060-990FEFFE9321}"/>
                  </a:ext>
                </a:extLst>
              </p:cNvPr>
              <p:cNvSpPr/>
              <p:nvPr/>
            </p:nvSpPr>
            <p:spPr>
              <a:xfrm>
                <a:off x="5098706" y="5159246"/>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65" name="角丸四角形 64">
                <a:extLst>
                  <a:ext uri="{FF2B5EF4-FFF2-40B4-BE49-F238E27FC236}">
                    <a16:creationId xmlns:a16="http://schemas.microsoft.com/office/drawing/2014/main" id="{03190D61-F12F-9C48-A128-505AD6733892}"/>
                  </a:ext>
                </a:extLst>
              </p:cNvPr>
              <p:cNvSpPr/>
              <p:nvPr/>
            </p:nvSpPr>
            <p:spPr>
              <a:xfrm>
                <a:off x="1832220" y="5159246"/>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66" name="角丸四角形 65">
                <a:extLst>
                  <a:ext uri="{FF2B5EF4-FFF2-40B4-BE49-F238E27FC236}">
                    <a16:creationId xmlns:a16="http://schemas.microsoft.com/office/drawing/2014/main" id="{F7DEED26-9A87-434D-A6D2-AE5DFCCA2CDE}"/>
                  </a:ext>
                </a:extLst>
              </p:cNvPr>
              <p:cNvSpPr/>
              <p:nvPr/>
            </p:nvSpPr>
            <p:spPr>
              <a:xfrm>
                <a:off x="3138814" y="5430180"/>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67" name="角丸四角形 66">
                <a:extLst>
                  <a:ext uri="{FF2B5EF4-FFF2-40B4-BE49-F238E27FC236}">
                    <a16:creationId xmlns:a16="http://schemas.microsoft.com/office/drawing/2014/main" id="{2C284855-0831-CC45-9DF2-3B0066CACFBA}"/>
                  </a:ext>
                </a:extLst>
              </p:cNvPr>
              <p:cNvSpPr/>
              <p:nvPr/>
            </p:nvSpPr>
            <p:spPr>
              <a:xfrm>
                <a:off x="4445408" y="5430180"/>
                <a:ext cx="468000" cy="270000"/>
              </a:xfrm>
              <a:prstGeom prst="roundRect">
                <a:avLst>
                  <a:gd name="adj" fmla="val 16276"/>
                </a:avLst>
              </a:prstGeom>
              <a:pattFill prst="wdUpDiag">
                <a:fgClr>
                  <a:schemeClr val="accent6">
                    <a:lumMod val="20000"/>
                    <a:lumOff val="80000"/>
                  </a:schemeClr>
                </a:fgClr>
                <a:bgClr>
                  <a:schemeClr val="accent6">
                    <a:lumMod val="60000"/>
                    <a:lumOff val="40000"/>
                  </a:schemeClr>
                </a:bgClr>
              </a:pattFill>
              <a:ln w="95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kumimoji="1" lang="ja-JP" altLang="en-US">
                  <a:solidFill>
                    <a:schemeClr val="tx1"/>
                  </a:solidFill>
                  <a:latin typeface="Meiryo" panose="020B0604030504040204" pitchFamily="34" charset="-128"/>
                </a:endParaRPr>
              </a:p>
            </p:txBody>
          </p:sp>
          <p:sp>
            <p:nvSpPr>
              <p:cNvPr id="68" name="角丸四角形 67">
                <a:extLst>
                  <a:ext uri="{FF2B5EF4-FFF2-40B4-BE49-F238E27FC236}">
                    <a16:creationId xmlns:a16="http://schemas.microsoft.com/office/drawing/2014/main" id="{B031D7AE-C9E1-1B4A-8EB4-72ECAAB56DD6}"/>
                  </a:ext>
                </a:extLst>
              </p:cNvPr>
              <p:cNvSpPr/>
              <p:nvPr/>
            </p:nvSpPr>
            <p:spPr>
              <a:xfrm>
                <a:off x="2017392" y="4207442"/>
                <a:ext cx="1968554" cy="504000"/>
              </a:xfrm>
              <a:prstGeom prst="roundRect">
                <a:avLst>
                  <a:gd name="adj" fmla="val 10121"/>
                </a:avLst>
              </a:prstGeom>
              <a:solidFill>
                <a:schemeClr val="accent5">
                  <a:lumMod val="40000"/>
                  <a:lumOff val="6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sz="1500">
                    <a:solidFill>
                      <a:schemeClr val="tx1"/>
                    </a:solidFill>
                    <a:latin typeface="Meiryo" panose="020B0604030504040204" pitchFamily="34" charset="-128"/>
                  </a:rPr>
                  <a:t>毎月の支払額２万円</a:t>
                </a:r>
                <a:endParaRPr kumimoji="1" lang="en-US" altLang="ja-JP" sz="1500" dirty="0">
                  <a:solidFill>
                    <a:schemeClr val="tx1"/>
                  </a:solidFill>
                  <a:latin typeface="Meiryo" panose="020B0604030504040204" pitchFamily="34" charset="-128"/>
                </a:endParaRPr>
              </a:p>
            </p:txBody>
          </p:sp>
          <p:cxnSp>
            <p:nvCxnSpPr>
              <p:cNvPr id="70" name="直線矢印コネクタ 69">
                <a:extLst>
                  <a:ext uri="{FF2B5EF4-FFF2-40B4-BE49-F238E27FC236}">
                    <a16:creationId xmlns:a16="http://schemas.microsoft.com/office/drawing/2014/main" id="{FB512F81-DECF-AD4C-A6E6-987A8524FDF7}"/>
                  </a:ext>
                </a:extLst>
              </p:cNvPr>
              <p:cNvCxnSpPr>
                <a:cxnSpLocks/>
              </p:cNvCxnSpPr>
              <p:nvPr/>
            </p:nvCxnSpPr>
            <p:spPr>
              <a:xfrm>
                <a:off x="5663471" y="5917371"/>
                <a:ext cx="405802" cy="0"/>
              </a:xfrm>
              <a:prstGeom prst="straightConnector1">
                <a:avLst/>
              </a:prstGeom>
              <a:ln w="38100">
                <a:solidFill>
                  <a:schemeClr val="tx1"/>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71" name="角丸四角形 70">
                <a:extLst>
                  <a:ext uri="{FF2B5EF4-FFF2-40B4-BE49-F238E27FC236}">
                    <a16:creationId xmlns:a16="http://schemas.microsoft.com/office/drawing/2014/main" id="{A204CEA3-C1A9-CF46-A9B3-93A4DF18F42E}"/>
                  </a:ext>
                </a:extLst>
              </p:cNvPr>
              <p:cNvSpPr/>
              <p:nvPr/>
            </p:nvSpPr>
            <p:spPr>
              <a:xfrm>
                <a:off x="4352555" y="4207442"/>
                <a:ext cx="1310916" cy="504000"/>
              </a:xfrm>
              <a:prstGeom prst="roundRect">
                <a:avLst>
                  <a:gd name="adj" fmla="val 10121"/>
                </a:avLst>
              </a:prstGeom>
              <a:solidFill>
                <a:schemeClr val="accent5">
                  <a:lumMod val="40000"/>
                  <a:lumOff val="6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sz="1500">
                    <a:solidFill>
                      <a:schemeClr val="tx1"/>
                    </a:solidFill>
                    <a:latin typeface="Meiryo" panose="020B0604030504040204" pitchFamily="34" charset="-128"/>
                  </a:rPr>
                  <a:t>手数料</a:t>
                </a:r>
                <a:endParaRPr kumimoji="1" lang="en-US" altLang="ja-JP" sz="1500" dirty="0">
                  <a:solidFill>
                    <a:schemeClr val="tx1"/>
                  </a:solidFill>
                  <a:latin typeface="Meiryo" panose="020B0604030504040204" pitchFamily="34" charset="-128"/>
                </a:endParaRPr>
              </a:p>
            </p:txBody>
          </p:sp>
          <p:sp>
            <p:nvSpPr>
              <p:cNvPr id="17" name="テキスト ボックス 16">
                <a:extLst>
                  <a:ext uri="{FF2B5EF4-FFF2-40B4-BE49-F238E27FC236}">
                    <a16:creationId xmlns:a16="http://schemas.microsoft.com/office/drawing/2014/main" id="{92C69262-0827-444C-A18F-81509B934E6F}"/>
                  </a:ext>
                </a:extLst>
              </p:cNvPr>
              <p:cNvSpPr txBox="1"/>
              <p:nvPr/>
            </p:nvSpPr>
            <p:spPr>
              <a:xfrm>
                <a:off x="3966126" y="4161486"/>
                <a:ext cx="389850" cy="584775"/>
              </a:xfrm>
              <a:prstGeom prst="rect">
                <a:avLst/>
              </a:prstGeom>
              <a:noFill/>
            </p:spPr>
            <p:txBody>
              <a:bodyPr wrap="none" rtlCol="0">
                <a:spAutoFit/>
              </a:bodyPr>
              <a:lstStyle/>
              <a:p>
                <a:r>
                  <a:rPr lang="en-US" altLang="ja-JP" sz="3200" dirty="0"/>
                  <a:t>+</a:t>
                </a:r>
                <a:endParaRPr kumimoji="1" lang="ja-JP" altLang="en-US" sz="3200"/>
              </a:p>
            </p:txBody>
          </p:sp>
        </p:grpSp>
        <p:cxnSp>
          <p:nvCxnSpPr>
            <p:cNvPr id="20" name="カギ線コネクタ 19">
              <a:extLst>
                <a:ext uri="{FF2B5EF4-FFF2-40B4-BE49-F238E27FC236}">
                  <a16:creationId xmlns:a16="http://schemas.microsoft.com/office/drawing/2014/main" id="{2C5C2A3D-F635-C34C-8A6E-CA9EDBA58461}"/>
                </a:ext>
              </a:extLst>
            </p:cNvPr>
            <p:cNvCxnSpPr>
              <a:stCxn id="6" idx="2"/>
              <a:endCxn id="53" idx="0"/>
            </p:cNvCxnSpPr>
            <p:nvPr/>
          </p:nvCxnSpPr>
          <p:spPr>
            <a:xfrm rot="5400000">
              <a:off x="3942362" y="283442"/>
              <a:ext cx="795362" cy="7001120"/>
            </a:xfrm>
            <a:prstGeom prst="bentConnector3">
              <a:avLst/>
            </a:prstGeom>
            <a:ln w="57150">
              <a:solidFill>
                <a:schemeClr val="accent5">
                  <a:lumMod val="60000"/>
                  <a:lumOff val="40000"/>
                </a:schemeClr>
              </a:solidFill>
              <a:tailEnd type="triangle"/>
            </a:ln>
          </p:spPr>
          <p:style>
            <a:lnRef idx="1">
              <a:schemeClr val="accent4"/>
            </a:lnRef>
            <a:fillRef idx="0">
              <a:schemeClr val="accent4"/>
            </a:fillRef>
            <a:effectRef idx="0">
              <a:schemeClr val="accent4"/>
            </a:effectRef>
            <a:fontRef idx="minor">
              <a:schemeClr val="tx1"/>
            </a:fontRef>
          </p:style>
        </p:cxnSp>
      </p:grpSp>
      <p:pic>
        <p:nvPicPr>
          <p:cNvPr id="72" name="図 71" descr="食品 が含まれている画像&#10;&#10;自動的に生成された説明">
            <a:extLst>
              <a:ext uri="{FF2B5EF4-FFF2-40B4-BE49-F238E27FC236}">
                <a16:creationId xmlns:a16="http://schemas.microsoft.com/office/drawing/2014/main" id="{91BC3117-EF2B-614C-8CB9-56ADB2A162F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48742"/>
          <a:stretch/>
        </p:blipFill>
        <p:spPr>
          <a:xfrm>
            <a:off x="5327350" y="2403990"/>
            <a:ext cx="989438" cy="1201862"/>
          </a:xfrm>
          <a:prstGeom prst="rect">
            <a:avLst/>
          </a:prstGeom>
        </p:spPr>
      </p:pic>
      <p:grpSp>
        <p:nvGrpSpPr>
          <p:cNvPr id="28" name="グループ化 27">
            <a:extLst>
              <a:ext uri="{FF2B5EF4-FFF2-40B4-BE49-F238E27FC236}">
                <a16:creationId xmlns:a16="http://schemas.microsoft.com/office/drawing/2014/main" id="{D5275F65-5D4B-8E4B-9C6B-A340C358385A}"/>
              </a:ext>
            </a:extLst>
          </p:cNvPr>
          <p:cNvGrpSpPr/>
          <p:nvPr/>
        </p:nvGrpSpPr>
        <p:grpSpPr>
          <a:xfrm>
            <a:off x="5881894" y="1301215"/>
            <a:ext cx="2794562" cy="1188273"/>
            <a:chOff x="5380635" y="1258901"/>
            <a:chExt cx="2794562" cy="1188273"/>
          </a:xfrm>
        </p:grpSpPr>
        <p:sp>
          <p:nvSpPr>
            <p:cNvPr id="21" name="角丸四角形 20">
              <a:extLst>
                <a:ext uri="{FF2B5EF4-FFF2-40B4-BE49-F238E27FC236}">
                  <a16:creationId xmlns:a16="http://schemas.microsoft.com/office/drawing/2014/main" id="{BE9868F1-15FD-644F-8793-5AF7CD12423A}"/>
                </a:ext>
              </a:extLst>
            </p:cNvPr>
            <p:cNvSpPr/>
            <p:nvPr/>
          </p:nvSpPr>
          <p:spPr>
            <a:xfrm>
              <a:off x="5380635" y="1258901"/>
              <a:ext cx="2794562" cy="941938"/>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C3894965-D67D-2941-98A6-CA1EDA852BE4}"/>
                </a:ext>
              </a:extLst>
            </p:cNvPr>
            <p:cNvSpPr txBox="1"/>
            <p:nvPr/>
          </p:nvSpPr>
          <p:spPr>
            <a:xfrm>
              <a:off x="5456598" y="1406701"/>
              <a:ext cx="2642635" cy="670953"/>
            </a:xfrm>
            <a:prstGeom prst="rect">
              <a:avLst/>
            </a:prstGeom>
            <a:noFill/>
          </p:spPr>
          <p:txBody>
            <a:bodyPr wrap="square" rtlCol="0">
              <a:spAutoFit/>
            </a:bodyPr>
            <a:lstStyle/>
            <a:p>
              <a:pPr>
                <a:lnSpc>
                  <a:spcPct val="120000"/>
                </a:lnSpc>
              </a:pPr>
              <a:r>
                <a:rPr lang="ja-JP" altLang="en-US" sz="1600"/>
                <a:t>毎月２万円ちょっとの</a:t>
              </a:r>
              <a:endParaRPr lang="en-US" altLang="ja-JP" sz="1600" dirty="0"/>
            </a:p>
            <a:p>
              <a:pPr>
                <a:lnSpc>
                  <a:spcPct val="120000"/>
                </a:lnSpc>
              </a:pPr>
              <a:r>
                <a:rPr lang="ja-JP" altLang="en-US" sz="1600"/>
                <a:t>支払いでいろいろ買える</a:t>
              </a:r>
              <a:r>
                <a:rPr lang="en-US" altLang="ja-JP" sz="1600" dirty="0"/>
                <a:t>!!</a:t>
              </a:r>
              <a:endParaRPr lang="ja-JP" altLang="en-US" sz="1600"/>
            </a:p>
          </p:txBody>
        </p:sp>
        <p:sp>
          <p:nvSpPr>
            <p:cNvPr id="25" name="フリーフォーム 24">
              <a:extLst>
                <a:ext uri="{FF2B5EF4-FFF2-40B4-BE49-F238E27FC236}">
                  <a16:creationId xmlns:a16="http://schemas.microsoft.com/office/drawing/2014/main" id="{FAB4E925-595A-7A46-AA15-A57230E3006E}"/>
                </a:ext>
              </a:extLst>
            </p:cNvPr>
            <p:cNvSpPr/>
            <p:nvPr/>
          </p:nvSpPr>
          <p:spPr>
            <a:xfrm>
              <a:off x="5663471" y="2095500"/>
              <a:ext cx="405801" cy="351674"/>
            </a:xfrm>
            <a:custGeom>
              <a:avLst/>
              <a:gdLst>
                <a:gd name="connsiteX0" fmla="*/ 152400 w 406400"/>
                <a:gd name="connsiteY0" fmla="*/ 63500 h 419100"/>
                <a:gd name="connsiteX1" fmla="*/ 0 w 406400"/>
                <a:gd name="connsiteY1" fmla="*/ 419100 h 419100"/>
                <a:gd name="connsiteX2" fmla="*/ 406400 w 406400"/>
                <a:gd name="connsiteY2" fmla="*/ 12700 h 419100"/>
                <a:gd name="connsiteX3" fmla="*/ 177800 w 406400"/>
                <a:gd name="connsiteY3" fmla="*/ 0 h 419100"/>
                <a:gd name="connsiteX4" fmla="*/ 152400 w 406400"/>
                <a:gd name="connsiteY4" fmla="*/ 0 h 419100"/>
                <a:gd name="connsiteX5" fmla="*/ 152400 w 406400"/>
                <a:gd name="connsiteY5"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400" h="419100">
                  <a:moveTo>
                    <a:pt x="152400" y="63500"/>
                  </a:moveTo>
                  <a:lnTo>
                    <a:pt x="0" y="419100"/>
                  </a:lnTo>
                  <a:lnTo>
                    <a:pt x="406400" y="12700"/>
                  </a:lnTo>
                  <a:lnTo>
                    <a:pt x="177800" y="0"/>
                  </a:lnTo>
                  <a:lnTo>
                    <a:pt x="152400" y="0"/>
                  </a:lnTo>
                  <a:lnTo>
                    <a:pt x="152400" y="0"/>
                  </a:lnTo>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5" name="グループ化 84">
            <a:extLst>
              <a:ext uri="{FF2B5EF4-FFF2-40B4-BE49-F238E27FC236}">
                <a16:creationId xmlns:a16="http://schemas.microsoft.com/office/drawing/2014/main" id="{0F1E2B78-C184-A242-BC2B-AD0130E461BB}"/>
              </a:ext>
            </a:extLst>
          </p:cNvPr>
          <p:cNvGrpSpPr/>
          <p:nvPr/>
        </p:nvGrpSpPr>
        <p:grpSpPr>
          <a:xfrm>
            <a:off x="6394034" y="4043660"/>
            <a:ext cx="2242022" cy="2535772"/>
            <a:chOff x="6394034" y="4043660"/>
            <a:chExt cx="2242022" cy="2535772"/>
          </a:xfrm>
        </p:grpSpPr>
        <p:sp>
          <p:nvSpPr>
            <p:cNvPr id="23" name="角丸四角形 22">
              <a:extLst>
                <a:ext uri="{FF2B5EF4-FFF2-40B4-BE49-F238E27FC236}">
                  <a16:creationId xmlns:a16="http://schemas.microsoft.com/office/drawing/2014/main" id="{50AA2732-33C8-1444-9A1D-80445342FF21}"/>
                </a:ext>
              </a:extLst>
            </p:cNvPr>
            <p:cNvSpPr/>
            <p:nvPr/>
          </p:nvSpPr>
          <p:spPr>
            <a:xfrm>
              <a:off x="6394034" y="4043660"/>
              <a:ext cx="2242022" cy="1257548"/>
            </a:xfrm>
            <a:prstGeom prst="roundRect">
              <a:avLst/>
            </a:prstGeom>
            <a:solidFill>
              <a:schemeClr val="tx2"/>
            </a:solidFill>
            <a:ln>
              <a:noFill/>
            </a:ln>
            <a:effectLst>
              <a:glow rad="203200">
                <a:schemeClr val="tx2">
                  <a:alpha val="25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テキスト ボックス 72">
              <a:extLst>
                <a:ext uri="{FF2B5EF4-FFF2-40B4-BE49-F238E27FC236}">
                  <a16:creationId xmlns:a16="http://schemas.microsoft.com/office/drawing/2014/main" id="{8581548F-F1CF-FB4F-B17E-6EAFF16E554D}"/>
                </a:ext>
              </a:extLst>
            </p:cNvPr>
            <p:cNvSpPr txBox="1"/>
            <p:nvPr/>
          </p:nvSpPr>
          <p:spPr>
            <a:xfrm>
              <a:off x="6636712" y="4221088"/>
              <a:ext cx="1768472" cy="904863"/>
            </a:xfrm>
            <a:prstGeom prst="rect">
              <a:avLst/>
            </a:prstGeom>
            <a:noFill/>
          </p:spPr>
          <p:txBody>
            <a:bodyPr wrap="square" rtlCol="0">
              <a:spAutoFit/>
            </a:bodyPr>
            <a:lstStyle/>
            <a:p>
              <a:pPr>
                <a:lnSpc>
                  <a:spcPct val="110000"/>
                </a:lnSpc>
              </a:pPr>
              <a:r>
                <a:rPr lang="ja-JP" altLang="en-US" sz="1600" dirty="0">
                  <a:solidFill>
                    <a:schemeClr val="bg1"/>
                  </a:solidFill>
                  <a:latin typeface="+mn-ea"/>
                </a:rPr>
                <a:t>毎月</a:t>
              </a:r>
              <a:r>
                <a:rPr lang="en-US" altLang="ja-JP" sz="1600" dirty="0">
                  <a:solidFill>
                    <a:schemeClr val="bg1"/>
                  </a:solidFill>
                  <a:latin typeface="+mn-ea"/>
                </a:rPr>
                <a:t>2</a:t>
              </a:r>
              <a:r>
                <a:rPr lang="ja-JP" altLang="en-US" sz="1600" dirty="0">
                  <a:solidFill>
                    <a:schemeClr val="bg1"/>
                  </a:solidFill>
                  <a:latin typeface="+mn-ea"/>
                </a:rPr>
                <a:t>万円の返済が</a:t>
              </a:r>
              <a:r>
                <a:rPr lang="en-US" altLang="ja-JP" sz="1600" dirty="0">
                  <a:solidFill>
                    <a:schemeClr val="bg1"/>
                  </a:solidFill>
                  <a:latin typeface="+mn-ea"/>
                </a:rPr>
                <a:t>1</a:t>
              </a:r>
              <a:r>
                <a:rPr lang="ja-JP" altLang="en-US" sz="1600" dirty="0">
                  <a:solidFill>
                    <a:schemeClr val="bg1"/>
                  </a:solidFill>
                  <a:latin typeface="+mn-ea"/>
                </a:rPr>
                <a:t>年半近く続くことに</a:t>
              </a:r>
              <a:r>
                <a:rPr lang="en-US" altLang="ja-JP" sz="1600" dirty="0">
                  <a:solidFill>
                    <a:schemeClr val="bg1"/>
                  </a:solidFill>
                  <a:latin typeface="+mn-ea"/>
                </a:rPr>
                <a:t>…</a:t>
              </a:r>
            </a:p>
          </p:txBody>
        </p:sp>
        <p:pic>
          <p:nvPicPr>
            <p:cNvPr id="83" name="図 82">
              <a:extLst>
                <a:ext uri="{FF2B5EF4-FFF2-40B4-BE49-F238E27FC236}">
                  <a16:creationId xmlns:a16="http://schemas.microsoft.com/office/drawing/2014/main" id="{B7EA9D56-F52A-FD47-96FE-2FE6839686A8}"/>
                </a:ext>
              </a:extLst>
            </p:cNvPr>
            <p:cNvPicPr>
              <a:picLocks noChangeAspect="1"/>
            </p:cNvPicPr>
            <p:nvPr/>
          </p:nvPicPr>
          <p:blipFill rotWithShape="1">
            <a:blip r:embed="rId6">
              <a:extLst>
                <a:ext uri="{28A0092B-C50C-407E-A947-70E740481C1C}">
                  <a14:useLocalDpi xmlns:a14="http://schemas.microsoft.com/office/drawing/2010/main" val="0"/>
                </a:ext>
              </a:extLst>
            </a:blip>
            <a:srcRect b="31936"/>
            <a:stretch/>
          </p:blipFill>
          <p:spPr>
            <a:xfrm>
              <a:off x="6454440" y="5066365"/>
              <a:ext cx="2164059" cy="1513067"/>
            </a:xfrm>
            <a:prstGeom prst="rect">
              <a:avLst/>
            </a:prstGeom>
          </p:spPr>
        </p:pic>
      </p:grpSp>
      <p:pic>
        <p:nvPicPr>
          <p:cNvPr id="14" name="図 13" descr="ロゴ が含まれている画像&#10;&#10;自動的に生成された説明">
            <a:extLst>
              <a:ext uri="{FF2B5EF4-FFF2-40B4-BE49-F238E27FC236}">
                <a16:creationId xmlns:a16="http://schemas.microsoft.com/office/drawing/2014/main" id="{F859D8CB-8795-7544-AD67-3EB6AFDCDB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91156" y="1791278"/>
            <a:ext cx="1085169" cy="1070602"/>
          </a:xfrm>
          <a:prstGeom prst="rect">
            <a:avLst/>
          </a:prstGeom>
        </p:spPr>
      </p:pic>
    </p:spTree>
    <p:extLst>
      <p:ext uri="{BB962C8B-B14F-4D97-AF65-F5344CB8AC3E}">
        <p14:creationId xmlns:p14="http://schemas.microsoft.com/office/powerpoint/2010/main" val="2729363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0-#ppt_w/2"/>
                                          </p:val>
                                        </p:tav>
                                        <p:tav tm="100000">
                                          <p:val>
                                            <p:strVal val="#ppt_x"/>
                                          </p:val>
                                        </p:tav>
                                      </p:tavLst>
                                    </p:anim>
                                    <p:anim calcmode="lin" valueType="num">
                                      <p:cBhvr additive="base">
                                        <p:cTn id="8" dur="5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82"/>
                                        </p:tgtEl>
                                        <p:attrNameLst>
                                          <p:attrName>style.visibility</p:attrName>
                                        </p:attrNameLst>
                                      </p:cBhvr>
                                      <p:to>
                                        <p:strVal val="visible"/>
                                      </p:to>
                                    </p:set>
                                    <p:animEffect transition="in" filter="wipe(up)">
                                      <p:cBhvr>
                                        <p:cTn id="13" dur="500"/>
                                        <p:tgtEl>
                                          <p:spTgt spid="82"/>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85"/>
                                        </p:tgtEl>
                                        <p:attrNameLst>
                                          <p:attrName>style.visibility</p:attrName>
                                        </p:attrNameLst>
                                      </p:cBhvr>
                                      <p:to>
                                        <p:strVal val="visible"/>
                                      </p:to>
                                    </p:set>
                                    <p:animEffect transition="in" filter="dissolve">
                                      <p:cBhvr>
                                        <p:cTn id="1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角丸四角形 40">
            <a:extLst>
              <a:ext uri="{FF2B5EF4-FFF2-40B4-BE49-F238E27FC236}">
                <a16:creationId xmlns:a16="http://schemas.microsoft.com/office/drawing/2014/main" id="{640172F2-0E7A-3D4A-89E9-4680BFC22B50}"/>
              </a:ext>
            </a:extLst>
          </p:cNvPr>
          <p:cNvSpPr/>
          <p:nvPr/>
        </p:nvSpPr>
        <p:spPr>
          <a:xfrm>
            <a:off x="591838" y="2457257"/>
            <a:ext cx="3168000" cy="12600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42D832AE-9C6F-4356-A595-4A8408800F7C}"/>
              </a:ext>
            </a:extLst>
          </p:cNvPr>
          <p:cNvSpPr>
            <a:spLocks noGrp="1"/>
          </p:cNvSpPr>
          <p:nvPr>
            <p:ph type="title"/>
          </p:nvPr>
        </p:nvSpPr>
        <p:spPr>
          <a:xfrm>
            <a:off x="520700" y="50982"/>
            <a:ext cx="8102600" cy="965433"/>
          </a:xfrm>
        </p:spPr>
        <p:txBody>
          <a:bodyPr/>
          <a:lstStyle/>
          <a:p>
            <a:r>
              <a:rPr lang="ja-JP" altLang="en-US" dirty="0"/>
              <a:t>どの支払い方法を選ぶ？</a:t>
            </a:r>
            <a:endParaRPr kumimoji="1" lang="ja-JP" altLang="en-US" dirty="0"/>
          </a:p>
        </p:txBody>
      </p:sp>
      <p:sp>
        <p:nvSpPr>
          <p:cNvPr id="3" name="スライド番号プレースホルダー 2">
            <a:extLst>
              <a:ext uri="{FF2B5EF4-FFF2-40B4-BE49-F238E27FC236}">
                <a16:creationId xmlns:a16="http://schemas.microsoft.com/office/drawing/2014/main" id="{B455C5A4-5749-4E64-A542-852D01CA62FC}"/>
              </a:ext>
            </a:extLst>
          </p:cNvPr>
          <p:cNvSpPr>
            <a:spLocks noGrp="1"/>
          </p:cNvSpPr>
          <p:nvPr>
            <p:ph type="sldNum" sz="quarter" idx="4"/>
          </p:nvPr>
        </p:nvSpPr>
        <p:spPr/>
        <p:txBody>
          <a:bodyPr/>
          <a:lstStyle/>
          <a:p>
            <a:fld id="{C3C412A8-4165-48C5-B7A3-F5E84C593970}" type="slidenum">
              <a:rPr lang="ja-JP" altLang="en-US" smtClean="0"/>
              <a:pPr/>
              <a:t>15</a:t>
            </a:fld>
            <a:endParaRPr lang="ja-JP" altLang="en-US"/>
          </a:p>
        </p:txBody>
      </p:sp>
      <p:sp>
        <p:nvSpPr>
          <p:cNvPr id="15" name="テキスト ボックス 14">
            <a:extLst>
              <a:ext uri="{FF2B5EF4-FFF2-40B4-BE49-F238E27FC236}">
                <a16:creationId xmlns:a16="http://schemas.microsoft.com/office/drawing/2014/main" id="{247563F9-34ED-47CD-BBD1-247803D1458D}"/>
              </a:ext>
            </a:extLst>
          </p:cNvPr>
          <p:cNvSpPr txBox="1"/>
          <p:nvPr/>
        </p:nvSpPr>
        <p:spPr>
          <a:xfrm>
            <a:off x="824096" y="2660402"/>
            <a:ext cx="1459012" cy="369332"/>
          </a:xfrm>
          <a:prstGeom prst="rect">
            <a:avLst/>
          </a:prstGeom>
          <a:noFill/>
        </p:spPr>
        <p:txBody>
          <a:bodyPr wrap="square" rtlCol="0">
            <a:spAutoFit/>
          </a:bodyPr>
          <a:lstStyle/>
          <a:p>
            <a:r>
              <a:rPr kumimoji="1" lang="ja-JP" altLang="en-US" dirty="0"/>
              <a:t>夕飯の食材</a:t>
            </a:r>
          </a:p>
        </p:txBody>
      </p:sp>
      <p:sp>
        <p:nvSpPr>
          <p:cNvPr id="21" name="角丸四角形 54">
            <a:extLst>
              <a:ext uri="{FF2B5EF4-FFF2-40B4-BE49-F238E27FC236}">
                <a16:creationId xmlns:a16="http://schemas.microsoft.com/office/drawing/2014/main" id="{2C6D9AAD-D139-4711-82FC-511B9808F7CD}"/>
              </a:ext>
            </a:extLst>
          </p:cNvPr>
          <p:cNvSpPr/>
          <p:nvPr/>
        </p:nvSpPr>
        <p:spPr>
          <a:xfrm>
            <a:off x="5573846" y="2529112"/>
            <a:ext cx="2952000" cy="648000"/>
          </a:xfrm>
          <a:prstGeom prst="roundRect">
            <a:avLst>
              <a:gd name="adj" fmla="val 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000" b="1">
                <a:latin typeface="Meiryo" panose="020B0604030504040204" pitchFamily="34" charset="-128"/>
              </a:rPr>
              <a:t>翌月一括</a:t>
            </a:r>
            <a:r>
              <a:rPr kumimoji="1" lang="ja-JP" altLang="en-US" sz="2000" b="1" dirty="0">
                <a:latin typeface="Meiryo" panose="020B0604030504040204" pitchFamily="34" charset="-128"/>
              </a:rPr>
              <a:t>払い</a:t>
            </a:r>
          </a:p>
        </p:txBody>
      </p:sp>
      <p:sp>
        <p:nvSpPr>
          <p:cNvPr id="22" name="角丸四角形 54">
            <a:extLst>
              <a:ext uri="{FF2B5EF4-FFF2-40B4-BE49-F238E27FC236}">
                <a16:creationId xmlns:a16="http://schemas.microsoft.com/office/drawing/2014/main" id="{B6B6E4D5-E743-4B76-969A-F16721BAF38B}"/>
              </a:ext>
            </a:extLst>
          </p:cNvPr>
          <p:cNvSpPr/>
          <p:nvPr/>
        </p:nvSpPr>
        <p:spPr>
          <a:xfrm>
            <a:off x="5567050" y="3302653"/>
            <a:ext cx="2952000" cy="648000"/>
          </a:xfrm>
          <a:prstGeom prst="roundRect">
            <a:avLst>
              <a:gd name="adj" fmla="val 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sz="2000" b="1">
                <a:latin typeface="Meiryo" panose="020B0604030504040204" pitchFamily="34" charset="-128"/>
              </a:rPr>
              <a:t>ボーナス</a:t>
            </a:r>
            <a:r>
              <a:rPr kumimoji="1" lang="ja-JP" altLang="en-US" sz="2000" b="1">
                <a:latin typeface="Meiryo" panose="020B0604030504040204" pitchFamily="34" charset="-128"/>
              </a:rPr>
              <a:t>一括</a:t>
            </a:r>
            <a:r>
              <a:rPr kumimoji="1" lang="ja-JP" altLang="en-US" sz="2000" b="1" dirty="0">
                <a:latin typeface="Meiryo" panose="020B0604030504040204" pitchFamily="34" charset="-128"/>
              </a:rPr>
              <a:t>払い</a:t>
            </a:r>
          </a:p>
        </p:txBody>
      </p:sp>
      <p:sp>
        <p:nvSpPr>
          <p:cNvPr id="23" name="角丸四角形 58">
            <a:extLst>
              <a:ext uri="{FF2B5EF4-FFF2-40B4-BE49-F238E27FC236}">
                <a16:creationId xmlns:a16="http://schemas.microsoft.com/office/drawing/2014/main" id="{5295152D-B1C8-439A-87AD-91AD70654641}"/>
              </a:ext>
            </a:extLst>
          </p:cNvPr>
          <p:cNvSpPr/>
          <p:nvPr/>
        </p:nvSpPr>
        <p:spPr>
          <a:xfrm>
            <a:off x="5574140" y="4076194"/>
            <a:ext cx="2952000" cy="6480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000" b="1" dirty="0">
                <a:latin typeface="Meiryo" panose="020B0604030504040204" pitchFamily="34" charset="-128"/>
              </a:rPr>
              <a:t>分割払い</a:t>
            </a:r>
          </a:p>
        </p:txBody>
      </p:sp>
      <p:sp>
        <p:nvSpPr>
          <p:cNvPr id="24" name="角丸四角形 62">
            <a:extLst>
              <a:ext uri="{FF2B5EF4-FFF2-40B4-BE49-F238E27FC236}">
                <a16:creationId xmlns:a16="http://schemas.microsoft.com/office/drawing/2014/main" id="{8558767C-0ACF-4042-A534-E7AA7F156C7D}"/>
              </a:ext>
            </a:extLst>
          </p:cNvPr>
          <p:cNvSpPr/>
          <p:nvPr/>
        </p:nvSpPr>
        <p:spPr>
          <a:xfrm>
            <a:off x="5580440" y="4849735"/>
            <a:ext cx="2952000" cy="648000"/>
          </a:xfrm>
          <a:prstGeom prst="roundRect">
            <a:avLst>
              <a:gd name="adj"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000" b="1" dirty="0">
                <a:latin typeface="Meiryo" panose="020B0604030504040204" pitchFamily="34" charset="-128"/>
              </a:rPr>
              <a:t>リボルビング払い</a:t>
            </a:r>
          </a:p>
        </p:txBody>
      </p:sp>
      <p:sp>
        <p:nvSpPr>
          <p:cNvPr id="5" name="テキスト ボックス 4">
            <a:extLst>
              <a:ext uri="{FF2B5EF4-FFF2-40B4-BE49-F238E27FC236}">
                <a16:creationId xmlns:a16="http://schemas.microsoft.com/office/drawing/2014/main" id="{2F8BA879-5F5E-4099-9DE2-71A00FE26C8B}"/>
              </a:ext>
            </a:extLst>
          </p:cNvPr>
          <p:cNvSpPr txBox="1"/>
          <p:nvPr/>
        </p:nvSpPr>
        <p:spPr>
          <a:xfrm>
            <a:off x="824096" y="3135909"/>
            <a:ext cx="1606626" cy="461665"/>
          </a:xfrm>
          <a:prstGeom prst="rect">
            <a:avLst/>
          </a:prstGeom>
          <a:noFill/>
        </p:spPr>
        <p:txBody>
          <a:bodyPr wrap="square" rtlCol="0">
            <a:spAutoFit/>
          </a:bodyPr>
          <a:lstStyle/>
          <a:p>
            <a:r>
              <a:rPr kumimoji="1" lang="en-US" altLang="ja-JP" sz="2400" dirty="0"/>
              <a:t>2,000</a:t>
            </a:r>
            <a:r>
              <a:rPr kumimoji="1" lang="ja-JP" altLang="en-US" sz="1600" dirty="0"/>
              <a:t>円</a:t>
            </a:r>
          </a:p>
        </p:txBody>
      </p:sp>
      <p:sp>
        <p:nvSpPr>
          <p:cNvPr id="39" name="角丸四角形 38">
            <a:extLst>
              <a:ext uri="{FF2B5EF4-FFF2-40B4-BE49-F238E27FC236}">
                <a16:creationId xmlns:a16="http://schemas.microsoft.com/office/drawing/2014/main" id="{032C6CA4-F1F4-3344-970F-015CACCD11D7}"/>
              </a:ext>
            </a:extLst>
          </p:cNvPr>
          <p:cNvSpPr/>
          <p:nvPr/>
        </p:nvSpPr>
        <p:spPr>
          <a:xfrm>
            <a:off x="591838" y="5121328"/>
            <a:ext cx="3168000" cy="12600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236AB299-528D-46AF-A915-8EF72F683E36}"/>
              </a:ext>
            </a:extLst>
          </p:cNvPr>
          <p:cNvSpPr txBox="1"/>
          <p:nvPr/>
        </p:nvSpPr>
        <p:spPr>
          <a:xfrm>
            <a:off x="824096" y="5373216"/>
            <a:ext cx="1459012" cy="369332"/>
          </a:xfrm>
          <a:prstGeom prst="rect">
            <a:avLst/>
          </a:prstGeom>
          <a:noFill/>
        </p:spPr>
        <p:txBody>
          <a:bodyPr wrap="square" rtlCol="0">
            <a:spAutoFit/>
          </a:bodyPr>
          <a:lstStyle/>
          <a:p>
            <a:r>
              <a:rPr kumimoji="1" lang="ja-JP" altLang="en-US" dirty="0"/>
              <a:t>パソコン</a:t>
            </a:r>
          </a:p>
        </p:txBody>
      </p:sp>
      <p:sp>
        <p:nvSpPr>
          <p:cNvPr id="29" name="テキスト ボックス 28">
            <a:extLst>
              <a:ext uri="{FF2B5EF4-FFF2-40B4-BE49-F238E27FC236}">
                <a16:creationId xmlns:a16="http://schemas.microsoft.com/office/drawing/2014/main" id="{B7922379-BBEB-42D5-92C8-3CBECBF85149}"/>
              </a:ext>
            </a:extLst>
          </p:cNvPr>
          <p:cNvSpPr txBox="1"/>
          <p:nvPr/>
        </p:nvSpPr>
        <p:spPr>
          <a:xfrm>
            <a:off x="824096" y="5754286"/>
            <a:ext cx="1606626" cy="461665"/>
          </a:xfrm>
          <a:prstGeom prst="rect">
            <a:avLst/>
          </a:prstGeom>
          <a:noFill/>
        </p:spPr>
        <p:txBody>
          <a:bodyPr wrap="square" rtlCol="0">
            <a:spAutoFit/>
          </a:bodyPr>
          <a:lstStyle/>
          <a:p>
            <a:r>
              <a:rPr kumimoji="1" lang="en-US" altLang="ja-JP" sz="2400" dirty="0"/>
              <a:t>200,000</a:t>
            </a:r>
            <a:r>
              <a:rPr kumimoji="1" lang="ja-JP" altLang="en-US" sz="1600" dirty="0"/>
              <a:t>円</a:t>
            </a:r>
          </a:p>
        </p:txBody>
      </p:sp>
      <p:sp>
        <p:nvSpPr>
          <p:cNvPr id="6" name="正方形/長方形 5">
            <a:extLst>
              <a:ext uri="{FF2B5EF4-FFF2-40B4-BE49-F238E27FC236}">
                <a16:creationId xmlns:a16="http://schemas.microsoft.com/office/drawing/2014/main" id="{C0318875-18C4-4BE5-89E6-BECD5B8B73AE}"/>
              </a:ext>
            </a:extLst>
          </p:cNvPr>
          <p:cNvSpPr/>
          <p:nvPr/>
        </p:nvSpPr>
        <p:spPr>
          <a:xfrm>
            <a:off x="5576910" y="5623276"/>
            <a:ext cx="2952000" cy="648000"/>
          </a:xfrm>
          <a:prstGeom prst="rect">
            <a:avLst/>
          </a:prstGeom>
          <a:solidFill>
            <a:schemeClr val="bg1"/>
          </a:solidFill>
          <a:ln w="25400">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2"/>
                </a:solidFill>
              </a:rPr>
              <a:t>お金を貯めてから現金払い</a:t>
            </a:r>
            <a:endParaRPr kumimoji="1" lang="ja-JP" altLang="en-US" b="1" dirty="0">
              <a:solidFill>
                <a:schemeClr val="tx2"/>
              </a:solidFill>
            </a:endParaRPr>
          </a:p>
        </p:txBody>
      </p:sp>
      <p:sp>
        <p:nvSpPr>
          <p:cNvPr id="9" name="角丸四角形 8">
            <a:extLst>
              <a:ext uri="{FF2B5EF4-FFF2-40B4-BE49-F238E27FC236}">
                <a16:creationId xmlns:a16="http://schemas.microsoft.com/office/drawing/2014/main" id="{1D562E6B-64CF-3940-82D0-08A37A4DEC78}"/>
              </a:ext>
            </a:extLst>
          </p:cNvPr>
          <p:cNvSpPr/>
          <p:nvPr/>
        </p:nvSpPr>
        <p:spPr>
          <a:xfrm>
            <a:off x="591838" y="3789293"/>
            <a:ext cx="3168000" cy="12600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654273EC-F8DC-4D3F-BDEC-D2AD729A2AF3}"/>
              </a:ext>
            </a:extLst>
          </p:cNvPr>
          <p:cNvSpPr txBox="1"/>
          <p:nvPr/>
        </p:nvSpPr>
        <p:spPr>
          <a:xfrm>
            <a:off x="824096" y="4365104"/>
            <a:ext cx="1606626" cy="461665"/>
          </a:xfrm>
          <a:prstGeom prst="rect">
            <a:avLst/>
          </a:prstGeom>
          <a:noFill/>
        </p:spPr>
        <p:txBody>
          <a:bodyPr wrap="square" rtlCol="0">
            <a:spAutoFit/>
          </a:bodyPr>
          <a:lstStyle/>
          <a:p>
            <a:r>
              <a:rPr kumimoji="1" lang="en-US" altLang="ja-JP" sz="2400" dirty="0"/>
              <a:t>50,000</a:t>
            </a:r>
            <a:r>
              <a:rPr kumimoji="1" lang="ja-JP" altLang="en-US" sz="1600" dirty="0"/>
              <a:t>円</a:t>
            </a:r>
          </a:p>
        </p:txBody>
      </p:sp>
      <p:sp>
        <p:nvSpPr>
          <p:cNvPr id="36" name="テキスト ボックス 35">
            <a:extLst>
              <a:ext uri="{FF2B5EF4-FFF2-40B4-BE49-F238E27FC236}">
                <a16:creationId xmlns:a16="http://schemas.microsoft.com/office/drawing/2014/main" id="{31E3D42F-D8E7-E143-9210-7DB911BEC36B}"/>
              </a:ext>
            </a:extLst>
          </p:cNvPr>
          <p:cNvSpPr txBox="1"/>
          <p:nvPr/>
        </p:nvSpPr>
        <p:spPr>
          <a:xfrm>
            <a:off x="824096" y="3981648"/>
            <a:ext cx="1606626" cy="369332"/>
          </a:xfrm>
          <a:prstGeom prst="rect">
            <a:avLst/>
          </a:prstGeom>
          <a:noFill/>
        </p:spPr>
        <p:txBody>
          <a:bodyPr wrap="square" rtlCol="0">
            <a:spAutoFit/>
          </a:bodyPr>
          <a:lstStyle/>
          <a:p>
            <a:r>
              <a:rPr kumimoji="1" lang="ja-JP" altLang="en-US"/>
              <a:t>冬物のコート</a:t>
            </a:r>
            <a:endParaRPr kumimoji="1" lang="ja-JP" altLang="en-US" dirty="0"/>
          </a:p>
        </p:txBody>
      </p:sp>
      <p:sp>
        <p:nvSpPr>
          <p:cNvPr id="7" name="テキスト ボックス 6">
            <a:extLst>
              <a:ext uri="{FF2B5EF4-FFF2-40B4-BE49-F238E27FC236}">
                <a16:creationId xmlns:a16="http://schemas.microsoft.com/office/drawing/2014/main" id="{CAA5EB68-6738-0042-97CC-C2A9745760E1}"/>
              </a:ext>
            </a:extLst>
          </p:cNvPr>
          <p:cNvSpPr txBox="1"/>
          <p:nvPr/>
        </p:nvSpPr>
        <p:spPr>
          <a:xfrm>
            <a:off x="509363" y="1316929"/>
            <a:ext cx="8113937" cy="887935"/>
          </a:xfrm>
          <a:prstGeom prst="rect">
            <a:avLst/>
          </a:prstGeom>
          <a:noFill/>
        </p:spPr>
        <p:txBody>
          <a:bodyPr wrap="square" rtlCol="0">
            <a:spAutoFit/>
          </a:bodyPr>
          <a:lstStyle/>
          <a:p>
            <a:pPr>
              <a:lnSpc>
                <a:spcPct val="120000"/>
              </a:lnSpc>
            </a:pPr>
            <a:r>
              <a:rPr kumimoji="1" lang="ja-JP" altLang="en-US" sz="2200">
                <a:latin typeface="+mj-ea"/>
                <a:ea typeface="+mj-ea"/>
              </a:rPr>
              <a:t>あなたが月収</a:t>
            </a:r>
            <a:r>
              <a:rPr kumimoji="1" lang="en-US" altLang="ja-JP" sz="2200" dirty="0">
                <a:latin typeface="+mj-ea"/>
                <a:ea typeface="+mj-ea"/>
              </a:rPr>
              <a:t>20</a:t>
            </a:r>
            <a:r>
              <a:rPr kumimoji="1" lang="ja-JP" altLang="en-US" sz="2200">
                <a:latin typeface="+mj-ea"/>
                <a:ea typeface="+mj-ea"/>
              </a:rPr>
              <a:t>万円だとして、それぞれの商品を買うとき、</a:t>
            </a:r>
            <a:endParaRPr kumimoji="1" lang="en-US" altLang="ja-JP" sz="2200" dirty="0">
              <a:latin typeface="+mj-ea"/>
              <a:ea typeface="+mj-ea"/>
            </a:endParaRPr>
          </a:p>
          <a:p>
            <a:pPr>
              <a:lnSpc>
                <a:spcPct val="120000"/>
              </a:lnSpc>
            </a:pPr>
            <a:r>
              <a:rPr kumimoji="1" lang="ja-JP" altLang="en-US" sz="2200">
                <a:latin typeface="+mj-ea"/>
                <a:ea typeface="+mj-ea"/>
              </a:rPr>
              <a:t>どの支払い方法を選択するのがいいでしょう？</a:t>
            </a:r>
          </a:p>
        </p:txBody>
      </p:sp>
      <p:sp>
        <p:nvSpPr>
          <p:cNvPr id="8" name="円/楕円 7">
            <a:extLst>
              <a:ext uri="{FF2B5EF4-FFF2-40B4-BE49-F238E27FC236}">
                <a16:creationId xmlns:a16="http://schemas.microsoft.com/office/drawing/2014/main" id="{B81163C9-1095-DB46-B6C8-19D157B1E87C}"/>
              </a:ext>
            </a:extLst>
          </p:cNvPr>
          <p:cNvSpPr>
            <a:spLocks noChangeAspect="1"/>
          </p:cNvSpPr>
          <p:nvPr/>
        </p:nvSpPr>
        <p:spPr>
          <a:xfrm>
            <a:off x="5235689" y="2781112"/>
            <a:ext cx="144000" cy="14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a:extLst>
              <a:ext uri="{FF2B5EF4-FFF2-40B4-BE49-F238E27FC236}">
                <a16:creationId xmlns:a16="http://schemas.microsoft.com/office/drawing/2014/main" id="{121596C6-409F-384F-8D1C-F4AD7AA1CA08}"/>
              </a:ext>
            </a:extLst>
          </p:cNvPr>
          <p:cNvSpPr>
            <a:spLocks noChangeAspect="1"/>
          </p:cNvSpPr>
          <p:nvPr/>
        </p:nvSpPr>
        <p:spPr>
          <a:xfrm>
            <a:off x="3923928" y="3015257"/>
            <a:ext cx="144000" cy="14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円/楕円 42">
            <a:extLst>
              <a:ext uri="{FF2B5EF4-FFF2-40B4-BE49-F238E27FC236}">
                <a16:creationId xmlns:a16="http://schemas.microsoft.com/office/drawing/2014/main" id="{EFC7AFB6-4634-EC49-BC25-38A3D5FFAFC4}"/>
              </a:ext>
            </a:extLst>
          </p:cNvPr>
          <p:cNvSpPr>
            <a:spLocks noChangeAspect="1"/>
          </p:cNvSpPr>
          <p:nvPr/>
        </p:nvSpPr>
        <p:spPr>
          <a:xfrm>
            <a:off x="5235689" y="3554653"/>
            <a:ext cx="144000" cy="14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3">
            <a:extLst>
              <a:ext uri="{FF2B5EF4-FFF2-40B4-BE49-F238E27FC236}">
                <a16:creationId xmlns:a16="http://schemas.microsoft.com/office/drawing/2014/main" id="{8B633FDB-FD77-FF42-97CB-653AFA68480D}"/>
              </a:ext>
            </a:extLst>
          </p:cNvPr>
          <p:cNvSpPr>
            <a:spLocks noChangeAspect="1"/>
          </p:cNvSpPr>
          <p:nvPr/>
        </p:nvSpPr>
        <p:spPr>
          <a:xfrm>
            <a:off x="3923928" y="4347293"/>
            <a:ext cx="144000" cy="14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a:extLst>
              <a:ext uri="{FF2B5EF4-FFF2-40B4-BE49-F238E27FC236}">
                <a16:creationId xmlns:a16="http://schemas.microsoft.com/office/drawing/2014/main" id="{DE640D6A-06B4-FF4C-BE9A-ECB78B61905C}"/>
              </a:ext>
            </a:extLst>
          </p:cNvPr>
          <p:cNvSpPr>
            <a:spLocks noChangeAspect="1"/>
          </p:cNvSpPr>
          <p:nvPr/>
        </p:nvSpPr>
        <p:spPr>
          <a:xfrm>
            <a:off x="5235689" y="5875276"/>
            <a:ext cx="144000" cy="14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a:extLst>
              <a:ext uri="{FF2B5EF4-FFF2-40B4-BE49-F238E27FC236}">
                <a16:creationId xmlns:a16="http://schemas.microsoft.com/office/drawing/2014/main" id="{1FC6FC7F-E933-124C-B714-8BB002BA8DEF}"/>
              </a:ext>
            </a:extLst>
          </p:cNvPr>
          <p:cNvSpPr>
            <a:spLocks noChangeAspect="1"/>
          </p:cNvSpPr>
          <p:nvPr/>
        </p:nvSpPr>
        <p:spPr>
          <a:xfrm>
            <a:off x="3949567" y="5679328"/>
            <a:ext cx="144000" cy="14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a:extLst>
              <a:ext uri="{FF2B5EF4-FFF2-40B4-BE49-F238E27FC236}">
                <a16:creationId xmlns:a16="http://schemas.microsoft.com/office/drawing/2014/main" id="{ABC4D283-BF1F-1944-B1D0-C5CA7783B6CE}"/>
              </a:ext>
            </a:extLst>
          </p:cNvPr>
          <p:cNvSpPr>
            <a:spLocks noChangeAspect="1"/>
          </p:cNvSpPr>
          <p:nvPr/>
        </p:nvSpPr>
        <p:spPr>
          <a:xfrm>
            <a:off x="5235689" y="4328194"/>
            <a:ext cx="144000" cy="14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7">
            <a:extLst>
              <a:ext uri="{FF2B5EF4-FFF2-40B4-BE49-F238E27FC236}">
                <a16:creationId xmlns:a16="http://schemas.microsoft.com/office/drawing/2014/main" id="{AB2752C9-DB83-5D46-8F0F-D96F1A8ABC93}"/>
              </a:ext>
            </a:extLst>
          </p:cNvPr>
          <p:cNvSpPr>
            <a:spLocks noChangeAspect="1"/>
          </p:cNvSpPr>
          <p:nvPr/>
        </p:nvSpPr>
        <p:spPr>
          <a:xfrm>
            <a:off x="5235689" y="5101735"/>
            <a:ext cx="144000" cy="14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descr="ノートパソコンの画面&#10;&#10;自動的に生成された説明">
            <a:extLst>
              <a:ext uri="{FF2B5EF4-FFF2-40B4-BE49-F238E27FC236}">
                <a16:creationId xmlns:a16="http://schemas.microsoft.com/office/drawing/2014/main" id="{BB1A686C-DD67-1F4A-93E2-77A30BBB40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0722" y="5445224"/>
            <a:ext cx="1028700" cy="698500"/>
          </a:xfrm>
          <a:prstGeom prst="rect">
            <a:avLst/>
          </a:prstGeom>
        </p:spPr>
      </p:pic>
      <p:pic>
        <p:nvPicPr>
          <p:cNvPr id="14" name="図 13" descr="アイコン&#10;&#10;自動的に生成された説明">
            <a:extLst>
              <a:ext uri="{FF2B5EF4-FFF2-40B4-BE49-F238E27FC236}">
                <a16:creationId xmlns:a16="http://schemas.microsoft.com/office/drawing/2014/main" id="{BACD4EF4-458D-024D-91EA-F02589DE4D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93801" y="3960991"/>
            <a:ext cx="1064412" cy="922733"/>
          </a:xfrm>
          <a:prstGeom prst="rect">
            <a:avLst/>
          </a:prstGeom>
        </p:spPr>
      </p:pic>
      <p:pic>
        <p:nvPicPr>
          <p:cNvPr id="18" name="図 17" descr="テーブル, 小さい, ケーキ が含まれている画像&#10;&#10;自動的に生成された説明">
            <a:extLst>
              <a:ext uri="{FF2B5EF4-FFF2-40B4-BE49-F238E27FC236}">
                <a16:creationId xmlns:a16="http://schemas.microsoft.com/office/drawing/2014/main" id="{7B75BA65-61EE-2F49-ADE8-1F2DE21A48E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30722" y="2514456"/>
            <a:ext cx="1163530" cy="1163530"/>
          </a:xfrm>
          <a:prstGeom prst="rect">
            <a:avLst/>
          </a:prstGeom>
        </p:spPr>
      </p:pic>
    </p:spTree>
    <p:extLst>
      <p:ext uri="{BB962C8B-B14F-4D97-AF65-F5344CB8AC3E}">
        <p14:creationId xmlns:p14="http://schemas.microsoft.com/office/powerpoint/2010/main" val="2175410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線矢印コネクタ 43">
            <a:extLst>
              <a:ext uri="{FF2B5EF4-FFF2-40B4-BE49-F238E27FC236}">
                <a16:creationId xmlns:a16="http://schemas.microsoft.com/office/drawing/2014/main" id="{AAC34C35-AF38-B844-84DA-0D0075D92328}"/>
              </a:ext>
            </a:extLst>
          </p:cNvPr>
          <p:cNvCxnSpPr>
            <a:cxnSpLocks/>
          </p:cNvCxnSpPr>
          <p:nvPr/>
        </p:nvCxnSpPr>
        <p:spPr>
          <a:xfrm>
            <a:off x="2538328" y="4595280"/>
            <a:ext cx="4222949" cy="0"/>
          </a:xfrm>
          <a:prstGeom prst="straightConnector1">
            <a:avLst/>
          </a:prstGeom>
          <a:ln w="508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C6B3E8D3-B3C1-6447-899C-E32C1E5B3A0B}"/>
              </a:ext>
            </a:extLst>
          </p:cNvPr>
          <p:cNvSpPr/>
          <p:nvPr/>
        </p:nvSpPr>
        <p:spPr>
          <a:xfrm>
            <a:off x="611560" y="5733256"/>
            <a:ext cx="7848872" cy="712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200"/>
              <a:t>返済が滞った履歴があると、審査が通らなくなることも。</a:t>
            </a:r>
            <a:endParaRPr lang="en-US" altLang="ja-JP" sz="2200" dirty="0"/>
          </a:p>
        </p:txBody>
      </p:sp>
      <p:sp>
        <p:nvSpPr>
          <p:cNvPr id="2" name="タイトル 1">
            <a:extLst>
              <a:ext uri="{FF2B5EF4-FFF2-40B4-BE49-F238E27FC236}">
                <a16:creationId xmlns:a16="http://schemas.microsoft.com/office/drawing/2014/main" id="{6F64211A-97FA-4E43-A9E2-970E5E27F587}"/>
              </a:ext>
            </a:extLst>
          </p:cNvPr>
          <p:cNvSpPr>
            <a:spLocks noGrp="1"/>
          </p:cNvSpPr>
          <p:nvPr>
            <p:ph type="title"/>
          </p:nvPr>
        </p:nvSpPr>
        <p:spPr>
          <a:xfrm>
            <a:off x="520700" y="50982"/>
            <a:ext cx="8102600" cy="965433"/>
          </a:xfrm>
        </p:spPr>
        <p:txBody>
          <a:bodyPr/>
          <a:lstStyle/>
          <a:p>
            <a:r>
              <a:rPr kumimoji="1" lang="ja-JP" altLang="en-US"/>
              <a:t>返済が滞ってしまうと</a:t>
            </a:r>
            <a:r>
              <a:rPr kumimoji="1" lang="en-US" altLang="ja-JP" dirty="0"/>
              <a:t>…</a:t>
            </a:r>
            <a:endParaRPr kumimoji="1" lang="ja-JP" altLang="en-US" dirty="0"/>
          </a:p>
        </p:txBody>
      </p:sp>
      <p:sp>
        <p:nvSpPr>
          <p:cNvPr id="3" name="スライド番号プレースホルダー 2">
            <a:extLst>
              <a:ext uri="{FF2B5EF4-FFF2-40B4-BE49-F238E27FC236}">
                <a16:creationId xmlns:a16="http://schemas.microsoft.com/office/drawing/2014/main" id="{2507AFEB-FED9-4A9F-AA4D-CCDF6BB35BF6}"/>
              </a:ext>
            </a:extLst>
          </p:cNvPr>
          <p:cNvSpPr>
            <a:spLocks noGrp="1"/>
          </p:cNvSpPr>
          <p:nvPr>
            <p:ph type="sldNum" sz="quarter" idx="4"/>
          </p:nvPr>
        </p:nvSpPr>
        <p:spPr/>
        <p:txBody>
          <a:bodyPr/>
          <a:lstStyle/>
          <a:p>
            <a:fld id="{C3C412A8-4165-48C5-B7A3-F5E84C593970}" type="slidenum">
              <a:rPr lang="ja-JP" altLang="en-US" smtClean="0"/>
              <a:pPr/>
              <a:t>16</a:t>
            </a:fld>
            <a:endParaRPr lang="ja-JP" altLang="en-US"/>
          </a:p>
        </p:txBody>
      </p:sp>
      <p:sp>
        <p:nvSpPr>
          <p:cNvPr id="16" name="テキスト ボックス 15">
            <a:extLst>
              <a:ext uri="{FF2B5EF4-FFF2-40B4-BE49-F238E27FC236}">
                <a16:creationId xmlns:a16="http://schemas.microsoft.com/office/drawing/2014/main" id="{07199DE6-DB89-4F20-89B7-3EDF52E1501E}"/>
              </a:ext>
            </a:extLst>
          </p:cNvPr>
          <p:cNvSpPr txBox="1"/>
          <p:nvPr/>
        </p:nvSpPr>
        <p:spPr>
          <a:xfrm>
            <a:off x="429686" y="1264895"/>
            <a:ext cx="8284624" cy="887935"/>
          </a:xfrm>
          <a:prstGeom prst="rect">
            <a:avLst/>
          </a:prstGeom>
          <a:noFill/>
        </p:spPr>
        <p:txBody>
          <a:bodyPr wrap="square" rtlCol="0">
            <a:spAutoFit/>
          </a:bodyPr>
          <a:lstStyle/>
          <a:p>
            <a:pPr>
              <a:lnSpc>
                <a:spcPct val="120000"/>
              </a:lnSpc>
            </a:pPr>
            <a:r>
              <a:rPr kumimoji="1" lang="ja-JP" altLang="en-US" sz="2200" dirty="0"/>
              <a:t>クレジットカードの契約情報、利用残</a:t>
            </a:r>
            <a:r>
              <a:rPr lang="ja-JP" altLang="en-US" sz="2200" dirty="0"/>
              <a:t>高、</a:t>
            </a:r>
            <a:r>
              <a:rPr kumimoji="1" lang="ja-JP" altLang="en-US" sz="2200" dirty="0"/>
              <a:t>支払い状況などの取引事実は、信用情報機関に登録される。</a:t>
            </a:r>
            <a:endParaRPr kumimoji="1" lang="en-US" altLang="ja-JP" sz="2200" dirty="0"/>
          </a:p>
        </p:txBody>
      </p:sp>
      <p:sp>
        <p:nvSpPr>
          <p:cNvPr id="14" name="テキスト ボックス 13">
            <a:extLst>
              <a:ext uri="{FF2B5EF4-FFF2-40B4-BE49-F238E27FC236}">
                <a16:creationId xmlns:a16="http://schemas.microsoft.com/office/drawing/2014/main" id="{65773718-A035-5A44-9D4B-8CE8E2F78611}"/>
              </a:ext>
            </a:extLst>
          </p:cNvPr>
          <p:cNvSpPr txBox="1"/>
          <p:nvPr/>
        </p:nvSpPr>
        <p:spPr>
          <a:xfrm>
            <a:off x="745092" y="5043765"/>
            <a:ext cx="2057399" cy="323165"/>
          </a:xfrm>
          <a:prstGeom prst="rect">
            <a:avLst/>
          </a:prstGeom>
          <a:noFill/>
        </p:spPr>
        <p:txBody>
          <a:bodyPr wrap="square">
            <a:spAutoFit/>
          </a:bodyPr>
          <a:lstStyle/>
          <a:p>
            <a:pPr algn="ctr"/>
            <a:r>
              <a:rPr lang="ja-JP" altLang="en-US" sz="1500" i="0">
                <a:effectLst/>
                <a:latin typeface="ヒラギノ角ゴ Pro W3"/>
              </a:rPr>
              <a:t>クレジット会社</a:t>
            </a:r>
            <a:endParaRPr lang="ja-JP" altLang="en-US" sz="1500" i="0" dirty="0">
              <a:effectLst/>
              <a:latin typeface="ヒラギノ角ゴ Pro W3"/>
            </a:endParaRPr>
          </a:p>
        </p:txBody>
      </p:sp>
      <p:pic>
        <p:nvPicPr>
          <p:cNvPr id="28" name="図 27" descr="アイコン が含まれている画像&#10;&#10;自動的に生成された説明">
            <a:extLst>
              <a:ext uri="{FF2B5EF4-FFF2-40B4-BE49-F238E27FC236}">
                <a16:creationId xmlns:a16="http://schemas.microsoft.com/office/drawing/2014/main" id="{75E14553-9F99-5B4F-B5DD-996F174D37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3651" y="3644880"/>
            <a:ext cx="904956" cy="1296288"/>
          </a:xfrm>
          <a:prstGeom prst="rect">
            <a:avLst/>
          </a:prstGeom>
        </p:spPr>
      </p:pic>
      <p:sp>
        <p:nvSpPr>
          <p:cNvPr id="31" name="テキスト ボックス 30">
            <a:extLst>
              <a:ext uri="{FF2B5EF4-FFF2-40B4-BE49-F238E27FC236}">
                <a16:creationId xmlns:a16="http://schemas.microsoft.com/office/drawing/2014/main" id="{F5DCD291-C828-374B-A1D2-BDC59F564308}"/>
              </a:ext>
            </a:extLst>
          </p:cNvPr>
          <p:cNvSpPr txBox="1"/>
          <p:nvPr/>
        </p:nvSpPr>
        <p:spPr>
          <a:xfrm>
            <a:off x="7069445" y="5043765"/>
            <a:ext cx="1076330" cy="323165"/>
          </a:xfrm>
          <a:prstGeom prst="rect">
            <a:avLst/>
          </a:prstGeom>
          <a:noFill/>
        </p:spPr>
        <p:txBody>
          <a:bodyPr wrap="square">
            <a:spAutoFit/>
          </a:bodyPr>
          <a:lstStyle/>
          <a:p>
            <a:pPr algn="ctr"/>
            <a:r>
              <a:rPr lang="ja-JP" altLang="en-US" sz="1500" i="0">
                <a:solidFill>
                  <a:srgbClr val="C00000"/>
                </a:solidFill>
                <a:effectLst/>
                <a:latin typeface="ヒラギノ角ゴ Pro W3"/>
              </a:rPr>
              <a:t>消費者</a:t>
            </a:r>
            <a:endParaRPr lang="ja-JP" altLang="en-US" sz="1500" i="0" dirty="0">
              <a:solidFill>
                <a:srgbClr val="C00000"/>
              </a:solidFill>
              <a:effectLst/>
              <a:latin typeface="ヒラギノ角ゴ Pro W3"/>
            </a:endParaRPr>
          </a:p>
        </p:txBody>
      </p:sp>
      <p:pic>
        <p:nvPicPr>
          <p:cNvPr id="32" name="図 31">
            <a:extLst>
              <a:ext uri="{FF2B5EF4-FFF2-40B4-BE49-F238E27FC236}">
                <a16:creationId xmlns:a16="http://schemas.microsoft.com/office/drawing/2014/main" id="{1AF226D2-165D-5842-B455-32B48D55AE1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265418" y="4365104"/>
            <a:ext cx="768769" cy="523221"/>
          </a:xfrm>
          <a:prstGeom prst="rect">
            <a:avLst/>
          </a:prstGeom>
        </p:spPr>
      </p:pic>
      <p:sp>
        <p:nvSpPr>
          <p:cNvPr id="33" name="テキスト ボックス 32">
            <a:extLst>
              <a:ext uri="{FF2B5EF4-FFF2-40B4-BE49-F238E27FC236}">
                <a16:creationId xmlns:a16="http://schemas.microsoft.com/office/drawing/2014/main" id="{0E516565-CC8D-A44A-B482-CCFF14DB1A3B}"/>
              </a:ext>
            </a:extLst>
          </p:cNvPr>
          <p:cNvSpPr txBox="1"/>
          <p:nvPr/>
        </p:nvSpPr>
        <p:spPr>
          <a:xfrm>
            <a:off x="3778850" y="4941168"/>
            <a:ext cx="1741904" cy="523220"/>
          </a:xfrm>
          <a:prstGeom prst="rect">
            <a:avLst/>
          </a:prstGeom>
          <a:noFill/>
        </p:spPr>
        <p:txBody>
          <a:bodyPr wrap="square">
            <a:spAutoFit/>
          </a:bodyPr>
          <a:lstStyle/>
          <a:p>
            <a:pPr algn="ctr"/>
            <a:r>
              <a:rPr lang="ja-JP" altLang="en-US" sz="1400" i="0">
                <a:effectLst/>
                <a:latin typeface="ヒラギノ角ゴ Pro W3"/>
              </a:rPr>
              <a:t>クレジットカードや個別方式</a:t>
            </a:r>
            <a:endParaRPr lang="ja-JP" altLang="en-US" sz="1400" i="0" dirty="0">
              <a:effectLst/>
              <a:latin typeface="ヒラギノ角ゴ Pro W3"/>
            </a:endParaRPr>
          </a:p>
        </p:txBody>
      </p:sp>
      <p:sp>
        <p:nvSpPr>
          <p:cNvPr id="34" name="テキスト ボックス 33">
            <a:extLst>
              <a:ext uri="{FF2B5EF4-FFF2-40B4-BE49-F238E27FC236}">
                <a16:creationId xmlns:a16="http://schemas.microsoft.com/office/drawing/2014/main" id="{2CEF0A08-8062-D040-8CED-CDC0E7F155FF}"/>
              </a:ext>
            </a:extLst>
          </p:cNvPr>
          <p:cNvSpPr txBox="1"/>
          <p:nvPr/>
        </p:nvSpPr>
        <p:spPr>
          <a:xfrm>
            <a:off x="4218073" y="3526783"/>
            <a:ext cx="863458" cy="307777"/>
          </a:xfrm>
          <a:prstGeom prst="rect">
            <a:avLst/>
          </a:prstGeom>
          <a:noFill/>
        </p:spPr>
        <p:txBody>
          <a:bodyPr wrap="square">
            <a:spAutoFit/>
          </a:bodyPr>
          <a:lstStyle/>
          <a:p>
            <a:pPr algn="ctr"/>
            <a:r>
              <a:rPr lang="ja-JP" altLang="en-US" sz="1400" b="1" i="0">
                <a:solidFill>
                  <a:srgbClr val="0070C0"/>
                </a:solidFill>
                <a:effectLst/>
                <a:latin typeface="ヒラギノ角ゴ Pro W3"/>
              </a:rPr>
              <a:t>❷管理</a:t>
            </a:r>
            <a:endParaRPr lang="ja-JP" altLang="en-US" sz="1400" b="1" i="0" dirty="0">
              <a:solidFill>
                <a:srgbClr val="0070C0"/>
              </a:solidFill>
              <a:effectLst/>
              <a:latin typeface="ヒラギノ角ゴ Pro W3"/>
            </a:endParaRPr>
          </a:p>
        </p:txBody>
      </p:sp>
      <p:pic>
        <p:nvPicPr>
          <p:cNvPr id="37" name="図 36" descr="アイコン が含まれている画像&#10;&#10;自動的に生成された説明">
            <a:extLst>
              <a:ext uri="{FF2B5EF4-FFF2-40B4-BE49-F238E27FC236}">
                <a16:creationId xmlns:a16="http://schemas.microsoft.com/office/drawing/2014/main" id="{E508D791-7748-844C-965C-547158927F8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20784" y="2290916"/>
            <a:ext cx="1058036" cy="859654"/>
          </a:xfrm>
          <a:prstGeom prst="rect">
            <a:avLst/>
          </a:prstGeom>
        </p:spPr>
      </p:pic>
      <p:sp>
        <p:nvSpPr>
          <p:cNvPr id="38" name="テキスト ボックス 37">
            <a:extLst>
              <a:ext uri="{FF2B5EF4-FFF2-40B4-BE49-F238E27FC236}">
                <a16:creationId xmlns:a16="http://schemas.microsoft.com/office/drawing/2014/main" id="{A513110E-EC66-954D-BD53-89CF77F522BE}"/>
              </a:ext>
            </a:extLst>
          </p:cNvPr>
          <p:cNvSpPr txBox="1"/>
          <p:nvPr/>
        </p:nvSpPr>
        <p:spPr>
          <a:xfrm>
            <a:off x="162064" y="5301208"/>
            <a:ext cx="3303939" cy="307777"/>
          </a:xfrm>
          <a:prstGeom prst="rect">
            <a:avLst/>
          </a:prstGeom>
          <a:noFill/>
        </p:spPr>
        <p:txBody>
          <a:bodyPr wrap="square">
            <a:spAutoFit/>
          </a:bodyPr>
          <a:lstStyle/>
          <a:p>
            <a:pPr algn="ctr"/>
            <a:r>
              <a:rPr lang="en-US" altLang="ja-JP" sz="1400" b="1" i="0" dirty="0">
                <a:solidFill>
                  <a:srgbClr val="0070C0"/>
                </a:solidFill>
                <a:effectLst/>
                <a:latin typeface="ヒラギノ角ゴ Pro W3"/>
              </a:rPr>
              <a:t>❺ ❹ </a:t>
            </a:r>
            <a:r>
              <a:rPr lang="ja-JP" altLang="en-US" sz="1400" b="1" i="0">
                <a:solidFill>
                  <a:srgbClr val="0070C0"/>
                </a:solidFill>
                <a:effectLst/>
                <a:latin typeface="ヒラギノ角ゴ Pro W3"/>
              </a:rPr>
              <a:t>の情報を審査に利用する</a:t>
            </a:r>
            <a:endParaRPr lang="ja-JP" altLang="en-US" sz="1400" b="1" i="0" dirty="0">
              <a:solidFill>
                <a:srgbClr val="0070C0"/>
              </a:solidFill>
              <a:effectLst/>
              <a:latin typeface="ヒラギノ角ゴ Pro W3"/>
            </a:endParaRPr>
          </a:p>
        </p:txBody>
      </p:sp>
      <p:sp>
        <p:nvSpPr>
          <p:cNvPr id="39" name="テキスト ボックス 38">
            <a:extLst>
              <a:ext uri="{FF2B5EF4-FFF2-40B4-BE49-F238E27FC236}">
                <a16:creationId xmlns:a16="http://schemas.microsoft.com/office/drawing/2014/main" id="{A960DB7A-2931-FA44-AAAD-E07633DF3DA2}"/>
              </a:ext>
            </a:extLst>
          </p:cNvPr>
          <p:cNvSpPr txBox="1"/>
          <p:nvPr/>
        </p:nvSpPr>
        <p:spPr>
          <a:xfrm>
            <a:off x="4218073" y="4030839"/>
            <a:ext cx="863458" cy="307777"/>
          </a:xfrm>
          <a:prstGeom prst="rect">
            <a:avLst/>
          </a:prstGeom>
          <a:noFill/>
        </p:spPr>
        <p:txBody>
          <a:bodyPr wrap="square">
            <a:spAutoFit/>
          </a:bodyPr>
          <a:lstStyle/>
          <a:p>
            <a:pPr algn="ctr"/>
            <a:r>
              <a:rPr lang="ja-JP" altLang="en-US" sz="1400" i="0">
                <a:effectLst/>
                <a:latin typeface="ヒラギノ角ゴ Pro W3"/>
              </a:rPr>
              <a:t>契約</a:t>
            </a:r>
            <a:endParaRPr lang="ja-JP" altLang="en-US" sz="1400" i="0" dirty="0">
              <a:effectLst/>
              <a:latin typeface="ヒラギノ角ゴ Pro W3"/>
            </a:endParaRPr>
          </a:p>
        </p:txBody>
      </p:sp>
      <p:sp>
        <p:nvSpPr>
          <p:cNvPr id="40" name="テキスト ボックス 39">
            <a:extLst>
              <a:ext uri="{FF2B5EF4-FFF2-40B4-BE49-F238E27FC236}">
                <a16:creationId xmlns:a16="http://schemas.microsoft.com/office/drawing/2014/main" id="{BA5AB154-430E-754F-80C2-E6A707B5E434}"/>
              </a:ext>
            </a:extLst>
          </p:cNvPr>
          <p:cNvSpPr txBox="1"/>
          <p:nvPr/>
        </p:nvSpPr>
        <p:spPr>
          <a:xfrm>
            <a:off x="3525172" y="3235192"/>
            <a:ext cx="2249261" cy="323165"/>
          </a:xfrm>
          <a:prstGeom prst="rect">
            <a:avLst/>
          </a:prstGeom>
          <a:noFill/>
        </p:spPr>
        <p:txBody>
          <a:bodyPr wrap="square">
            <a:spAutoFit/>
          </a:bodyPr>
          <a:lstStyle/>
          <a:p>
            <a:pPr algn="ctr"/>
            <a:r>
              <a:rPr lang="ja-JP" altLang="en-US" sz="1500" i="0">
                <a:effectLst/>
                <a:latin typeface="ヒラギノ角ゴ Pro W3"/>
              </a:rPr>
              <a:t>指定信用情報機関</a:t>
            </a:r>
            <a:endParaRPr lang="ja-JP" altLang="en-US" sz="1500" i="0" dirty="0">
              <a:effectLst/>
              <a:latin typeface="ヒラギノ角ゴ Pro W3"/>
            </a:endParaRPr>
          </a:p>
        </p:txBody>
      </p:sp>
      <p:cxnSp>
        <p:nvCxnSpPr>
          <p:cNvPr id="42" name="直線矢印コネクタ 41">
            <a:extLst>
              <a:ext uri="{FF2B5EF4-FFF2-40B4-BE49-F238E27FC236}">
                <a16:creationId xmlns:a16="http://schemas.microsoft.com/office/drawing/2014/main" id="{43FD6892-E997-964B-953B-4485A159BFF7}"/>
              </a:ext>
            </a:extLst>
          </p:cNvPr>
          <p:cNvCxnSpPr>
            <a:cxnSpLocks/>
          </p:cNvCxnSpPr>
          <p:nvPr/>
        </p:nvCxnSpPr>
        <p:spPr>
          <a:xfrm flipH="1">
            <a:off x="2582170" y="3147950"/>
            <a:ext cx="1352040" cy="948369"/>
          </a:xfrm>
          <a:prstGeom prst="straightConnector1">
            <a:avLst/>
          </a:prstGeom>
          <a:ln w="50800">
            <a:solidFill>
              <a:schemeClr val="accent1"/>
            </a:solidFill>
            <a:tailEnd type="triangle" w="lg" len="med"/>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F1D1396E-E904-C94F-A833-EF22613A0510}"/>
              </a:ext>
            </a:extLst>
          </p:cNvPr>
          <p:cNvSpPr txBox="1"/>
          <p:nvPr/>
        </p:nvSpPr>
        <p:spPr>
          <a:xfrm>
            <a:off x="2699792" y="3645024"/>
            <a:ext cx="1307876" cy="307777"/>
          </a:xfrm>
          <a:prstGeom prst="rect">
            <a:avLst/>
          </a:prstGeom>
          <a:noFill/>
          <a:effectLst/>
        </p:spPr>
        <p:txBody>
          <a:bodyPr wrap="square">
            <a:spAutoFit/>
          </a:bodyPr>
          <a:lstStyle/>
          <a:p>
            <a:pPr algn="ctr"/>
            <a:r>
              <a:rPr lang="en-US" altLang="ja-JP" sz="1400" b="1" i="0" dirty="0">
                <a:solidFill>
                  <a:srgbClr val="0070C0"/>
                </a:solidFill>
                <a:effectLst>
                  <a:glow rad="190500">
                    <a:schemeClr val="bg1"/>
                  </a:glow>
                </a:effectLst>
                <a:latin typeface="ヒラギノ角ゴ Pro W3"/>
              </a:rPr>
              <a:t>❹</a:t>
            </a:r>
            <a:r>
              <a:rPr lang="ja-JP" altLang="en-US" sz="1400" b="1" i="0">
                <a:solidFill>
                  <a:srgbClr val="0070C0"/>
                </a:solidFill>
                <a:effectLst>
                  <a:glow rad="190500">
                    <a:schemeClr val="bg1"/>
                  </a:glow>
                </a:effectLst>
                <a:latin typeface="ヒラギノ角ゴ Pro W3"/>
              </a:rPr>
              <a:t>情報の提供</a:t>
            </a:r>
            <a:endParaRPr lang="ja-JP" altLang="en-US" sz="1400" b="1" i="0" dirty="0">
              <a:solidFill>
                <a:srgbClr val="0070C0"/>
              </a:solidFill>
              <a:effectLst>
                <a:glow rad="190500">
                  <a:schemeClr val="bg1"/>
                </a:glow>
              </a:effectLst>
              <a:latin typeface="ヒラギノ角ゴ Pro W3"/>
            </a:endParaRPr>
          </a:p>
        </p:txBody>
      </p:sp>
      <p:cxnSp>
        <p:nvCxnSpPr>
          <p:cNvPr id="48" name="直線矢印コネクタ 47">
            <a:extLst>
              <a:ext uri="{FF2B5EF4-FFF2-40B4-BE49-F238E27FC236}">
                <a16:creationId xmlns:a16="http://schemas.microsoft.com/office/drawing/2014/main" id="{A5F106D4-F309-6244-9A36-90C77680EE57}"/>
              </a:ext>
            </a:extLst>
          </p:cNvPr>
          <p:cNvCxnSpPr>
            <a:cxnSpLocks/>
          </p:cNvCxnSpPr>
          <p:nvPr/>
        </p:nvCxnSpPr>
        <p:spPr>
          <a:xfrm>
            <a:off x="5475421" y="2979296"/>
            <a:ext cx="1263350" cy="1113411"/>
          </a:xfrm>
          <a:prstGeom prst="straightConnector1">
            <a:avLst/>
          </a:prstGeom>
          <a:ln w="508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53" name="テキスト ボックス 52">
            <a:extLst>
              <a:ext uri="{FF2B5EF4-FFF2-40B4-BE49-F238E27FC236}">
                <a16:creationId xmlns:a16="http://schemas.microsoft.com/office/drawing/2014/main" id="{A8CC8193-E728-E54A-A915-B76878C8EDD4}"/>
              </a:ext>
            </a:extLst>
          </p:cNvPr>
          <p:cNvSpPr txBox="1"/>
          <p:nvPr/>
        </p:nvSpPr>
        <p:spPr>
          <a:xfrm>
            <a:off x="5945841" y="3068938"/>
            <a:ext cx="1135781" cy="307777"/>
          </a:xfrm>
          <a:prstGeom prst="rect">
            <a:avLst/>
          </a:prstGeom>
          <a:noFill/>
        </p:spPr>
        <p:txBody>
          <a:bodyPr wrap="square">
            <a:spAutoFit/>
          </a:bodyPr>
          <a:lstStyle/>
          <a:p>
            <a:pPr algn="ctr"/>
            <a:r>
              <a:rPr lang="ja-JP" altLang="en-US" sz="1400" i="0">
                <a:effectLst/>
                <a:latin typeface="ヒラギノ角ゴ Pro W3"/>
              </a:rPr>
              <a:t>開示・訂正</a:t>
            </a:r>
            <a:endParaRPr lang="ja-JP" altLang="en-US" sz="1400" i="0" dirty="0">
              <a:effectLst/>
              <a:latin typeface="ヒラギノ角ゴ Pro W3"/>
            </a:endParaRPr>
          </a:p>
        </p:txBody>
      </p:sp>
      <p:cxnSp>
        <p:nvCxnSpPr>
          <p:cNvPr id="55" name="直線矢印コネクタ 54">
            <a:extLst>
              <a:ext uri="{FF2B5EF4-FFF2-40B4-BE49-F238E27FC236}">
                <a16:creationId xmlns:a16="http://schemas.microsoft.com/office/drawing/2014/main" id="{1C4893C0-AF83-354C-9B05-7A0C39E25D93}"/>
              </a:ext>
            </a:extLst>
          </p:cNvPr>
          <p:cNvCxnSpPr>
            <a:cxnSpLocks/>
          </p:cNvCxnSpPr>
          <p:nvPr/>
        </p:nvCxnSpPr>
        <p:spPr>
          <a:xfrm flipV="1">
            <a:off x="2452903" y="2731958"/>
            <a:ext cx="1525585" cy="1096066"/>
          </a:xfrm>
          <a:prstGeom prst="straightConnector1">
            <a:avLst/>
          </a:prstGeom>
          <a:ln w="50800">
            <a:solidFill>
              <a:schemeClr val="accent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5329D6C6-4414-A047-8CDB-D30628FF1628}"/>
              </a:ext>
            </a:extLst>
          </p:cNvPr>
          <p:cNvCxnSpPr>
            <a:cxnSpLocks/>
          </p:cNvCxnSpPr>
          <p:nvPr/>
        </p:nvCxnSpPr>
        <p:spPr>
          <a:xfrm flipV="1">
            <a:off x="2310271" y="2424214"/>
            <a:ext cx="1596209" cy="1076794"/>
          </a:xfrm>
          <a:prstGeom prst="straightConnector1">
            <a:avLst/>
          </a:prstGeom>
          <a:ln w="50800">
            <a:solidFill>
              <a:schemeClr val="accent1"/>
            </a:solidFill>
            <a:tailEnd type="triangle" w="lg" len="med"/>
          </a:ln>
        </p:spPr>
        <p:style>
          <a:lnRef idx="1">
            <a:schemeClr val="accent1"/>
          </a:lnRef>
          <a:fillRef idx="0">
            <a:schemeClr val="accent1"/>
          </a:fillRef>
          <a:effectRef idx="0">
            <a:schemeClr val="accent1"/>
          </a:effectRef>
          <a:fontRef idx="minor">
            <a:schemeClr val="tx1"/>
          </a:fontRef>
        </p:style>
      </p:cxnSp>
      <p:sp>
        <p:nvSpPr>
          <p:cNvPr id="62" name="テキスト ボックス 61">
            <a:extLst>
              <a:ext uri="{FF2B5EF4-FFF2-40B4-BE49-F238E27FC236}">
                <a16:creationId xmlns:a16="http://schemas.microsoft.com/office/drawing/2014/main" id="{641C7024-BD56-6A44-B362-D7F598929908}"/>
              </a:ext>
            </a:extLst>
          </p:cNvPr>
          <p:cNvSpPr txBox="1"/>
          <p:nvPr/>
        </p:nvSpPr>
        <p:spPr>
          <a:xfrm>
            <a:off x="2826360" y="3068960"/>
            <a:ext cx="826756" cy="307777"/>
          </a:xfrm>
          <a:prstGeom prst="rect">
            <a:avLst/>
          </a:prstGeom>
          <a:noFill/>
          <a:effectLst/>
        </p:spPr>
        <p:txBody>
          <a:bodyPr wrap="square">
            <a:spAutoFit/>
          </a:bodyPr>
          <a:lstStyle/>
          <a:p>
            <a:pPr algn="ctr"/>
            <a:r>
              <a:rPr lang="en-US" altLang="ja-JP" sz="1400" b="1" dirty="0">
                <a:solidFill>
                  <a:srgbClr val="0070C0"/>
                </a:solidFill>
                <a:effectLst>
                  <a:glow rad="190500">
                    <a:schemeClr val="bg1"/>
                  </a:glow>
                </a:effectLst>
                <a:latin typeface="ヒラギノ角ゴ Pro W3"/>
              </a:rPr>
              <a:t>❸</a:t>
            </a:r>
            <a:r>
              <a:rPr lang="ja-JP" altLang="en-US" sz="1400" b="1" i="0">
                <a:solidFill>
                  <a:srgbClr val="0070C0"/>
                </a:solidFill>
                <a:effectLst>
                  <a:glow rad="190500">
                    <a:schemeClr val="bg1"/>
                  </a:glow>
                </a:effectLst>
                <a:latin typeface="ヒラギノ角ゴ Pro W3"/>
              </a:rPr>
              <a:t>照会</a:t>
            </a:r>
            <a:endParaRPr lang="ja-JP" altLang="en-US" sz="1400" b="1" i="0" dirty="0">
              <a:solidFill>
                <a:srgbClr val="0070C0"/>
              </a:solidFill>
              <a:effectLst>
                <a:glow rad="190500">
                  <a:schemeClr val="bg1"/>
                </a:glow>
              </a:effectLst>
              <a:latin typeface="ヒラギノ角ゴ Pro W3"/>
            </a:endParaRPr>
          </a:p>
        </p:txBody>
      </p:sp>
      <p:sp>
        <p:nvSpPr>
          <p:cNvPr id="58" name="テキスト ボックス 57">
            <a:extLst>
              <a:ext uri="{FF2B5EF4-FFF2-40B4-BE49-F238E27FC236}">
                <a16:creationId xmlns:a16="http://schemas.microsoft.com/office/drawing/2014/main" id="{E4CC40B5-280A-CA40-8D89-3D96AC023371}"/>
              </a:ext>
            </a:extLst>
          </p:cNvPr>
          <p:cNvSpPr txBox="1"/>
          <p:nvPr/>
        </p:nvSpPr>
        <p:spPr>
          <a:xfrm>
            <a:off x="2895223" y="2622535"/>
            <a:ext cx="826756" cy="307777"/>
          </a:xfrm>
          <a:prstGeom prst="rect">
            <a:avLst/>
          </a:prstGeom>
          <a:noFill/>
          <a:effectLst/>
        </p:spPr>
        <p:txBody>
          <a:bodyPr wrap="square">
            <a:spAutoFit/>
          </a:bodyPr>
          <a:lstStyle/>
          <a:p>
            <a:pPr algn="ctr"/>
            <a:r>
              <a:rPr lang="ja-JP" altLang="en-US" sz="1400" b="1" i="0">
                <a:solidFill>
                  <a:srgbClr val="0070C0"/>
                </a:solidFill>
                <a:effectLst>
                  <a:glow rad="190500">
                    <a:schemeClr val="bg1"/>
                  </a:glow>
                </a:effectLst>
                <a:latin typeface="ヒラギノ角ゴ Pro W3"/>
              </a:rPr>
              <a:t>❶登録</a:t>
            </a:r>
            <a:endParaRPr lang="ja-JP" altLang="en-US" sz="1400" b="1" i="0" dirty="0">
              <a:solidFill>
                <a:srgbClr val="0070C0"/>
              </a:solidFill>
              <a:effectLst>
                <a:glow rad="190500">
                  <a:schemeClr val="bg1"/>
                </a:glow>
              </a:effectLst>
              <a:latin typeface="ヒラギノ角ゴ Pro W3"/>
            </a:endParaRPr>
          </a:p>
        </p:txBody>
      </p:sp>
      <p:pic>
        <p:nvPicPr>
          <p:cNvPr id="66" name="図 65" descr="シャツ が含まれている画像&#10;&#10;自動的に生成された説明">
            <a:extLst>
              <a:ext uri="{FF2B5EF4-FFF2-40B4-BE49-F238E27FC236}">
                <a16:creationId xmlns:a16="http://schemas.microsoft.com/office/drawing/2014/main" id="{39D6AB52-030A-F544-9C90-B023D6A74D1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59012"/>
          <a:stretch/>
        </p:blipFill>
        <p:spPr>
          <a:xfrm>
            <a:off x="6656013" y="3850995"/>
            <a:ext cx="1139160" cy="1068178"/>
          </a:xfrm>
          <a:prstGeom prst="rect">
            <a:avLst/>
          </a:prstGeom>
        </p:spPr>
      </p:pic>
      <p:pic>
        <p:nvPicPr>
          <p:cNvPr id="68" name="図 67" descr="スーツを着ている人のイラスト&#10;&#10;中程度の精度で自動的に生成された説明">
            <a:extLst>
              <a:ext uri="{FF2B5EF4-FFF2-40B4-BE49-F238E27FC236}">
                <a16:creationId xmlns:a16="http://schemas.microsoft.com/office/drawing/2014/main" id="{CBDACD59-2E73-D74B-9FDE-9D0B35479A1D}"/>
              </a:ext>
            </a:extLst>
          </p:cNvPr>
          <p:cNvPicPr>
            <a:picLocks noChangeAspect="1"/>
          </p:cNvPicPr>
          <p:nvPr/>
        </p:nvPicPr>
        <p:blipFill rotWithShape="1">
          <a:blip r:embed="rId7">
            <a:extLst>
              <a:ext uri="{28A0092B-C50C-407E-A947-70E740481C1C}">
                <a14:useLocalDpi xmlns:a14="http://schemas.microsoft.com/office/drawing/2010/main" val="0"/>
              </a:ext>
            </a:extLst>
          </a:blip>
          <a:srcRect b="54202"/>
          <a:stretch/>
        </p:blipFill>
        <p:spPr>
          <a:xfrm flipH="1">
            <a:off x="7403319" y="3633075"/>
            <a:ext cx="1201129" cy="1308092"/>
          </a:xfrm>
          <a:prstGeom prst="rect">
            <a:avLst/>
          </a:prstGeom>
        </p:spPr>
      </p:pic>
    </p:spTree>
    <p:extLst>
      <p:ext uri="{BB962C8B-B14F-4D97-AF65-F5344CB8AC3E}">
        <p14:creationId xmlns:p14="http://schemas.microsoft.com/office/powerpoint/2010/main" val="3150900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四角形: 角を丸くする 12">
            <a:extLst>
              <a:ext uri="{FF2B5EF4-FFF2-40B4-BE49-F238E27FC236}">
                <a16:creationId xmlns:a16="http://schemas.microsoft.com/office/drawing/2014/main" id="{5DC08C2E-1F58-4EF8-A31E-88022CAA436D}"/>
              </a:ext>
            </a:extLst>
          </p:cNvPr>
          <p:cNvSpPr/>
          <p:nvPr/>
        </p:nvSpPr>
        <p:spPr>
          <a:xfrm>
            <a:off x="4644008" y="4509120"/>
            <a:ext cx="3780000" cy="1872000"/>
          </a:xfrm>
          <a:prstGeom prst="roundRect">
            <a:avLst/>
          </a:prstGeom>
          <a:solidFill>
            <a:schemeClr val="accent1">
              <a:lumMod val="20000"/>
              <a:lumOff val="80000"/>
            </a:schemeClr>
          </a:solidFill>
          <a:ln w="25400">
            <a:solidFill>
              <a:schemeClr val="accent1">
                <a:lumMod val="40000"/>
                <a:lumOff val="6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12" name="四角形: 角を丸くする 11">
            <a:extLst>
              <a:ext uri="{FF2B5EF4-FFF2-40B4-BE49-F238E27FC236}">
                <a16:creationId xmlns:a16="http://schemas.microsoft.com/office/drawing/2014/main" id="{1B5D4920-628E-4E9C-AB95-E875DEF590B8}"/>
              </a:ext>
            </a:extLst>
          </p:cNvPr>
          <p:cNvSpPr/>
          <p:nvPr/>
        </p:nvSpPr>
        <p:spPr>
          <a:xfrm>
            <a:off x="4644008" y="2420888"/>
            <a:ext cx="3780000" cy="1872000"/>
          </a:xfrm>
          <a:prstGeom prst="roundRect">
            <a:avLst/>
          </a:prstGeom>
          <a:solidFill>
            <a:schemeClr val="accent1">
              <a:lumMod val="20000"/>
              <a:lumOff val="80000"/>
            </a:schemeClr>
          </a:solidFill>
          <a:ln w="25400">
            <a:solidFill>
              <a:schemeClr val="accent1">
                <a:lumMod val="40000"/>
                <a:lumOff val="6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11" name="四角形: 角を丸くする 10">
            <a:extLst>
              <a:ext uri="{FF2B5EF4-FFF2-40B4-BE49-F238E27FC236}">
                <a16:creationId xmlns:a16="http://schemas.microsoft.com/office/drawing/2014/main" id="{8641B549-AB3E-4EBC-95EB-D89EDFEB8D04}"/>
              </a:ext>
            </a:extLst>
          </p:cNvPr>
          <p:cNvSpPr/>
          <p:nvPr/>
        </p:nvSpPr>
        <p:spPr>
          <a:xfrm>
            <a:off x="753991" y="2409040"/>
            <a:ext cx="3601985" cy="3986640"/>
          </a:xfrm>
          <a:prstGeom prst="roundRect">
            <a:avLst>
              <a:gd name="adj" fmla="val 8095"/>
            </a:avLst>
          </a:prstGeom>
          <a:solidFill>
            <a:schemeClr val="accent1">
              <a:lumMod val="20000"/>
              <a:lumOff val="80000"/>
            </a:schemeClr>
          </a:solidFill>
          <a:ln w="25400">
            <a:solidFill>
              <a:schemeClr val="accent1">
                <a:lumMod val="40000"/>
                <a:lumOff val="6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40D0EAC8-61E8-4C04-A908-53D1409977FC}"/>
              </a:ext>
            </a:extLst>
          </p:cNvPr>
          <p:cNvSpPr>
            <a:spLocks noGrp="1"/>
          </p:cNvSpPr>
          <p:nvPr>
            <p:ph type="title"/>
          </p:nvPr>
        </p:nvSpPr>
        <p:spPr/>
        <p:txBody>
          <a:bodyPr/>
          <a:lstStyle/>
          <a:p>
            <a:r>
              <a:rPr kumimoji="1" lang="ja-JP" altLang="en-US" dirty="0"/>
              <a:t>こんな取引も“債務”</a:t>
            </a:r>
          </a:p>
        </p:txBody>
      </p:sp>
      <p:sp>
        <p:nvSpPr>
          <p:cNvPr id="3" name="スライド番号プレースホルダー 2">
            <a:extLst>
              <a:ext uri="{FF2B5EF4-FFF2-40B4-BE49-F238E27FC236}">
                <a16:creationId xmlns:a16="http://schemas.microsoft.com/office/drawing/2014/main" id="{F87891C9-124F-4F6A-BFA8-0F470D581110}"/>
              </a:ext>
            </a:extLst>
          </p:cNvPr>
          <p:cNvSpPr>
            <a:spLocks noGrp="1"/>
          </p:cNvSpPr>
          <p:nvPr>
            <p:ph type="sldNum" sz="quarter" idx="4"/>
          </p:nvPr>
        </p:nvSpPr>
        <p:spPr/>
        <p:txBody>
          <a:bodyPr/>
          <a:lstStyle/>
          <a:p>
            <a:fld id="{C3C412A8-4165-48C5-B7A3-F5E84C593970}" type="slidenum">
              <a:rPr lang="ja-JP" altLang="en-US" smtClean="0"/>
              <a:pPr/>
              <a:t>17</a:t>
            </a:fld>
            <a:endParaRPr lang="ja-JP" altLang="en-US"/>
          </a:p>
        </p:txBody>
      </p:sp>
      <p:sp>
        <p:nvSpPr>
          <p:cNvPr id="4" name="正方形/長方形 3">
            <a:extLst>
              <a:ext uri="{FF2B5EF4-FFF2-40B4-BE49-F238E27FC236}">
                <a16:creationId xmlns:a16="http://schemas.microsoft.com/office/drawing/2014/main" id="{303E4B8B-FA20-4902-B61D-7D4E2C0C4074}"/>
              </a:ext>
            </a:extLst>
          </p:cNvPr>
          <p:cNvSpPr/>
          <p:nvPr/>
        </p:nvSpPr>
        <p:spPr>
          <a:xfrm>
            <a:off x="4863365" y="2582527"/>
            <a:ext cx="3216866" cy="743280"/>
          </a:xfrm>
          <a:prstGeom prst="rect">
            <a:avLst/>
          </a:prstGeom>
        </p:spPr>
        <p:txBody>
          <a:bodyPr wrap="square">
            <a:spAutoFit/>
          </a:bodyPr>
          <a:lstStyle/>
          <a:p>
            <a:pPr>
              <a:lnSpc>
                <a:spcPct val="120000"/>
              </a:lnSpc>
            </a:pPr>
            <a:r>
              <a:rPr lang="en-US" altLang="ja-JP" dirty="0">
                <a:solidFill>
                  <a:schemeClr val="accent1"/>
                </a:solidFill>
              </a:rPr>
              <a:t>●</a:t>
            </a:r>
            <a:r>
              <a:rPr lang="ja-JP" altLang="en-US" b="1">
                <a:solidFill>
                  <a:schemeClr val="tx2"/>
                </a:solidFill>
              </a:rPr>
              <a:t>クレジットカードによる</a:t>
            </a:r>
            <a:endParaRPr lang="en-US" altLang="ja-JP" b="1" dirty="0">
              <a:solidFill>
                <a:schemeClr val="tx2"/>
              </a:solidFill>
            </a:endParaRPr>
          </a:p>
          <a:p>
            <a:pPr>
              <a:lnSpc>
                <a:spcPct val="120000"/>
              </a:lnSpc>
            </a:pPr>
            <a:r>
              <a:rPr lang="ja-JP" altLang="en-US" b="1" dirty="0">
                <a:solidFill>
                  <a:schemeClr val="tx2"/>
                </a:solidFill>
              </a:rPr>
              <a:t>　</a:t>
            </a:r>
            <a:r>
              <a:rPr lang="ja-JP" altLang="en-US" b="1">
                <a:solidFill>
                  <a:schemeClr val="tx2"/>
                </a:solidFill>
              </a:rPr>
              <a:t>キャッシング</a:t>
            </a:r>
            <a:endParaRPr lang="en-US" altLang="ja-JP" b="1" dirty="0">
              <a:solidFill>
                <a:schemeClr val="tx2"/>
              </a:solidFill>
            </a:endParaRPr>
          </a:p>
        </p:txBody>
      </p:sp>
      <p:sp>
        <p:nvSpPr>
          <p:cNvPr id="6" name="正方形/長方形 5">
            <a:extLst>
              <a:ext uri="{FF2B5EF4-FFF2-40B4-BE49-F238E27FC236}">
                <a16:creationId xmlns:a16="http://schemas.microsoft.com/office/drawing/2014/main" id="{008EB8EA-0225-4CC9-8CAC-0ACF1A6C844D}"/>
              </a:ext>
            </a:extLst>
          </p:cNvPr>
          <p:cNvSpPr/>
          <p:nvPr/>
        </p:nvSpPr>
        <p:spPr>
          <a:xfrm>
            <a:off x="946550" y="2674242"/>
            <a:ext cx="3216866" cy="1040285"/>
          </a:xfrm>
          <a:prstGeom prst="rect">
            <a:avLst/>
          </a:prstGeom>
        </p:spPr>
        <p:txBody>
          <a:bodyPr wrap="square">
            <a:spAutoFit/>
          </a:bodyPr>
          <a:lstStyle/>
          <a:p>
            <a:pPr>
              <a:lnSpc>
                <a:spcPct val="120000"/>
              </a:lnSpc>
            </a:pPr>
            <a:r>
              <a:rPr lang="en-US" altLang="ja-JP" sz="2000" dirty="0">
                <a:solidFill>
                  <a:schemeClr val="accent1"/>
                </a:solidFill>
              </a:rPr>
              <a:t>●</a:t>
            </a:r>
            <a:r>
              <a:rPr lang="ja-JP" altLang="en-US" sz="2000" b="1">
                <a:solidFill>
                  <a:schemeClr val="tx2"/>
                </a:solidFill>
              </a:rPr>
              <a:t>個別</a:t>
            </a:r>
            <a:r>
              <a:rPr lang="ja-JP" altLang="en-US" sz="2000" b="1" dirty="0">
                <a:solidFill>
                  <a:schemeClr val="tx2"/>
                </a:solidFill>
              </a:rPr>
              <a:t>方式のクレジット</a:t>
            </a:r>
            <a:endParaRPr lang="en-US" altLang="ja-JP" sz="2000" b="1" dirty="0">
              <a:solidFill>
                <a:schemeClr val="tx2"/>
              </a:solidFill>
            </a:endParaRPr>
          </a:p>
          <a:p>
            <a:pPr>
              <a:lnSpc>
                <a:spcPct val="120000"/>
              </a:lnSpc>
            </a:pPr>
            <a:r>
              <a:rPr lang="ja-JP" altLang="en-US" sz="1600" dirty="0"/>
              <a:t>（料金後払い、</a:t>
            </a:r>
            <a:endParaRPr lang="en-US" altLang="ja-JP" sz="1600" dirty="0"/>
          </a:p>
          <a:p>
            <a:pPr>
              <a:lnSpc>
                <a:spcPct val="120000"/>
              </a:lnSpc>
            </a:pPr>
            <a:r>
              <a:rPr lang="ja-JP" altLang="en-US" sz="1600"/>
              <a:t>　例</a:t>
            </a:r>
            <a:r>
              <a:rPr lang="ja-JP" altLang="en-US" sz="1600" dirty="0"/>
              <a:t>＝携帯電話の本体）</a:t>
            </a:r>
          </a:p>
        </p:txBody>
      </p:sp>
      <p:sp>
        <p:nvSpPr>
          <p:cNvPr id="7" name="正方形/長方形 6">
            <a:extLst>
              <a:ext uri="{FF2B5EF4-FFF2-40B4-BE49-F238E27FC236}">
                <a16:creationId xmlns:a16="http://schemas.microsoft.com/office/drawing/2014/main" id="{6753E869-3AFF-460D-B42A-135266F3DEB6}"/>
              </a:ext>
            </a:extLst>
          </p:cNvPr>
          <p:cNvSpPr/>
          <p:nvPr/>
        </p:nvSpPr>
        <p:spPr>
          <a:xfrm>
            <a:off x="4863365" y="4778903"/>
            <a:ext cx="3526644" cy="1075679"/>
          </a:xfrm>
          <a:prstGeom prst="rect">
            <a:avLst/>
          </a:prstGeom>
        </p:spPr>
        <p:txBody>
          <a:bodyPr wrap="square">
            <a:spAutoFit/>
          </a:bodyPr>
          <a:lstStyle/>
          <a:p>
            <a:pPr>
              <a:lnSpc>
                <a:spcPct val="120000"/>
              </a:lnSpc>
            </a:pPr>
            <a:r>
              <a:rPr lang="en-US" altLang="ja-JP" dirty="0">
                <a:solidFill>
                  <a:schemeClr val="accent1"/>
                </a:solidFill>
              </a:rPr>
              <a:t>●</a:t>
            </a:r>
            <a:r>
              <a:rPr lang="ja-JP" altLang="en-US" b="1">
                <a:solidFill>
                  <a:schemeClr val="tx2"/>
                </a:solidFill>
              </a:rPr>
              <a:t>住宅</a:t>
            </a:r>
            <a:r>
              <a:rPr lang="ja-JP" altLang="en-US" b="1" dirty="0">
                <a:solidFill>
                  <a:schemeClr val="tx2"/>
                </a:solidFill>
              </a:rPr>
              <a:t>ローン、教育</a:t>
            </a:r>
            <a:r>
              <a:rPr lang="ja-JP" altLang="en-US" b="1">
                <a:solidFill>
                  <a:schemeClr val="tx2"/>
                </a:solidFill>
              </a:rPr>
              <a:t>ローン、</a:t>
            </a:r>
            <a:endParaRPr lang="en-US" altLang="ja-JP" b="1" dirty="0">
              <a:solidFill>
                <a:schemeClr val="tx2"/>
              </a:solidFill>
            </a:endParaRPr>
          </a:p>
          <a:p>
            <a:pPr>
              <a:lnSpc>
                <a:spcPct val="120000"/>
              </a:lnSpc>
            </a:pPr>
            <a:r>
              <a:rPr lang="ja-JP" altLang="en-US" b="1">
                <a:solidFill>
                  <a:schemeClr val="tx2"/>
                </a:solidFill>
              </a:rPr>
              <a:t>　自動車</a:t>
            </a:r>
            <a:r>
              <a:rPr lang="ja-JP" altLang="en-US" b="1" dirty="0">
                <a:solidFill>
                  <a:schemeClr val="tx2"/>
                </a:solidFill>
              </a:rPr>
              <a:t>ローン</a:t>
            </a:r>
            <a:r>
              <a:rPr lang="ja-JP" altLang="en-US" b="1">
                <a:solidFill>
                  <a:schemeClr val="tx2"/>
                </a:solidFill>
              </a:rPr>
              <a:t>、カードローン　</a:t>
            </a:r>
            <a:endParaRPr lang="en-US" altLang="ja-JP" b="1" dirty="0">
              <a:solidFill>
                <a:schemeClr val="tx2"/>
              </a:solidFill>
            </a:endParaRPr>
          </a:p>
          <a:p>
            <a:pPr>
              <a:lnSpc>
                <a:spcPct val="120000"/>
              </a:lnSpc>
            </a:pPr>
            <a:r>
              <a:rPr lang="ja-JP" altLang="en-US" b="1">
                <a:solidFill>
                  <a:schemeClr val="tx2"/>
                </a:solidFill>
              </a:rPr>
              <a:t>　など</a:t>
            </a:r>
            <a:endParaRPr lang="ja-JP" altLang="en-US" b="1" dirty="0">
              <a:solidFill>
                <a:schemeClr val="tx2"/>
              </a:solidFill>
            </a:endParaRPr>
          </a:p>
        </p:txBody>
      </p:sp>
      <p:sp>
        <p:nvSpPr>
          <p:cNvPr id="10" name="テキスト ボックス 9">
            <a:extLst>
              <a:ext uri="{FF2B5EF4-FFF2-40B4-BE49-F238E27FC236}">
                <a16:creationId xmlns:a16="http://schemas.microsoft.com/office/drawing/2014/main" id="{9EC250E6-E868-4944-9C85-59DC240E6D28}"/>
              </a:ext>
            </a:extLst>
          </p:cNvPr>
          <p:cNvSpPr txBox="1"/>
          <p:nvPr/>
        </p:nvSpPr>
        <p:spPr>
          <a:xfrm>
            <a:off x="710146" y="1268760"/>
            <a:ext cx="7723708" cy="887935"/>
          </a:xfrm>
          <a:prstGeom prst="rect">
            <a:avLst/>
          </a:prstGeom>
          <a:noFill/>
        </p:spPr>
        <p:txBody>
          <a:bodyPr wrap="square" rtlCol="0">
            <a:spAutoFit/>
          </a:bodyPr>
          <a:lstStyle/>
          <a:p>
            <a:pPr>
              <a:lnSpc>
                <a:spcPct val="120000"/>
              </a:lnSpc>
            </a:pPr>
            <a:r>
              <a:rPr lang="ja-JP" altLang="en-US" sz="2200" dirty="0"/>
              <a:t>以下の取引の契約情報、利用残高、支払い状況などの取引事実も信用情報機関に登録される。</a:t>
            </a:r>
            <a:endParaRPr lang="en-US" altLang="ja-JP" sz="2200" dirty="0"/>
          </a:p>
        </p:txBody>
      </p:sp>
      <p:pic>
        <p:nvPicPr>
          <p:cNvPr id="9" name="図 8" descr="カレンダー&#10;&#10;自動的に生成された説明">
            <a:extLst>
              <a:ext uri="{FF2B5EF4-FFF2-40B4-BE49-F238E27FC236}">
                <a16:creationId xmlns:a16="http://schemas.microsoft.com/office/drawing/2014/main" id="{31ACCFEC-D1C2-C24A-8835-E536CCDB94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5516" y="3212745"/>
            <a:ext cx="1154876" cy="786005"/>
          </a:xfrm>
          <a:prstGeom prst="rect">
            <a:avLst/>
          </a:prstGeom>
        </p:spPr>
      </p:pic>
      <p:pic>
        <p:nvPicPr>
          <p:cNvPr id="16" name="図 15" descr="コンピューターに表示されたアイコン&#10;&#10;中程度の精度で自動的に生成された説明">
            <a:extLst>
              <a:ext uri="{FF2B5EF4-FFF2-40B4-BE49-F238E27FC236}">
                <a16:creationId xmlns:a16="http://schemas.microsoft.com/office/drawing/2014/main" id="{3C4DB05B-D656-194D-B809-58365544B6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1214" y="3929939"/>
            <a:ext cx="2247900" cy="2032000"/>
          </a:xfrm>
          <a:prstGeom prst="rect">
            <a:avLst/>
          </a:prstGeom>
        </p:spPr>
      </p:pic>
      <p:pic>
        <p:nvPicPr>
          <p:cNvPr id="17" name="図 16" descr="建物, ウィンドウ, ドア が含まれている画像&#10;&#10;自動的に生成された説明">
            <a:extLst>
              <a:ext uri="{FF2B5EF4-FFF2-40B4-BE49-F238E27FC236}">
                <a16:creationId xmlns:a16="http://schemas.microsoft.com/office/drawing/2014/main" id="{95566FCE-AFFF-6F4F-9214-B05900ECB96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2200" y="5611961"/>
            <a:ext cx="749743" cy="586755"/>
          </a:xfrm>
          <a:prstGeom prst="rect">
            <a:avLst/>
          </a:prstGeom>
        </p:spPr>
      </p:pic>
      <p:pic>
        <p:nvPicPr>
          <p:cNvPr id="18" name="図 17" descr="時計, コンパクトディスク が含まれている画像&#10;&#10;自動的に生成された説明">
            <a:extLst>
              <a:ext uri="{FF2B5EF4-FFF2-40B4-BE49-F238E27FC236}">
                <a16:creationId xmlns:a16="http://schemas.microsoft.com/office/drawing/2014/main" id="{FE4B62BE-ACF6-B745-8A69-8F7B87AF25E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5540" y="5840297"/>
            <a:ext cx="894492" cy="372705"/>
          </a:xfrm>
          <a:prstGeom prst="rect">
            <a:avLst/>
          </a:prstGeom>
        </p:spPr>
      </p:pic>
    </p:spTree>
    <p:extLst>
      <p:ext uri="{BB962C8B-B14F-4D97-AF65-F5344CB8AC3E}">
        <p14:creationId xmlns:p14="http://schemas.microsoft.com/office/powerpoint/2010/main" val="3363571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64211A-97FA-4E43-A9E2-970E5E27F587}"/>
              </a:ext>
            </a:extLst>
          </p:cNvPr>
          <p:cNvSpPr>
            <a:spLocks noGrp="1"/>
          </p:cNvSpPr>
          <p:nvPr>
            <p:ph type="title"/>
          </p:nvPr>
        </p:nvSpPr>
        <p:spPr/>
        <p:txBody>
          <a:bodyPr>
            <a:normAutofit fontScale="90000"/>
          </a:bodyPr>
          <a:lstStyle/>
          <a:p>
            <a:r>
              <a:rPr lang="ja-JP" altLang="en-US" dirty="0"/>
              <a:t>（ご参考）多重債務は他人ごとではない</a:t>
            </a:r>
            <a:endParaRPr kumimoji="1" lang="ja-JP" altLang="en-US" dirty="0"/>
          </a:p>
        </p:txBody>
      </p:sp>
      <p:sp>
        <p:nvSpPr>
          <p:cNvPr id="3" name="スライド番号プレースホルダー 2">
            <a:extLst>
              <a:ext uri="{FF2B5EF4-FFF2-40B4-BE49-F238E27FC236}">
                <a16:creationId xmlns:a16="http://schemas.microsoft.com/office/drawing/2014/main" id="{2507AFEB-FED9-4A9F-AA4D-CCDF6BB35BF6}"/>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C412A8-4165-48C5-B7A3-F5E84C593970}" type="slidenum">
              <a:rPr kumimoji="1" lang="ja-JP" altLang="en-US" sz="1200" b="0" i="0" u="none" strike="noStrike" kern="1200" cap="none" spc="0" normalizeH="0" baseline="0" noProof="0" smtClean="0">
                <a:ln>
                  <a:noFill/>
                </a:ln>
                <a:solidFill>
                  <a:srgbClr val="333333"/>
                </a:solidFill>
                <a:effectLst/>
                <a:uLnTx/>
                <a:uFillTx/>
                <a:latin typeface="Meiryo" panose="020B0604030504040204" pitchFamily="34"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1200" b="0" i="0" u="none" strike="noStrike" kern="1200" cap="none" spc="0" normalizeH="0" baseline="0" noProof="0">
              <a:ln>
                <a:noFill/>
              </a:ln>
              <a:solidFill>
                <a:srgbClr val="333333"/>
              </a:solidFill>
              <a:effectLst/>
              <a:uLnTx/>
              <a:uFillTx/>
              <a:latin typeface="Meiryo" panose="020B0604030504040204" pitchFamily="34"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2EB35B54-BACD-46CB-8462-7F11ACED1E5C}"/>
              </a:ext>
            </a:extLst>
          </p:cNvPr>
          <p:cNvSpPr txBox="1"/>
          <p:nvPr/>
        </p:nvSpPr>
        <p:spPr>
          <a:xfrm>
            <a:off x="470690" y="1247987"/>
            <a:ext cx="8243470" cy="694806"/>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333333"/>
                </a:solidFill>
                <a:effectLst/>
                <a:uLnTx/>
                <a:uFillTx/>
                <a:latin typeface="Calibri" panose="020F0502020204030204"/>
                <a:ea typeface="メイリオ" panose="020B0604030504040204" pitchFamily="50" charset="-128"/>
                <a:cs typeface="+mn-cs"/>
              </a:rPr>
              <a:t>返済のための借り入れを繰り返し、複数の会社の借り入れがかさんでいくことを</a:t>
            </a:r>
            <a:r>
              <a:rPr kumimoji="1" lang="ja-JP" altLang="en-US" sz="1800" b="1" i="0" u="none" strike="noStrike" kern="1200" cap="none" spc="0" normalizeH="0" baseline="0" noProof="0" dirty="0">
                <a:ln>
                  <a:noFill/>
                </a:ln>
                <a:solidFill>
                  <a:srgbClr val="134A87"/>
                </a:solidFill>
                <a:effectLst/>
                <a:uLnTx/>
                <a:uFillTx/>
                <a:latin typeface="Calibri" panose="020F0502020204030204"/>
                <a:ea typeface="メイリオ" panose="020B0604030504040204" pitchFamily="50" charset="-128"/>
                <a:cs typeface="+mn-cs"/>
              </a:rPr>
              <a:t>多重債務</a:t>
            </a:r>
            <a:r>
              <a:rPr kumimoji="1" lang="ja-JP" altLang="en-US" sz="1800" b="0" i="0" u="none" strike="noStrike" kern="1200" cap="none" spc="0" normalizeH="0" baseline="0" noProof="0" dirty="0">
                <a:ln>
                  <a:noFill/>
                </a:ln>
                <a:solidFill>
                  <a:srgbClr val="333333"/>
                </a:solidFill>
                <a:effectLst/>
                <a:uLnTx/>
                <a:uFillTx/>
                <a:latin typeface="Calibri" panose="020F0502020204030204"/>
                <a:ea typeface="メイリオ" panose="020B0604030504040204" pitchFamily="50" charset="-128"/>
                <a:cs typeface="+mn-cs"/>
              </a:rPr>
              <a:t>といいます</a:t>
            </a:r>
          </a:p>
        </p:txBody>
      </p:sp>
      <p:sp>
        <p:nvSpPr>
          <p:cNvPr id="6" name="対角する 2 つの角を丸めた四角形 6">
            <a:extLst>
              <a:ext uri="{FF2B5EF4-FFF2-40B4-BE49-F238E27FC236}">
                <a16:creationId xmlns:a16="http://schemas.microsoft.com/office/drawing/2014/main" id="{917C2114-5481-49F4-BDD9-CBB2755DE9C9}"/>
              </a:ext>
            </a:extLst>
          </p:cNvPr>
          <p:cNvSpPr/>
          <p:nvPr/>
        </p:nvSpPr>
        <p:spPr>
          <a:xfrm>
            <a:off x="1367278" y="5060612"/>
            <a:ext cx="1584176" cy="606999"/>
          </a:xfrm>
          <a:prstGeom prst="round2DiagRect">
            <a:avLst>
              <a:gd name="adj1" fmla="val 50000"/>
              <a:gd name="adj2"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B</a:t>
            </a: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社から借りて</a:t>
            </a:r>
            <a:endPar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返済</a:t>
            </a:r>
          </a:p>
        </p:txBody>
      </p:sp>
      <p:sp>
        <p:nvSpPr>
          <p:cNvPr id="7" name="対角する 2 つの角を丸めた四角形 15">
            <a:extLst>
              <a:ext uri="{FF2B5EF4-FFF2-40B4-BE49-F238E27FC236}">
                <a16:creationId xmlns:a16="http://schemas.microsoft.com/office/drawing/2014/main" id="{C12D049B-56FA-42AD-B887-34BA3A05AD64}"/>
              </a:ext>
            </a:extLst>
          </p:cNvPr>
          <p:cNvSpPr/>
          <p:nvPr/>
        </p:nvSpPr>
        <p:spPr>
          <a:xfrm>
            <a:off x="3466167" y="5060612"/>
            <a:ext cx="2052696" cy="606999"/>
          </a:xfrm>
          <a:prstGeom prst="round2DiagRect">
            <a:avLst>
              <a:gd name="adj1" fmla="val 50000"/>
              <a:gd name="adj2"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C</a:t>
            </a:r>
            <a:r>
              <a:rPr kumimoji="1" lang="ja-JP" altLang="en-US" sz="1400" b="0" i="0" u="none" strike="noStrike" kern="1200" cap="none" spc="0" normalizeH="0" baseline="0" noProof="0">
                <a:ln>
                  <a:noFill/>
                </a:ln>
                <a:solidFill>
                  <a:srgbClr val="134A87"/>
                </a:solidFill>
                <a:effectLst/>
                <a:uLnTx/>
                <a:uFillTx/>
                <a:latin typeface="Meiryo" panose="020B0604030504040204" pitchFamily="34" charset="-128"/>
                <a:ea typeface="メイリオ" panose="020B0604030504040204" pitchFamily="50" charset="-128"/>
                <a:cs typeface="+mn-cs"/>
              </a:rPr>
              <a:t>社・</a:t>
            </a:r>
            <a:r>
              <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D</a:t>
            </a:r>
            <a:r>
              <a:rPr kumimoji="1" lang="ja-JP" altLang="en-US" sz="1400" b="0" i="0" u="none" strike="noStrike" kern="1200" cap="none" spc="0" normalizeH="0" baseline="0" noProof="0">
                <a:ln>
                  <a:noFill/>
                </a:ln>
                <a:solidFill>
                  <a:srgbClr val="134A87"/>
                </a:solidFill>
                <a:effectLst/>
                <a:uLnTx/>
                <a:uFillTx/>
                <a:latin typeface="Meiryo" panose="020B0604030504040204" pitchFamily="34" charset="-128"/>
                <a:ea typeface="メイリオ" panose="020B0604030504040204" pitchFamily="50" charset="-128"/>
                <a:cs typeface="+mn-cs"/>
              </a:rPr>
              <a:t>社から借りて</a:t>
            </a:r>
            <a:endPar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B</a:t>
            </a:r>
            <a:r>
              <a:rPr kumimoji="1" lang="ja-JP" altLang="en-US" sz="1400" b="0" i="0" u="none" strike="noStrike" kern="1200" cap="none" spc="0" normalizeH="0" baseline="0" noProof="0">
                <a:ln>
                  <a:noFill/>
                </a:ln>
                <a:solidFill>
                  <a:srgbClr val="134A87"/>
                </a:solidFill>
                <a:effectLst/>
                <a:uLnTx/>
                <a:uFillTx/>
                <a:latin typeface="Meiryo" panose="020B0604030504040204" pitchFamily="34" charset="-128"/>
                <a:ea typeface="メイリオ" panose="020B0604030504040204" pitchFamily="50" charset="-128"/>
                <a:cs typeface="+mn-cs"/>
              </a:rPr>
              <a:t>社へ返済</a:t>
            </a:r>
          </a:p>
        </p:txBody>
      </p:sp>
      <p:sp>
        <p:nvSpPr>
          <p:cNvPr id="8" name="対角する 2 つの角を丸めた四角形 16">
            <a:extLst>
              <a:ext uri="{FF2B5EF4-FFF2-40B4-BE49-F238E27FC236}">
                <a16:creationId xmlns:a16="http://schemas.microsoft.com/office/drawing/2014/main" id="{95699343-4675-4CE1-8857-81234D68530B}"/>
              </a:ext>
            </a:extLst>
          </p:cNvPr>
          <p:cNvSpPr/>
          <p:nvPr/>
        </p:nvSpPr>
        <p:spPr>
          <a:xfrm>
            <a:off x="5410383" y="5060612"/>
            <a:ext cx="2736304" cy="606999"/>
          </a:xfrm>
          <a:prstGeom prst="round2DiagRect">
            <a:avLst>
              <a:gd name="adj1" fmla="val 50000"/>
              <a:gd name="adj2"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E</a:t>
            </a: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社・</a:t>
            </a:r>
            <a:r>
              <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F</a:t>
            </a: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社・</a:t>
            </a:r>
            <a:r>
              <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G</a:t>
            </a: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社から借りて</a:t>
            </a:r>
            <a:endPar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C</a:t>
            </a: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社・</a:t>
            </a:r>
            <a:r>
              <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D</a:t>
            </a: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社へ返済</a:t>
            </a:r>
          </a:p>
        </p:txBody>
      </p:sp>
      <p:pic>
        <p:nvPicPr>
          <p:cNvPr id="9" name="図 8">
            <a:extLst>
              <a:ext uri="{FF2B5EF4-FFF2-40B4-BE49-F238E27FC236}">
                <a16:creationId xmlns:a16="http://schemas.microsoft.com/office/drawing/2014/main" id="{E3DAD439-0E5C-4B7D-9828-4090A65A533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39552" y="2047272"/>
            <a:ext cx="8231401" cy="2965904"/>
          </a:xfrm>
          <a:prstGeom prst="rect">
            <a:avLst/>
          </a:prstGeom>
        </p:spPr>
      </p:pic>
      <p:grpSp>
        <p:nvGrpSpPr>
          <p:cNvPr id="14" name="グループ化 13">
            <a:extLst>
              <a:ext uri="{FF2B5EF4-FFF2-40B4-BE49-F238E27FC236}">
                <a16:creationId xmlns:a16="http://schemas.microsoft.com/office/drawing/2014/main" id="{8797ABE7-5E33-9A4C-B561-A5C33FE107E6}"/>
              </a:ext>
            </a:extLst>
          </p:cNvPr>
          <p:cNvGrpSpPr/>
          <p:nvPr/>
        </p:nvGrpSpPr>
        <p:grpSpPr>
          <a:xfrm>
            <a:off x="539552" y="2060848"/>
            <a:ext cx="4320481" cy="900957"/>
            <a:chOff x="611559" y="2960090"/>
            <a:chExt cx="4320481" cy="900957"/>
          </a:xfrm>
        </p:grpSpPr>
        <p:sp>
          <p:nvSpPr>
            <p:cNvPr id="11" name="正方形/長方形 10">
              <a:extLst>
                <a:ext uri="{FF2B5EF4-FFF2-40B4-BE49-F238E27FC236}">
                  <a16:creationId xmlns:a16="http://schemas.microsoft.com/office/drawing/2014/main" id="{784CD4EE-AF3D-4A7C-B03B-3FADE88FB16F}"/>
                </a:ext>
              </a:extLst>
            </p:cNvPr>
            <p:cNvSpPr/>
            <p:nvPr/>
          </p:nvSpPr>
          <p:spPr>
            <a:xfrm>
              <a:off x="611559" y="2960090"/>
              <a:ext cx="4320481" cy="7712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srgbClr val="FFFFFE"/>
                  </a:solidFill>
                  <a:effectLst/>
                  <a:uLnTx/>
                  <a:uFillTx/>
                  <a:latin typeface="Meiryo" panose="020B0604030504040204" pitchFamily="34" charset="-128"/>
                  <a:ea typeface="メイリオ" panose="020B0604030504040204" pitchFamily="50" charset="-128"/>
                  <a:cs typeface="+mn-cs"/>
                </a:rPr>
                <a:t>【</a:t>
              </a:r>
              <a:r>
                <a:rPr kumimoji="1" lang="ja-JP" altLang="en-US" sz="1400" b="1" i="0" u="none" strike="noStrike" kern="1200" cap="none" spc="0" normalizeH="0" baseline="0" noProof="0" dirty="0">
                  <a:ln>
                    <a:noFill/>
                  </a:ln>
                  <a:solidFill>
                    <a:srgbClr val="FFFFFE"/>
                  </a:solidFill>
                  <a:effectLst/>
                  <a:uLnTx/>
                  <a:uFillTx/>
                  <a:latin typeface="Meiryo" panose="020B0604030504040204" pitchFamily="34" charset="-128"/>
                  <a:ea typeface="メイリオ" panose="020B0604030504040204" pitchFamily="50" charset="-128"/>
                  <a:cs typeface="+mn-cs"/>
                </a:rPr>
                <a:t>多重債務</a:t>
              </a:r>
              <a:r>
                <a:rPr kumimoji="1" lang="ja-JP" altLang="en-US" sz="1400" b="1" i="0" u="none" strike="noStrike" kern="1200" cap="none" spc="0" normalizeH="0" baseline="0" noProof="0">
                  <a:ln>
                    <a:noFill/>
                  </a:ln>
                  <a:solidFill>
                    <a:srgbClr val="FFFFFE"/>
                  </a:solidFill>
                  <a:effectLst/>
                  <a:uLnTx/>
                  <a:uFillTx/>
                  <a:latin typeface="Meiryo" panose="020B0604030504040204" pitchFamily="34" charset="-128"/>
                  <a:ea typeface="メイリオ" panose="020B0604030504040204" pitchFamily="50" charset="-128"/>
                  <a:cs typeface="+mn-cs"/>
                </a:rPr>
                <a:t>の仕組み</a:t>
              </a:r>
              <a:r>
                <a:rPr kumimoji="1" lang="en-US" altLang="ja-JP" sz="1400" b="1" i="0" u="none" strike="noStrike" kern="1200" cap="none" spc="0" normalizeH="0" baseline="0" noProof="0" dirty="0">
                  <a:ln>
                    <a:noFill/>
                  </a:ln>
                  <a:solidFill>
                    <a:srgbClr val="FFFFFE"/>
                  </a:solidFill>
                  <a:effectLst/>
                  <a:uLnTx/>
                  <a:uFillTx/>
                  <a:latin typeface="Meiryo" panose="020B0604030504040204" pitchFamily="34" charset="-128"/>
                  <a:ea typeface="メイリオ" panose="020B0604030504040204" pitchFamily="50" charset="-128"/>
                  <a:cs typeface="+mn-cs"/>
                </a:rPr>
                <a:t>】</a:t>
              </a:r>
              <a:r>
                <a:rPr kumimoji="1" lang="ja-JP" altLang="ja-JP" sz="1400" b="0" i="0" u="none" strike="noStrike" kern="1200" cap="none" spc="0" normalizeH="0" baseline="0" noProof="0">
                  <a:ln>
                    <a:noFill/>
                  </a:ln>
                  <a:solidFill>
                    <a:srgbClr val="FFFFFE"/>
                  </a:solidFill>
                  <a:effectLst/>
                  <a:uLnTx/>
                  <a:uFillTx/>
                  <a:latin typeface="Meiryo" panose="020B0604030504040204" pitchFamily="34" charset="-128"/>
                  <a:ea typeface="メイリオ" panose="020B0604030504040204" pitchFamily="50" charset="-128"/>
                  <a:cs typeface="+mn-cs"/>
                </a:rPr>
                <a:t>目</a:t>
              </a:r>
              <a:r>
                <a:rPr kumimoji="1" lang="ja-JP" altLang="ja-JP" sz="1400" b="0" i="0" u="none" strike="noStrike" kern="1200" cap="none" spc="0" normalizeH="0" baseline="0" noProof="0" dirty="0">
                  <a:ln>
                    <a:noFill/>
                  </a:ln>
                  <a:solidFill>
                    <a:srgbClr val="FFFFFE"/>
                  </a:solidFill>
                  <a:effectLst/>
                  <a:uLnTx/>
                  <a:uFillTx/>
                  <a:latin typeface="Meiryo" panose="020B0604030504040204" pitchFamily="34" charset="-128"/>
                  <a:ea typeface="メイリオ" panose="020B0604030504040204" pitchFamily="50" charset="-128"/>
                  <a:cs typeface="+mn-cs"/>
                </a:rPr>
                <a:t>の前の借金を返すため</a:t>
              </a:r>
              <a:r>
                <a:rPr kumimoji="1" lang="ja-JP" altLang="ja-JP" sz="1400" b="0" i="0" u="none" strike="noStrike" kern="1200" cap="none" spc="0" normalizeH="0" baseline="0" noProof="0">
                  <a:ln>
                    <a:noFill/>
                  </a:ln>
                  <a:solidFill>
                    <a:srgbClr val="FFFFFE"/>
                  </a:solidFill>
                  <a:effectLst/>
                  <a:uLnTx/>
                  <a:uFillTx/>
                  <a:latin typeface="Meiryo" panose="020B0604030504040204" pitchFamily="34" charset="-128"/>
                  <a:ea typeface="メイリオ" panose="020B0604030504040204" pitchFamily="50" charset="-128"/>
                  <a:cs typeface="+mn-cs"/>
                </a:rPr>
                <a:t>に、</a:t>
              </a:r>
              <a:endParaRPr kumimoji="1" lang="en-US" altLang="ja-JP" sz="1400" b="0" i="0" u="none" strike="noStrike" kern="1200" cap="none" spc="0" normalizeH="0" baseline="0" noProof="0" dirty="0">
                <a:ln>
                  <a:noFill/>
                </a:ln>
                <a:solidFill>
                  <a:srgbClr val="FFFFFE"/>
                </a:solidFill>
                <a:effectLst/>
                <a:uLnTx/>
                <a:uFillTx/>
                <a:latin typeface="Meiryo" panose="020B0604030504040204" pitchFamily="34" charset="-128"/>
                <a:ea typeface="メイリオ" panose="020B0604030504040204" pitchFamily="50"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FFFFFE"/>
                  </a:solidFill>
                  <a:effectLst/>
                  <a:uLnTx/>
                  <a:uFillTx/>
                  <a:latin typeface="Meiryo" panose="020B0604030504040204" pitchFamily="34" charset="-128"/>
                  <a:ea typeface="メイリオ" panose="020B0604030504040204" pitchFamily="50" charset="-128"/>
                  <a:cs typeface="+mn-cs"/>
                </a:rPr>
                <a:t>他</a:t>
              </a:r>
              <a:r>
                <a:rPr kumimoji="1" lang="ja-JP" altLang="ja-JP" sz="1400" b="0" i="0" u="none" strike="noStrike" kern="1200" cap="none" spc="0" normalizeH="0" baseline="0" noProof="0">
                  <a:ln>
                    <a:noFill/>
                  </a:ln>
                  <a:solidFill>
                    <a:srgbClr val="FFFFFE"/>
                  </a:solidFill>
                  <a:effectLst/>
                  <a:uLnTx/>
                  <a:uFillTx/>
                  <a:latin typeface="Meiryo" panose="020B0604030504040204" pitchFamily="34" charset="-128"/>
                  <a:ea typeface="メイリオ" panose="020B0604030504040204" pitchFamily="50" charset="-128"/>
                  <a:cs typeface="+mn-cs"/>
                </a:rPr>
                <a:t>から借りた借金で返済</a:t>
              </a:r>
              <a:r>
                <a:rPr kumimoji="1" lang="ja-JP" altLang="en-US" sz="1400" b="0" i="0" u="none" strike="noStrike" kern="1200" cap="none" spc="0" normalizeH="0" baseline="0" noProof="0">
                  <a:ln>
                    <a:noFill/>
                  </a:ln>
                  <a:solidFill>
                    <a:srgbClr val="FFFFFE"/>
                  </a:solidFill>
                  <a:effectLst/>
                  <a:uLnTx/>
                  <a:uFillTx/>
                  <a:latin typeface="Meiryo" panose="020B0604030504040204" pitchFamily="34" charset="-128"/>
                  <a:ea typeface="メイリオ" panose="020B0604030504040204" pitchFamily="50" charset="-128"/>
                  <a:cs typeface="+mn-cs"/>
                </a:rPr>
                <a:t>して</a:t>
              </a:r>
              <a:r>
                <a:rPr kumimoji="1" lang="ja-JP" altLang="en-US" sz="1400" b="0" i="0" u="none" strike="noStrike" kern="1200" cap="none" spc="0" normalizeH="0" baseline="0" noProof="0" dirty="0">
                  <a:ln>
                    <a:noFill/>
                  </a:ln>
                  <a:solidFill>
                    <a:srgbClr val="FFFFFE"/>
                  </a:solidFill>
                  <a:effectLst/>
                  <a:uLnTx/>
                  <a:uFillTx/>
                  <a:latin typeface="Meiryo" panose="020B0604030504040204" pitchFamily="34" charset="-128"/>
                  <a:ea typeface="メイリオ" panose="020B0604030504040204" pitchFamily="50" charset="-128"/>
                  <a:cs typeface="+mn-cs"/>
                </a:rPr>
                <a:t>いるうちに・・・・</a:t>
              </a:r>
              <a:endParaRPr kumimoji="1" lang="ja-JP" altLang="ja-JP" sz="1400" b="0" i="0" u="none" strike="noStrike" kern="1200" cap="none" spc="0" normalizeH="0" baseline="0" noProof="0" dirty="0">
                <a:ln>
                  <a:noFill/>
                </a:ln>
                <a:solidFill>
                  <a:srgbClr val="FFFFFE"/>
                </a:solidFill>
                <a:effectLst/>
                <a:uLnTx/>
                <a:uFillTx/>
                <a:latin typeface="Meiryo" panose="020B0604030504040204" pitchFamily="34" charset="-128"/>
                <a:ea typeface="メイリオ" panose="020B0604030504040204" pitchFamily="50" charset="-128"/>
                <a:cs typeface="+mn-cs"/>
              </a:endParaRPr>
            </a:p>
          </p:txBody>
        </p:sp>
        <p:sp>
          <p:nvSpPr>
            <p:cNvPr id="12" name="三角形 13">
              <a:extLst>
                <a:ext uri="{FF2B5EF4-FFF2-40B4-BE49-F238E27FC236}">
                  <a16:creationId xmlns:a16="http://schemas.microsoft.com/office/drawing/2014/main" id="{D84B5507-8CD8-4827-B193-FD2B63308579}"/>
                </a:ext>
              </a:extLst>
            </p:cNvPr>
            <p:cNvSpPr/>
            <p:nvPr/>
          </p:nvSpPr>
          <p:spPr>
            <a:xfrm rot="10800000">
              <a:off x="2236615" y="3718602"/>
              <a:ext cx="247153" cy="142445"/>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500" b="0" i="0" u="none" strike="noStrike" kern="1200" cap="none" spc="0" normalizeH="0" baseline="0" noProof="0">
                <a:ln>
                  <a:noFill/>
                </a:ln>
                <a:solidFill>
                  <a:srgbClr val="FFFFFE"/>
                </a:solidFill>
                <a:effectLst/>
                <a:uLnTx/>
                <a:uFillTx/>
                <a:latin typeface="Meiryo" panose="020B0604030504040204" pitchFamily="34" charset="-128"/>
                <a:ea typeface="メイリオ" panose="020B0604030504040204" pitchFamily="50" charset="-128"/>
                <a:cs typeface="+mn-cs"/>
              </a:endParaRPr>
            </a:p>
          </p:txBody>
        </p:sp>
      </p:grpSp>
      <p:sp>
        <p:nvSpPr>
          <p:cNvPr id="16" name="テキスト ボックス 15">
            <a:extLst>
              <a:ext uri="{FF2B5EF4-FFF2-40B4-BE49-F238E27FC236}">
                <a16:creationId xmlns:a16="http://schemas.microsoft.com/office/drawing/2014/main" id="{92140E6C-1A77-451A-9EA8-033F66589EE5}"/>
              </a:ext>
            </a:extLst>
          </p:cNvPr>
          <p:cNvSpPr txBox="1"/>
          <p:nvPr/>
        </p:nvSpPr>
        <p:spPr>
          <a:xfrm>
            <a:off x="470690" y="4336781"/>
            <a:ext cx="1493443"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33333"/>
                </a:solidFill>
                <a:effectLst/>
                <a:uLnTx/>
                <a:uFillTx/>
                <a:latin typeface="Calibri" panose="020F0502020204030204"/>
                <a:ea typeface="メイリオ" panose="020B0604030504040204" pitchFamily="50" charset="-128"/>
                <a:cs typeface="+mn-cs"/>
              </a:rPr>
              <a:t>複数の</a:t>
            </a:r>
            <a:endParaRPr kumimoji="1" lang="en-US" altLang="ja-JP" sz="1200" b="0" i="0" u="none" strike="noStrike" kern="1200" cap="none" spc="0" normalizeH="0" baseline="0" noProof="0" dirty="0">
              <a:ln>
                <a:noFill/>
              </a:ln>
              <a:solidFill>
                <a:srgbClr val="333333"/>
              </a:solidFill>
              <a:effectLst/>
              <a:uLnTx/>
              <a:uFillTx/>
              <a:latin typeface="Calibri" panose="020F0502020204030204"/>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33333"/>
                </a:solidFill>
                <a:effectLst/>
                <a:uLnTx/>
                <a:uFillTx/>
                <a:latin typeface="Calibri" panose="020F0502020204030204"/>
                <a:ea typeface="メイリオ" panose="020B0604030504040204" pitchFamily="50" charset="-128"/>
                <a:cs typeface="+mn-cs"/>
              </a:rPr>
              <a:t>クレジット</a:t>
            </a:r>
            <a:endParaRPr kumimoji="1" lang="en-US" altLang="ja-JP" sz="1200" b="0" i="0" u="none" strike="noStrike" kern="1200" cap="none" spc="0" normalizeH="0" baseline="0" noProof="0" dirty="0">
              <a:ln>
                <a:noFill/>
              </a:ln>
              <a:solidFill>
                <a:srgbClr val="333333"/>
              </a:solidFill>
              <a:effectLst/>
              <a:uLnTx/>
              <a:uFillTx/>
              <a:latin typeface="Calibri" panose="020F0502020204030204"/>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33333"/>
                </a:solidFill>
                <a:effectLst/>
                <a:uLnTx/>
                <a:uFillTx/>
                <a:latin typeface="Calibri" panose="020F0502020204030204"/>
                <a:ea typeface="メイリオ" panose="020B0604030504040204" pitchFamily="50" charset="-128"/>
                <a:cs typeface="+mn-cs"/>
              </a:rPr>
              <a:t>カードで</a:t>
            </a:r>
            <a:endParaRPr kumimoji="1" lang="en-US" altLang="ja-JP" sz="1200" b="0" i="0" u="none" strike="noStrike" kern="1200" cap="none" spc="0" normalizeH="0" baseline="0" noProof="0" dirty="0">
              <a:ln>
                <a:noFill/>
              </a:ln>
              <a:solidFill>
                <a:srgbClr val="333333"/>
              </a:solidFill>
              <a:effectLst/>
              <a:uLnTx/>
              <a:uFillTx/>
              <a:latin typeface="Calibri" panose="020F0502020204030204"/>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33333"/>
                </a:solidFill>
                <a:effectLst/>
                <a:uLnTx/>
                <a:uFillTx/>
                <a:latin typeface="Calibri" panose="020F0502020204030204"/>
                <a:ea typeface="メイリオ" panose="020B0604030504040204" pitchFamily="50" charset="-128"/>
                <a:cs typeface="+mn-cs"/>
              </a:rPr>
              <a:t>買い物</a:t>
            </a:r>
            <a:endParaRPr kumimoji="1" lang="ja-JP" altLang="en-US" sz="1200" b="0" i="0" u="none" strike="noStrike" kern="1200" cap="none" spc="0" normalizeH="0" baseline="0" noProof="0" dirty="0">
              <a:ln>
                <a:noFill/>
              </a:ln>
              <a:solidFill>
                <a:srgbClr val="333333"/>
              </a:solidFill>
              <a:effectLst/>
              <a:uLnTx/>
              <a:uFillTx/>
              <a:latin typeface="Calibri" panose="020F0502020204030204"/>
              <a:ea typeface="メイリオ" panose="020B0604030504040204" pitchFamily="50" charset="-128"/>
              <a:cs typeface="+mn-cs"/>
            </a:endParaRPr>
          </a:p>
        </p:txBody>
      </p:sp>
      <p:sp>
        <p:nvSpPr>
          <p:cNvPr id="23" name="正方形/長方形 22">
            <a:extLst>
              <a:ext uri="{FF2B5EF4-FFF2-40B4-BE49-F238E27FC236}">
                <a16:creationId xmlns:a16="http://schemas.microsoft.com/office/drawing/2014/main" id="{73FA5AFC-22C9-3946-9314-B33E1C3D023B}"/>
              </a:ext>
            </a:extLst>
          </p:cNvPr>
          <p:cNvSpPr/>
          <p:nvPr/>
        </p:nvSpPr>
        <p:spPr>
          <a:xfrm>
            <a:off x="611560" y="5733256"/>
            <a:ext cx="7848872" cy="712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200" b="0" i="0" u="none" strike="noStrike" kern="1200" cap="none" spc="0" normalizeH="0" baseline="0" noProof="0">
                <a:ln>
                  <a:noFill/>
                </a:ln>
                <a:solidFill>
                  <a:srgbClr val="FFFFFE"/>
                </a:solidFill>
                <a:effectLst/>
                <a:uLnTx/>
                <a:uFillTx/>
                <a:latin typeface="Calibri" panose="020F0502020204030204"/>
                <a:ea typeface="メイリオ" panose="020B0604030504040204" pitchFamily="50" charset="-128"/>
                <a:cs typeface="+mn-cs"/>
              </a:rPr>
              <a:t>安易に返済のための借り入れをしない</a:t>
            </a:r>
            <a:endParaRPr kumimoji="1" lang="en-US" altLang="ja-JP" sz="2200" b="0" i="0" u="none" strike="noStrike" kern="1200" cap="none" spc="0" normalizeH="0" baseline="0" noProof="0" dirty="0">
              <a:ln>
                <a:noFill/>
              </a:ln>
              <a:solidFill>
                <a:srgbClr val="FFFFFE"/>
              </a:solidFill>
              <a:effectLst/>
              <a:uLnTx/>
              <a:uFillTx/>
              <a:latin typeface="Calibri" panose="020F0502020204030204"/>
              <a:ea typeface="メイリオ" panose="020B0604030504040204" pitchFamily="50" charset="-128"/>
              <a:cs typeface="+mn-cs"/>
            </a:endParaRPr>
          </a:p>
        </p:txBody>
      </p:sp>
    </p:spTree>
    <p:extLst>
      <p:ext uri="{BB962C8B-B14F-4D97-AF65-F5344CB8AC3E}">
        <p14:creationId xmlns:p14="http://schemas.microsoft.com/office/powerpoint/2010/main" val="2913911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279A808-8C6D-C442-AEDD-545518D163CE}"/>
              </a:ext>
            </a:extLst>
          </p:cNvPr>
          <p:cNvSpPr>
            <a:spLocks noGrp="1"/>
          </p:cNvSpPr>
          <p:nvPr>
            <p:ph type="title"/>
          </p:nvPr>
        </p:nvSpPr>
        <p:spPr/>
        <p:txBody>
          <a:bodyPr>
            <a:normAutofit/>
          </a:bodyPr>
          <a:lstStyle/>
          <a:p>
            <a:r>
              <a:rPr kumimoji="1" lang="ja-JP" altLang="en-US" dirty="0"/>
              <a:t>さまざまなカード？</a:t>
            </a:r>
          </a:p>
        </p:txBody>
      </p:sp>
      <p:sp>
        <p:nvSpPr>
          <p:cNvPr id="3" name="スライド番号プレースホルダー 2">
            <a:extLst>
              <a:ext uri="{FF2B5EF4-FFF2-40B4-BE49-F238E27FC236}">
                <a16:creationId xmlns:a16="http://schemas.microsoft.com/office/drawing/2014/main" id="{BF6115EC-9C59-FB44-98C7-60EE758DCC55}"/>
              </a:ext>
            </a:extLst>
          </p:cNvPr>
          <p:cNvSpPr>
            <a:spLocks noGrp="1"/>
          </p:cNvSpPr>
          <p:nvPr>
            <p:ph type="sldNum" sz="quarter" idx="12"/>
          </p:nvPr>
        </p:nvSpPr>
        <p:spPr/>
        <p:txBody>
          <a:bodyPr/>
          <a:lstStyle/>
          <a:p>
            <a:fld id="{C3C412A8-4165-48C5-B7A3-F5E84C593970}" type="slidenum">
              <a:rPr lang="ja-JP" altLang="en-US" smtClean="0"/>
              <a:pPr/>
              <a:t>1</a:t>
            </a:fld>
            <a:endParaRPr lang="ja-JP" altLang="en-US" dirty="0"/>
          </a:p>
        </p:txBody>
      </p:sp>
      <p:sp>
        <p:nvSpPr>
          <p:cNvPr id="8" name="テキスト ボックス 7">
            <a:extLst>
              <a:ext uri="{FF2B5EF4-FFF2-40B4-BE49-F238E27FC236}">
                <a16:creationId xmlns:a16="http://schemas.microsoft.com/office/drawing/2014/main" id="{582E2EC9-C12B-4D1B-98EF-F75BF3AC6357}"/>
              </a:ext>
            </a:extLst>
          </p:cNvPr>
          <p:cNvSpPr txBox="1"/>
          <p:nvPr/>
        </p:nvSpPr>
        <p:spPr>
          <a:xfrm>
            <a:off x="482696" y="1270914"/>
            <a:ext cx="8079328" cy="815608"/>
          </a:xfrm>
          <a:prstGeom prst="rect">
            <a:avLst/>
          </a:prstGeom>
          <a:noFill/>
        </p:spPr>
        <p:txBody>
          <a:bodyPr wrap="square" rtlCol="0">
            <a:spAutoFit/>
          </a:bodyPr>
          <a:lstStyle/>
          <a:p>
            <a:pPr algn="ctr">
              <a:lnSpc>
                <a:spcPct val="120000"/>
              </a:lnSpc>
            </a:pPr>
            <a:r>
              <a:rPr kumimoji="1" lang="ja-JP" altLang="en-US" sz="2000" dirty="0">
                <a:latin typeface="+mn-ea"/>
              </a:rPr>
              <a:t>以下のカードは、買い物に使えるカードです。</a:t>
            </a:r>
            <a:endParaRPr kumimoji="1" lang="en-US" altLang="ja-JP" sz="2000" dirty="0">
              <a:latin typeface="+mn-ea"/>
            </a:endParaRPr>
          </a:p>
          <a:p>
            <a:pPr algn="ctr">
              <a:lnSpc>
                <a:spcPct val="120000"/>
              </a:lnSpc>
            </a:pPr>
            <a:r>
              <a:rPr kumimoji="1" lang="ja-JP" altLang="en-US" sz="2000" dirty="0">
                <a:latin typeface="+mn-ea"/>
              </a:rPr>
              <a:t>商品の代金の支払い方法について、同じ点・違う点は何でしょう？</a:t>
            </a:r>
          </a:p>
        </p:txBody>
      </p:sp>
      <p:pic>
        <p:nvPicPr>
          <p:cNvPr id="12" name="図 4" descr="テキスト が含まれている画像&#10;&#10;自動的に生成された説明">
            <a:extLst>
              <a:ext uri="{FF2B5EF4-FFF2-40B4-BE49-F238E27FC236}">
                <a16:creationId xmlns:a16="http://schemas.microsoft.com/office/drawing/2014/main" id="{5BC3AE80-AF3A-4BBD-BACB-429536DA9378}"/>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196" t="53432" r="32686" b="14269"/>
          <a:stretch/>
        </p:blipFill>
        <p:spPr bwMode="auto">
          <a:xfrm>
            <a:off x="3571499" y="3073968"/>
            <a:ext cx="2001002" cy="124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図 63" descr="黒い背景に白い文字がある&#10;&#10;低い精度で自動的に生成された説明">
            <a:extLst>
              <a:ext uri="{FF2B5EF4-FFF2-40B4-BE49-F238E27FC236}">
                <a16:creationId xmlns:a16="http://schemas.microsoft.com/office/drawing/2014/main" id="{10CE5B6C-E030-4135-AF20-6B04153A31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6204" y="3086476"/>
            <a:ext cx="1929188" cy="122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図 25" descr="図形 が含まれている画像&#10;&#10;自動的に生成された説明">
            <a:extLst>
              <a:ext uri="{FF2B5EF4-FFF2-40B4-BE49-F238E27FC236}">
                <a16:creationId xmlns:a16="http://schemas.microsoft.com/office/drawing/2014/main" id="{78FF5A09-23C3-45FA-B642-4DE60779AB0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208" t="9010" r="8012" b="10705"/>
          <a:stretch/>
        </p:blipFill>
        <p:spPr>
          <a:xfrm>
            <a:off x="1165627" y="3046571"/>
            <a:ext cx="2027481" cy="1296000"/>
          </a:xfrm>
          <a:prstGeom prst="rect">
            <a:avLst/>
          </a:prstGeom>
        </p:spPr>
      </p:pic>
      <p:pic>
        <p:nvPicPr>
          <p:cNvPr id="13" name="図 12">
            <a:extLst>
              <a:ext uri="{FF2B5EF4-FFF2-40B4-BE49-F238E27FC236}">
                <a16:creationId xmlns:a16="http://schemas.microsoft.com/office/drawing/2014/main" id="{8C87C93A-88DF-FD41-984B-D106D8A75E51}"/>
              </a:ext>
            </a:extLst>
          </p:cNvPr>
          <p:cNvPicPr>
            <a:picLocks noChangeAspect="1"/>
          </p:cNvPicPr>
          <p:nvPr/>
        </p:nvPicPr>
        <p:blipFill rotWithShape="1">
          <a:blip r:embed="rId6">
            <a:extLst>
              <a:ext uri="{28A0092B-C50C-407E-A947-70E740481C1C}">
                <a14:useLocalDpi xmlns:a14="http://schemas.microsoft.com/office/drawing/2010/main" val="0"/>
              </a:ext>
            </a:extLst>
          </a:blip>
          <a:srcRect b="49256"/>
          <a:stretch/>
        </p:blipFill>
        <p:spPr>
          <a:xfrm>
            <a:off x="2987713" y="4917377"/>
            <a:ext cx="1176705" cy="1940623"/>
          </a:xfrm>
          <a:prstGeom prst="rect">
            <a:avLst/>
          </a:prstGeom>
        </p:spPr>
      </p:pic>
      <p:pic>
        <p:nvPicPr>
          <p:cNvPr id="15" name="図 14" descr="時計 が含まれている画像&#10;&#10;自動的に生成された説明">
            <a:extLst>
              <a:ext uri="{FF2B5EF4-FFF2-40B4-BE49-F238E27FC236}">
                <a16:creationId xmlns:a16="http://schemas.microsoft.com/office/drawing/2014/main" id="{DCC7C3DC-BA1B-984D-A725-423A35014FBA}"/>
              </a:ext>
            </a:extLst>
          </p:cNvPr>
          <p:cNvPicPr>
            <a:picLocks noChangeAspect="1"/>
          </p:cNvPicPr>
          <p:nvPr/>
        </p:nvPicPr>
        <p:blipFill rotWithShape="1">
          <a:blip r:embed="rId7">
            <a:extLst>
              <a:ext uri="{28A0092B-C50C-407E-A947-70E740481C1C}">
                <a14:useLocalDpi xmlns:a14="http://schemas.microsoft.com/office/drawing/2010/main" val="0"/>
              </a:ext>
            </a:extLst>
          </a:blip>
          <a:srcRect b="49336"/>
          <a:stretch/>
        </p:blipFill>
        <p:spPr>
          <a:xfrm>
            <a:off x="4427984" y="4685431"/>
            <a:ext cx="1731115" cy="2172569"/>
          </a:xfrm>
          <a:prstGeom prst="rect">
            <a:avLst/>
          </a:prstGeom>
        </p:spPr>
      </p:pic>
      <p:sp>
        <p:nvSpPr>
          <p:cNvPr id="24" name="四角形: 角を丸くする 9">
            <a:extLst>
              <a:ext uri="{FF2B5EF4-FFF2-40B4-BE49-F238E27FC236}">
                <a16:creationId xmlns:a16="http://schemas.microsoft.com/office/drawing/2014/main" id="{346C6B7E-62E6-B447-90C6-F94BEC14831D}"/>
              </a:ext>
            </a:extLst>
          </p:cNvPr>
          <p:cNvSpPr/>
          <p:nvPr/>
        </p:nvSpPr>
        <p:spPr>
          <a:xfrm>
            <a:off x="1185276" y="2420361"/>
            <a:ext cx="2018572" cy="494109"/>
          </a:xfrm>
          <a:prstGeom prst="roundRect">
            <a:avLst>
              <a:gd name="adj"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a:solidFill>
                  <a:schemeClr val="tx2"/>
                </a:solidFill>
              </a:rPr>
              <a:t>電子マネー</a:t>
            </a:r>
            <a:endParaRPr kumimoji="1" lang="ja-JP" altLang="en-US" sz="1600" b="1" dirty="0">
              <a:solidFill>
                <a:schemeClr val="tx2"/>
              </a:solidFill>
            </a:endParaRPr>
          </a:p>
        </p:txBody>
      </p:sp>
      <p:sp>
        <p:nvSpPr>
          <p:cNvPr id="25" name="四角形: 角を丸くする 9">
            <a:extLst>
              <a:ext uri="{FF2B5EF4-FFF2-40B4-BE49-F238E27FC236}">
                <a16:creationId xmlns:a16="http://schemas.microsoft.com/office/drawing/2014/main" id="{CB973C2D-E4D1-7743-B240-33C17D3C78DD}"/>
              </a:ext>
            </a:extLst>
          </p:cNvPr>
          <p:cNvSpPr/>
          <p:nvPr/>
        </p:nvSpPr>
        <p:spPr>
          <a:xfrm>
            <a:off x="3547476" y="2420361"/>
            <a:ext cx="2018572" cy="494109"/>
          </a:xfrm>
          <a:prstGeom prst="roundRect">
            <a:avLst>
              <a:gd name="adj"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a:solidFill>
                  <a:schemeClr val="tx2"/>
                </a:solidFill>
              </a:rPr>
              <a:t>デビットカード</a:t>
            </a:r>
            <a:endParaRPr kumimoji="1" lang="ja-JP" altLang="en-US" sz="1600" b="1" dirty="0">
              <a:solidFill>
                <a:schemeClr val="tx2"/>
              </a:solidFill>
            </a:endParaRPr>
          </a:p>
        </p:txBody>
      </p:sp>
      <p:sp>
        <p:nvSpPr>
          <p:cNvPr id="27" name="四角形: 角を丸くする 9">
            <a:extLst>
              <a:ext uri="{FF2B5EF4-FFF2-40B4-BE49-F238E27FC236}">
                <a16:creationId xmlns:a16="http://schemas.microsoft.com/office/drawing/2014/main" id="{3738A696-A2DE-F54F-98B9-F04383911214}"/>
              </a:ext>
            </a:extLst>
          </p:cNvPr>
          <p:cNvSpPr/>
          <p:nvPr/>
        </p:nvSpPr>
        <p:spPr>
          <a:xfrm>
            <a:off x="5922376" y="2420361"/>
            <a:ext cx="2018572" cy="494109"/>
          </a:xfrm>
          <a:prstGeom prst="roundRect">
            <a:avLst>
              <a:gd name="adj"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a:solidFill>
                  <a:schemeClr val="tx2"/>
                </a:solidFill>
              </a:rPr>
              <a:t>クレジットカード</a:t>
            </a:r>
            <a:endParaRPr kumimoji="1" lang="ja-JP" altLang="en-US" sz="1600" b="1" dirty="0">
              <a:solidFill>
                <a:schemeClr val="tx2"/>
              </a:solidFill>
            </a:endParaRPr>
          </a:p>
        </p:txBody>
      </p:sp>
    </p:spTree>
    <p:extLst>
      <p:ext uri="{BB962C8B-B14F-4D97-AF65-F5344CB8AC3E}">
        <p14:creationId xmlns:p14="http://schemas.microsoft.com/office/powerpoint/2010/main" val="19077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0-#ppt_w/2"/>
                                          </p:val>
                                        </p:tav>
                                        <p:tav tm="100000">
                                          <p:val>
                                            <p:strVal val="#ppt_x"/>
                                          </p:val>
                                        </p:tav>
                                      </p:tavLst>
                                    </p:anim>
                                    <p:anim calcmode="lin" valueType="num">
                                      <p:cBhvr additive="base">
                                        <p:cTn id="1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0-#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64211A-97FA-4E43-A9E2-970E5E27F587}"/>
              </a:ext>
            </a:extLst>
          </p:cNvPr>
          <p:cNvSpPr>
            <a:spLocks noGrp="1"/>
          </p:cNvSpPr>
          <p:nvPr>
            <p:ph type="title"/>
          </p:nvPr>
        </p:nvSpPr>
        <p:spPr/>
        <p:txBody>
          <a:bodyPr/>
          <a:lstStyle/>
          <a:p>
            <a:r>
              <a:rPr lang="ja-JP" altLang="en-US" dirty="0"/>
              <a:t>使いすぎてしまった、と思ったら</a:t>
            </a:r>
            <a:endParaRPr kumimoji="1" lang="ja-JP" altLang="en-US" dirty="0"/>
          </a:p>
        </p:txBody>
      </p:sp>
      <p:sp>
        <p:nvSpPr>
          <p:cNvPr id="3" name="スライド番号プレースホルダー 2">
            <a:extLst>
              <a:ext uri="{FF2B5EF4-FFF2-40B4-BE49-F238E27FC236}">
                <a16:creationId xmlns:a16="http://schemas.microsoft.com/office/drawing/2014/main" id="{2507AFEB-FED9-4A9F-AA4D-CCDF6BB35BF6}"/>
              </a:ext>
            </a:extLst>
          </p:cNvPr>
          <p:cNvSpPr>
            <a:spLocks noGrp="1"/>
          </p:cNvSpPr>
          <p:nvPr>
            <p:ph type="sldNum" sz="quarter" idx="4"/>
          </p:nvPr>
        </p:nvSpPr>
        <p:spPr/>
        <p:txBody>
          <a:bodyPr/>
          <a:lstStyle/>
          <a:p>
            <a:fld id="{C3C412A8-4165-48C5-B7A3-F5E84C593970}" type="slidenum">
              <a:rPr lang="ja-JP" altLang="en-US" smtClean="0"/>
              <a:pPr/>
              <a:t>19</a:t>
            </a:fld>
            <a:endParaRPr lang="ja-JP" altLang="en-US"/>
          </a:p>
        </p:txBody>
      </p:sp>
      <p:sp>
        <p:nvSpPr>
          <p:cNvPr id="5" name="テキスト ボックス 4">
            <a:extLst>
              <a:ext uri="{FF2B5EF4-FFF2-40B4-BE49-F238E27FC236}">
                <a16:creationId xmlns:a16="http://schemas.microsoft.com/office/drawing/2014/main" id="{D70F5FC1-B5E7-4533-95B6-395705A3852B}"/>
              </a:ext>
            </a:extLst>
          </p:cNvPr>
          <p:cNvSpPr txBox="1"/>
          <p:nvPr/>
        </p:nvSpPr>
        <p:spPr>
          <a:xfrm>
            <a:off x="755576" y="1647376"/>
            <a:ext cx="4706450" cy="1606594"/>
          </a:xfrm>
          <a:prstGeom prst="rect">
            <a:avLst/>
          </a:prstGeom>
          <a:noFill/>
        </p:spPr>
        <p:txBody>
          <a:bodyPr wrap="square" rtlCol="0">
            <a:spAutoFit/>
          </a:bodyPr>
          <a:lstStyle/>
          <a:p>
            <a:pPr>
              <a:lnSpc>
                <a:spcPct val="140000"/>
              </a:lnSpc>
              <a:buClr>
                <a:schemeClr val="accent1">
                  <a:lumMod val="75000"/>
                </a:schemeClr>
              </a:buClr>
              <a:buSzPct val="120000"/>
            </a:pPr>
            <a:r>
              <a:rPr lang="ja-JP" altLang="ja-JP" sz="2400" dirty="0">
                <a:latin typeface="Meiryo" panose="020B0604030504040204" pitchFamily="34" charset="-128"/>
              </a:rPr>
              <a:t>万一、返済が困難になりそうになったら、まず</a:t>
            </a:r>
            <a:r>
              <a:rPr lang="ja-JP" altLang="ja-JP" sz="2400">
                <a:latin typeface="Meiryo" panose="020B0604030504040204" pitchFamily="34" charset="-128"/>
              </a:rPr>
              <a:t>早めに</a:t>
            </a:r>
            <a:endParaRPr lang="en-US" altLang="ja-JP" sz="2400" dirty="0">
              <a:latin typeface="Meiryo" panose="020B0604030504040204" pitchFamily="34" charset="-128"/>
            </a:endParaRPr>
          </a:p>
          <a:p>
            <a:pPr>
              <a:lnSpc>
                <a:spcPct val="140000"/>
              </a:lnSpc>
              <a:buClr>
                <a:schemeClr val="accent1">
                  <a:lumMod val="75000"/>
                </a:schemeClr>
              </a:buClr>
              <a:buSzPct val="120000"/>
            </a:pPr>
            <a:r>
              <a:rPr lang="ja-JP" altLang="ja-JP" sz="2400" b="1">
                <a:highlight>
                  <a:srgbClr val="FFFF00"/>
                </a:highlight>
                <a:latin typeface="Meiryo" panose="020B0604030504040204" pitchFamily="34" charset="-128"/>
              </a:rPr>
              <a:t>家族</a:t>
            </a:r>
            <a:r>
              <a:rPr lang="ja-JP" altLang="ja-JP" sz="2400" b="1" dirty="0">
                <a:highlight>
                  <a:srgbClr val="FFFF00"/>
                </a:highlight>
                <a:latin typeface="Meiryo" panose="020B0604030504040204" pitchFamily="34" charset="-128"/>
              </a:rPr>
              <a:t>に</a:t>
            </a:r>
            <a:r>
              <a:rPr lang="ja-JP" altLang="en-US" sz="2400" b="1" dirty="0">
                <a:highlight>
                  <a:srgbClr val="FFFF00"/>
                </a:highlight>
                <a:latin typeface="Meiryo" panose="020B0604030504040204" pitchFamily="34" charset="-128"/>
              </a:rPr>
              <a:t>支援をお願い</a:t>
            </a:r>
            <a:r>
              <a:rPr lang="ja-JP" altLang="en-US" sz="2400" dirty="0">
                <a:latin typeface="Meiryo" panose="020B0604030504040204" pitchFamily="34" charset="-128"/>
              </a:rPr>
              <a:t>しましょう</a:t>
            </a:r>
            <a:r>
              <a:rPr lang="ja-JP" altLang="ja-JP" sz="2400" dirty="0">
                <a:latin typeface="Meiryo" panose="020B0604030504040204" pitchFamily="34" charset="-128"/>
              </a:rPr>
              <a:t>。</a:t>
            </a:r>
            <a:endParaRPr lang="en-US" altLang="ja-JP" sz="2400" dirty="0">
              <a:latin typeface="Meiryo" panose="020B0604030504040204" pitchFamily="34" charset="-128"/>
            </a:endParaRPr>
          </a:p>
        </p:txBody>
      </p:sp>
      <p:pic>
        <p:nvPicPr>
          <p:cNvPr id="6" name="図 5" descr="おもちゃ, レゴ, 時計 が含まれている画像&#10;&#10;自動的に生成された説明">
            <a:extLst>
              <a:ext uri="{FF2B5EF4-FFF2-40B4-BE49-F238E27FC236}">
                <a16:creationId xmlns:a16="http://schemas.microsoft.com/office/drawing/2014/main" id="{F1B6218A-BD6C-4347-A011-A3FA868B6D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5565" y="2708920"/>
            <a:ext cx="1624224" cy="3798381"/>
          </a:xfrm>
          <a:prstGeom prst="rect">
            <a:avLst/>
          </a:prstGeom>
        </p:spPr>
      </p:pic>
      <p:grpSp>
        <p:nvGrpSpPr>
          <p:cNvPr id="7" name="グループ化 6">
            <a:extLst>
              <a:ext uri="{FF2B5EF4-FFF2-40B4-BE49-F238E27FC236}">
                <a16:creationId xmlns:a16="http://schemas.microsoft.com/office/drawing/2014/main" id="{457F2E23-A88F-43BD-BE21-B8E2B40B1DCD}"/>
              </a:ext>
            </a:extLst>
          </p:cNvPr>
          <p:cNvGrpSpPr/>
          <p:nvPr/>
        </p:nvGrpSpPr>
        <p:grpSpPr>
          <a:xfrm>
            <a:off x="755576" y="3645024"/>
            <a:ext cx="5550993" cy="2510748"/>
            <a:chOff x="1053607" y="3945971"/>
            <a:chExt cx="6140975" cy="3412927"/>
          </a:xfrm>
        </p:grpSpPr>
        <p:grpSp>
          <p:nvGrpSpPr>
            <p:cNvPr id="8" name="グループ化 7">
              <a:extLst>
                <a:ext uri="{FF2B5EF4-FFF2-40B4-BE49-F238E27FC236}">
                  <a16:creationId xmlns:a16="http://schemas.microsoft.com/office/drawing/2014/main" id="{266B3491-8669-45EB-99FE-155CE1F8CD12}"/>
                </a:ext>
              </a:extLst>
            </p:cNvPr>
            <p:cNvGrpSpPr/>
            <p:nvPr/>
          </p:nvGrpSpPr>
          <p:grpSpPr>
            <a:xfrm>
              <a:off x="1053607" y="3945971"/>
              <a:ext cx="6140975" cy="3412927"/>
              <a:chOff x="1053607" y="3945971"/>
              <a:chExt cx="6140975" cy="3412927"/>
            </a:xfrm>
          </p:grpSpPr>
          <p:sp>
            <p:nvSpPr>
              <p:cNvPr id="10" name="正方形/長方形 9">
                <a:extLst>
                  <a:ext uri="{FF2B5EF4-FFF2-40B4-BE49-F238E27FC236}">
                    <a16:creationId xmlns:a16="http://schemas.microsoft.com/office/drawing/2014/main" id="{7DF8AA66-617C-4B20-85BB-4CDAD9397757}"/>
                  </a:ext>
                </a:extLst>
              </p:cNvPr>
              <p:cNvSpPr/>
              <p:nvPr/>
            </p:nvSpPr>
            <p:spPr>
              <a:xfrm>
                <a:off x="1053607" y="3945971"/>
                <a:ext cx="6140975" cy="3412927"/>
              </a:xfrm>
              <a:prstGeom prst="rect">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eiryo" panose="020B0604030504040204" pitchFamily="34" charset="-128"/>
                </a:endParaRPr>
              </a:p>
            </p:txBody>
          </p:sp>
          <p:sp>
            <p:nvSpPr>
              <p:cNvPr id="11" name="テキスト ボックス 10">
                <a:extLst>
                  <a:ext uri="{FF2B5EF4-FFF2-40B4-BE49-F238E27FC236}">
                    <a16:creationId xmlns:a16="http://schemas.microsoft.com/office/drawing/2014/main" id="{E0D6CFAC-0BDC-4849-9F4E-F957C7333F8B}"/>
                  </a:ext>
                </a:extLst>
              </p:cNvPr>
              <p:cNvSpPr txBox="1"/>
              <p:nvPr/>
            </p:nvSpPr>
            <p:spPr>
              <a:xfrm>
                <a:off x="1368433" y="5061936"/>
                <a:ext cx="4801576" cy="1772838"/>
              </a:xfrm>
              <a:prstGeom prst="rect">
                <a:avLst/>
              </a:prstGeom>
              <a:noFill/>
            </p:spPr>
            <p:txBody>
              <a:bodyPr wrap="square" rtlCol="0">
                <a:spAutoFit/>
              </a:bodyPr>
              <a:lstStyle/>
              <a:p>
                <a:pPr>
                  <a:lnSpc>
                    <a:spcPct val="150000"/>
                  </a:lnSpc>
                </a:pPr>
                <a:r>
                  <a:rPr lang="ja-JP" altLang="ja-JP" dirty="0">
                    <a:latin typeface="Meiryo" panose="020B0604030504040204" pitchFamily="34" charset="-128"/>
                  </a:rPr>
                  <a:t>・全国銀行協会相談室 </a:t>
                </a:r>
                <a:endParaRPr lang="en-US" altLang="ja-JP" dirty="0">
                  <a:latin typeface="Meiryo" panose="020B0604030504040204" pitchFamily="34" charset="-128"/>
                </a:endParaRPr>
              </a:p>
              <a:p>
                <a:pPr>
                  <a:lnSpc>
                    <a:spcPct val="150000"/>
                  </a:lnSpc>
                </a:pPr>
                <a:r>
                  <a:rPr lang="ja-JP" altLang="ja-JP" dirty="0">
                    <a:latin typeface="Meiryo" panose="020B0604030504040204" pitchFamily="34" charset="-128"/>
                  </a:rPr>
                  <a:t>・日本クレジット カウンセリング協会 </a:t>
                </a:r>
                <a:endParaRPr lang="en-US" altLang="ja-JP" dirty="0">
                  <a:latin typeface="Meiryo" panose="020B0604030504040204" pitchFamily="34" charset="-128"/>
                </a:endParaRPr>
              </a:p>
              <a:p>
                <a:pPr>
                  <a:lnSpc>
                    <a:spcPct val="150000"/>
                  </a:lnSpc>
                </a:pPr>
                <a:r>
                  <a:rPr lang="ja-JP" altLang="ja-JP" dirty="0">
                    <a:latin typeface="Meiryo" panose="020B0604030504040204" pitchFamily="34" charset="-128"/>
                  </a:rPr>
                  <a:t>・消費生活センター</a:t>
                </a:r>
              </a:p>
            </p:txBody>
          </p:sp>
          <p:sp>
            <p:nvSpPr>
              <p:cNvPr id="12" name="テキスト ボックス 11">
                <a:extLst>
                  <a:ext uri="{FF2B5EF4-FFF2-40B4-BE49-F238E27FC236}">
                    <a16:creationId xmlns:a16="http://schemas.microsoft.com/office/drawing/2014/main" id="{9EA56DE0-72B8-4357-A99B-A708F79632CF}"/>
                  </a:ext>
                </a:extLst>
              </p:cNvPr>
              <p:cNvSpPr txBox="1"/>
              <p:nvPr/>
            </p:nvSpPr>
            <p:spPr>
              <a:xfrm>
                <a:off x="1368433" y="4335907"/>
                <a:ext cx="5615085" cy="606635"/>
              </a:xfrm>
              <a:prstGeom prst="rect">
                <a:avLst/>
              </a:prstGeom>
              <a:noFill/>
            </p:spPr>
            <p:txBody>
              <a:bodyPr wrap="square" rtlCol="0">
                <a:spAutoFit/>
              </a:bodyPr>
              <a:lstStyle/>
              <a:p>
                <a:pPr>
                  <a:lnSpc>
                    <a:spcPct val="120000"/>
                  </a:lnSpc>
                </a:pPr>
                <a:r>
                  <a:rPr lang="ja-JP" altLang="en-US" sz="2000" b="1" dirty="0">
                    <a:solidFill>
                      <a:schemeClr val="tx2"/>
                    </a:solidFill>
                    <a:latin typeface="Meiryo" panose="020B0604030504040204" pitchFamily="34" charset="-128"/>
                  </a:rPr>
                  <a:t>以下の機関でも相談に</a:t>
                </a:r>
                <a:r>
                  <a:rPr lang="ja-JP" altLang="en-US" sz="2000" b="1">
                    <a:solidFill>
                      <a:schemeClr val="tx2"/>
                    </a:solidFill>
                    <a:latin typeface="Meiryo" panose="020B0604030504040204" pitchFamily="34" charset="-128"/>
                  </a:rPr>
                  <a:t>のってくれます</a:t>
                </a:r>
                <a:endParaRPr lang="ja-JP" altLang="ja-JP" sz="2000" b="1" dirty="0">
                  <a:solidFill>
                    <a:schemeClr val="tx2"/>
                  </a:solidFill>
                  <a:latin typeface="Meiryo" panose="020B0604030504040204" pitchFamily="34" charset="-128"/>
                </a:endParaRPr>
              </a:p>
            </p:txBody>
          </p:sp>
        </p:grpSp>
        <p:sp>
          <p:nvSpPr>
            <p:cNvPr id="9" name="直角三角形 8">
              <a:extLst>
                <a:ext uri="{FF2B5EF4-FFF2-40B4-BE49-F238E27FC236}">
                  <a16:creationId xmlns:a16="http://schemas.microsoft.com/office/drawing/2014/main" id="{955EDA52-10C5-4EE5-8940-956B93D60C02}"/>
                </a:ext>
              </a:extLst>
            </p:cNvPr>
            <p:cNvSpPr/>
            <p:nvPr/>
          </p:nvSpPr>
          <p:spPr>
            <a:xfrm rot="5400000">
              <a:off x="6733431" y="6882102"/>
              <a:ext cx="508478" cy="413823"/>
            </a:xfrm>
            <a:prstGeom prst="r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grpSp>
      <p:sp>
        <p:nvSpPr>
          <p:cNvPr id="4" name="吹き出し: 角を丸めた四角形 3">
            <a:extLst>
              <a:ext uri="{FF2B5EF4-FFF2-40B4-BE49-F238E27FC236}">
                <a16:creationId xmlns:a16="http://schemas.microsoft.com/office/drawing/2014/main" id="{9D0D2971-7FE5-48CE-B326-EFAD2314E8E2}"/>
              </a:ext>
            </a:extLst>
          </p:cNvPr>
          <p:cNvSpPr/>
          <p:nvPr/>
        </p:nvSpPr>
        <p:spPr>
          <a:xfrm>
            <a:off x="5868145" y="1477597"/>
            <a:ext cx="2736303" cy="1015299"/>
          </a:xfrm>
          <a:prstGeom prst="wedgeRoundRectCallout">
            <a:avLst>
              <a:gd name="adj1" fmla="val -6238"/>
              <a:gd name="adj2" fmla="val 70327"/>
              <a:gd name="adj3" fmla="val 16667"/>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kumimoji="1" lang="ja-JP" altLang="en-US" dirty="0">
                <a:solidFill>
                  <a:schemeClr val="tx1"/>
                </a:solidFill>
              </a:rPr>
              <a:t>安易に債務を増やす</a:t>
            </a:r>
            <a:endParaRPr kumimoji="1" lang="en-US" altLang="ja-JP" dirty="0">
              <a:solidFill>
                <a:schemeClr val="tx1"/>
              </a:solidFill>
            </a:endParaRPr>
          </a:p>
          <a:p>
            <a:pPr algn="ctr">
              <a:lnSpc>
                <a:spcPct val="120000"/>
              </a:lnSpc>
            </a:pPr>
            <a:r>
              <a:rPr kumimoji="1" lang="ja-JP" altLang="en-US" dirty="0">
                <a:solidFill>
                  <a:schemeClr val="tx1"/>
                </a:solidFill>
              </a:rPr>
              <a:t>選択をしないように。</a:t>
            </a:r>
          </a:p>
        </p:txBody>
      </p:sp>
    </p:spTree>
    <p:extLst>
      <p:ext uri="{BB962C8B-B14F-4D97-AF65-F5344CB8AC3E}">
        <p14:creationId xmlns:p14="http://schemas.microsoft.com/office/powerpoint/2010/main" val="82763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25026D-983F-47AF-A75C-7B90351E06CD}"/>
              </a:ext>
            </a:extLst>
          </p:cNvPr>
          <p:cNvSpPr>
            <a:spLocks noGrp="1"/>
          </p:cNvSpPr>
          <p:nvPr>
            <p:ph type="title"/>
          </p:nvPr>
        </p:nvSpPr>
        <p:spPr/>
        <p:txBody>
          <a:bodyPr>
            <a:noAutofit/>
          </a:bodyPr>
          <a:lstStyle/>
          <a:p>
            <a:r>
              <a:rPr kumimoji="1" lang="ja-JP" altLang="en-US" sz="2800"/>
              <a:t>クレジットカード</a:t>
            </a:r>
            <a:r>
              <a:rPr lang="ja-JP" altLang="en-US" sz="2800"/>
              <a:t>を</a:t>
            </a:r>
            <a:r>
              <a:rPr lang="ja-JP" altLang="en-US" sz="2800" dirty="0"/>
              <a:t>賢く利用するには</a:t>
            </a:r>
            <a:endParaRPr kumimoji="1" lang="ja-JP" altLang="en-US" sz="2800" dirty="0"/>
          </a:p>
        </p:txBody>
      </p:sp>
      <p:sp>
        <p:nvSpPr>
          <p:cNvPr id="3" name="スライド番号プレースホルダー 2">
            <a:extLst>
              <a:ext uri="{FF2B5EF4-FFF2-40B4-BE49-F238E27FC236}">
                <a16:creationId xmlns:a16="http://schemas.microsoft.com/office/drawing/2014/main" id="{7AB983DF-E344-4C57-9E58-671A5275A2C2}"/>
              </a:ext>
            </a:extLst>
          </p:cNvPr>
          <p:cNvSpPr>
            <a:spLocks noGrp="1"/>
          </p:cNvSpPr>
          <p:nvPr>
            <p:ph type="sldNum" sz="quarter" idx="4"/>
          </p:nvPr>
        </p:nvSpPr>
        <p:spPr/>
        <p:txBody>
          <a:bodyPr/>
          <a:lstStyle/>
          <a:p>
            <a:fld id="{C3C412A8-4165-48C5-B7A3-F5E84C593970}" type="slidenum">
              <a:rPr lang="ja-JP" altLang="en-US" smtClean="0"/>
              <a:pPr/>
              <a:t>20</a:t>
            </a:fld>
            <a:endParaRPr lang="ja-JP" altLang="en-US"/>
          </a:p>
        </p:txBody>
      </p:sp>
      <p:sp>
        <p:nvSpPr>
          <p:cNvPr id="10" name="テキスト ボックス 9">
            <a:extLst>
              <a:ext uri="{FF2B5EF4-FFF2-40B4-BE49-F238E27FC236}">
                <a16:creationId xmlns:a16="http://schemas.microsoft.com/office/drawing/2014/main" id="{24C63273-F7AA-4EEF-8656-7B0B4E707825}"/>
              </a:ext>
            </a:extLst>
          </p:cNvPr>
          <p:cNvSpPr txBox="1"/>
          <p:nvPr/>
        </p:nvSpPr>
        <p:spPr>
          <a:xfrm>
            <a:off x="502998" y="1561559"/>
            <a:ext cx="5910937" cy="3933384"/>
          </a:xfrm>
          <a:prstGeom prst="rect">
            <a:avLst/>
          </a:prstGeom>
          <a:noFill/>
        </p:spPr>
        <p:txBody>
          <a:bodyPr wrap="square" rtlCol="0">
            <a:spAutoFit/>
          </a:bodyPr>
          <a:lstStyle/>
          <a:p>
            <a:pPr marL="403225" indent="-403225">
              <a:lnSpc>
                <a:spcPct val="140000"/>
              </a:lnSpc>
              <a:buClr>
                <a:schemeClr val="accent1">
                  <a:lumMod val="75000"/>
                </a:schemeClr>
              </a:buClr>
              <a:buSzPct val="130000"/>
            </a:pPr>
            <a:r>
              <a:rPr lang="en-US" altLang="ja-JP" sz="2400" dirty="0">
                <a:solidFill>
                  <a:schemeClr val="accent1">
                    <a:lumMod val="75000"/>
                  </a:schemeClr>
                </a:solidFill>
                <a:latin typeface="Meiryo" panose="020B0604030504040204" pitchFamily="34" charset="-128"/>
              </a:rPr>
              <a:t>1. </a:t>
            </a:r>
            <a:r>
              <a:rPr lang="ja-JP" altLang="en-US" sz="2400" dirty="0">
                <a:solidFill>
                  <a:schemeClr val="accent1">
                    <a:lumMod val="75000"/>
                  </a:schemeClr>
                </a:solidFill>
                <a:latin typeface="Meiryo" panose="020B0604030504040204" pitchFamily="34" charset="-128"/>
              </a:rPr>
              <a:t>収入と支払いのバランスを考えて使う。</a:t>
            </a:r>
            <a:endParaRPr lang="en-US" altLang="ja-JP" sz="2400" dirty="0">
              <a:solidFill>
                <a:schemeClr val="accent1">
                  <a:lumMod val="75000"/>
                </a:schemeClr>
              </a:solidFill>
              <a:latin typeface="Meiryo" panose="020B0604030504040204" pitchFamily="34" charset="-128"/>
            </a:endParaRPr>
          </a:p>
          <a:p>
            <a:pPr marL="403225" indent="-403225">
              <a:lnSpc>
                <a:spcPct val="140000"/>
              </a:lnSpc>
              <a:buClr>
                <a:schemeClr val="accent1">
                  <a:lumMod val="75000"/>
                </a:schemeClr>
              </a:buClr>
              <a:buSzPct val="130000"/>
            </a:pPr>
            <a:r>
              <a:rPr lang="ja-JP" altLang="en-US" sz="2000" dirty="0">
                <a:solidFill>
                  <a:schemeClr val="accent1">
                    <a:lumMod val="75000"/>
                  </a:schemeClr>
                </a:solidFill>
                <a:latin typeface="Meiryo" panose="020B0604030504040204" pitchFamily="34" charset="-128"/>
              </a:rPr>
              <a:t>　</a:t>
            </a:r>
            <a:r>
              <a:rPr lang="ja-JP" altLang="en-US" sz="2000" dirty="0">
                <a:latin typeface="Meiryo" panose="020B0604030504040204" pitchFamily="34" charset="-128"/>
              </a:rPr>
              <a:t>収入と月々の支払いのバランスを考えよう。</a:t>
            </a:r>
            <a:endParaRPr lang="en-US" altLang="ja-JP" sz="2000" dirty="0">
              <a:latin typeface="Meiryo" panose="020B0604030504040204" pitchFamily="34" charset="-128"/>
            </a:endParaRPr>
          </a:p>
          <a:p>
            <a:pPr marL="403225" indent="-403225">
              <a:lnSpc>
                <a:spcPct val="140000"/>
              </a:lnSpc>
              <a:buClr>
                <a:schemeClr val="accent1">
                  <a:lumMod val="75000"/>
                </a:schemeClr>
              </a:buClr>
              <a:buSzPct val="130000"/>
            </a:pPr>
            <a:r>
              <a:rPr lang="ja-JP" altLang="en-US" sz="2000" dirty="0">
                <a:solidFill>
                  <a:schemeClr val="accent1">
                    <a:lumMod val="75000"/>
                  </a:schemeClr>
                </a:solidFill>
                <a:latin typeface="Meiryo" panose="020B0604030504040204" pitchFamily="34" charset="-128"/>
              </a:rPr>
              <a:t>　</a:t>
            </a:r>
            <a:r>
              <a:rPr lang="ja-JP" altLang="en-US" sz="2000" dirty="0">
                <a:latin typeface="Meiryo" panose="020B0604030504040204" pitchFamily="34" charset="-128"/>
              </a:rPr>
              <a:t>収入と債務の額のバランスを考えよう。</a:t>
            </a:r>
            <a:endParaRPr lang="en-US" altLang="ja-JP" sz="2000" dirty="0">
              <a:latin typeface="Meiryo" panose="020B0604030504040204" pitchFamily="34" charset="-128"/>
            </a:endParaRPr>
          </a:p>
          <a:p>
            <a:pPr marL="403225" indent="-403225">
              <a:lnSpc>
                <a:spcPct val="140000"/>
              </a:lnSpc>
              <a:buClr>
                <a:schemeClr val="accent1">
                  <a:lumMod val="75000"/>
                </a:schemeClr>
              </a:buClr>
              <a:buSzPct val="130000"/>
            </a:pPr>
            <a:endParaRPr lang="en-US" altLang="ja-JP" sz="2400" dirty="0">
              <a:latin typeface="Meiryo" panose="020B0604030504040204" pitchFamily="34" charset="-128"/>
            </a:endParaRPr>
          </a:p>
          <a:p>
            <a:pPr marL="403225" indent="-403225">
              <a:lnSpc>
                <a:spcPct val="140000"/>
              </a:lnSpc>
              <a:buClr>
                <a:schemeClr val="accent1">
                  <a:lumMod val="75000"/>
                </a:schemeClr>
              </a:buClr>
              <a:buSzPct val="130000"/>
            </a:pPr>
            <a:r>
              <a:rPr lang="en-US" altLang="ja-JP" sz="2400" dirty="0">
                <a:solidFill>
                  <a:schemeClr val="accent1">
                    <a:lumMod val="75000"/>
                  </a:schemeClr>
                </a:solidFill>
                <a:latin typeface="Meiryo" panose="020B0604030504040204" pitchFamily="34" charset="-128"/>
              </a:rPr>
              <a:t>2.</a:t>
            </a:r>
            <a:r>
              <a:rPr lang="ja-JP" altLang="en-US" sz="2400" dirty="0">
                <a:solidFill>
                  <a:schemeClr val="accent1">
                    <a:lumMod val="75000"/>
                  </a:schemeClr>
                </a:solidFill>
                <a:latin typeface="Meiryo" panose="020B0604030504040204" pitchFamily="34" charset="-128"/>
              </a:rPr>
              <a:t>管理できる範囲で利用する。</a:t>
            </a:r>
            <a:endParaRPr lang="en-US" altLang="ja-JP" sz="2400" dirty="0">
              <a:solidFill>
                <a:schemeClr val="accent1">
                  <a:lumMod val="75000"/>
                </a:schemeClr>
              </a:solidFill>
              <a:latin typeface="Meiryo" panose="020B0604030504040204" pitchFamily="34" charset="-128"/>
            </a:endParaRPr>
          </a:p>
          <a:p>
            <a:pPr marL="403225" indent="-403225">
              <a:lnSpc>
                <a:spcPct val="140000"/>
              </a:lnSpc>
              <a:buClr>
                <a:schemeClr val="accent1">
                  <a:lumMod val="75000"/>
                </a:schemeClr>
              </a:buClr>
              <a:buSzPct val="130000"/>
            </a:pPr>
            <a:r>
              <a:rPr lang="ja-JP" altLang="en-US" sz="2000" dirty="0">
                <a:solidFill>
                  <a:schemeClr val="accent1">
                    <a:lumMod val="75000"/>
                  </a:schemeClr>
                </a:solidFill>
                <a:latin typeface="Meiryo" panose="020B0604030504040204" pitchFamily="34" charset="-128"/>
              </a:rPr>
              <a:t>　</a:t>
            </a:r>
            <a:r>
              <a:rPr lang="ja-JP" altLang="en-US" sz="2000" dirty="0">
                <a:latin typeface="Meiryo" panose="020B0604030504040204" pitchFamily="34" charset="-128"/>
              </a:rPr>
              <a:t>たとえば、カードを作りすぎない。</a:t>
            </a:r>
            <a:endParaRPr lang="en-US" altLang="ja-JP" sz="2000" dirty="0">
              <a:latin typeface="Meiryo" panose="020B0604030504040204" pitchFamily="34" charset="-128"/>
            </a:endParaRPr>
          </a:p>
          <a:p>
            <a:pPr marL="403225" indent="-403225">
              <a:lnSpc>
                <a:spcPct val="140000"/>
              </a:lnSpc>
              <a:buClr>
                <a:schemeClr val="accent1">
                  <a:lumMod val="75000"/>
                </a:schemeClr>
              </a:buClr>
              <a:buSzPct val="130000"/>
            </a:pPr>
            <a:endParaRPr lang="en-US" altLang="ja-JP" sz="2400" dirty="0">
              <a:latin typeface="Meiryo" panose="020B0604030504040204" pitchFamily="34" charset="-128"/>
            </a:endParaRPr>
          </a:p>
          <a:p>
            <a:pPr marL="403225" indent="-403225">
              <a:lnSpc>
                <a:spcPct val="140000"/>
              </a:lnSpc>
              <a:buClr>
                <a:schemeClr val="accent1">
                  <a:lumMod val="75000"/>
                </a:schemeClr>
              </a:buClr>
              <a:buSzPct val="130000"/>
            </a:pPr>
            <a:r>
              <a:rPr lang="en-US" altLang="ja-JP" sz="2400" dirty="0">
                <a:solidFill>
                  <a:schemeClr val="accent1">
                    <a:lumMod val="75000"/>
                  </a:schemeClr>
                </a:solidFill>
                <a:latin typeface="Meiryo" panose="020B0604030504040204" pitchFamily="34" charset="-128"/>
              </a:rPr>
              <a:t>3.</a:t>
            </a:r>
            <a:r>
              <a:rPr lang="ja-JP" altLang="en-US" sz="2400" dirty="0">
                <a:solidFill>
                  <a:schemeClr val="accent1">
                    <a:lumMod val="75000"/>
                  </a:schemeClr>
                </a:solidFill>
                <a:latin typeface="Meiryo" panose="020B0604030504040204" pitchFamily="34" charset="-128"/>
              </a:rPr>
              <a:t> 安易に返済のための借り入れはしない。</a:t>
            </a:r>
          </a:p>
        </p:txBody>
      </p:sp>
      <p:pic>
        <p:nvPicPr>
          <p:cNvPr id="6" name="図 5" descr="椅子 が含まれている画像&#10;&#10;自動的に生成された説明">
            <a:extLst>
              <a:ext uri="{FF2B5EF4-FFF2-40B4-BE49-F238E27FC236}">
                <a16:creationId xmlns:a16="http://schemas.microsoft.com/office/drawing/2014/main" id="{9B5B73E0-AB3B-4F96-95AB-721D7396D9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7453" y="3386727"/>
            <a:ext cx="935546" cy="2964962"/>
          </a:xfrm>
          <a:prstGeom prst="rect">
            <a:avLst/>
          </a:prstGeom>
        </p:spPr>
      </p:pic>
      <p:sp>
        <p:nvSpPr>
          <p:cNvPr id="4" name="思考の吹き出し: 雲形 3">
            <a:extLst>
              <a:ext uri="{FF2B5EF4-FFF2-40B4-BE49-F238E27FC236}">
                <a16:creationId xmlns:a16="http://schemas.microsoft.com/office/drawing/2014/main" id="{D93AEE51-2A44-45E0-8044-DD317E02DF5E}"/>
              </a:ext>
            </a:extLst>
          </p:cNvPr>
          <p:cNvSpPr/>
          <p:nvPr/>
        </p:nvSpPr>
        <p:spPr>
          <a:xfrm>
            <a:off x="5672302" y="2637375"/>
            <a:ext cx="1636002" cy="1223673"/>
          </a:xfrm>
          <a:prstGeom prst="cloudCallout">
            <a:avLst>
              <a:gd name="adj1" fmla="val 43454"/>
              <a:gd name="adj2" fmla="val 80760"/>
            </a:avLst>
          </a:prstGeom>
          <a:solidFill>
            <a:schemeClr val="accent1">
              <a:lumMod val="40000"/>
              <a:lumOff val="6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3A2C9968-BBF0-4CE9-8E93-A4C4BA6E3DB1}"/>
              </a:ext>
            </a:extLst>
          </p:cNvPr>
          <p:cNvSpPr txBox="1"/>
          <p:nvPr/>
        </p:nvSpPr>
        <p:spPr>
          <a:xfrm>
            <a:off x="5880815" y="2833712"/>
            <a:ext cx="1314300" cy="830997"/>
          </a:xfrm>
          <a:prstGeom prst="rect">
            <a:avLst/>
          </a:prstGeom>
          <a:noFill/>
        </p:spPr>
        <p:txBody>
          <a:bodyPr wrap="square" rtlCol="0">
            <a:spAutoFit/>
          </a:bodyPr>
          <a:lstStyle/>
          <a:p>
            <a:pPr algn="ctr"/>
            <a:r>
              <a:rPr kumimoji="1" lang="ja-JP" altLang="en-US" sz="1600" dirty="0"/>
              <a:t>そもそも、</a:t>
            </a:r>
            <a:endParaRPr kumimoji="1" lang="en-US" altLang="ja-JP" sz="1600" dirty="0"/>
          </a:p>
          <a:p>
            <a:pPr algn="ctr"/>
            <a:r>
              <a:rPr kumimoji="1" lang="ja-JP" altLang="en-US" sz="1600"/>
              <a:t>本当に</a:t>
            </a:r>
            <a:endParaRPr kumimoji="1" lang="en-US" altLang="ja-JP" sz="1600" dirty="0"/>
          </a:p>
          <a:p>
            <a:pPr algn="ctr"/>
            <a:r>
              <a:rPr kumimoji="1" lang="ja-JP" altLang="en-US" sz="1600"/>
              <a:t>必要</a:t>
            </a:r>
            <a:r>
              <a:rPr kumimoji="1" lang="ja-JP" altLang="en-US" sz="1600" dirty="0"/>
              <a:t>か？</a:t>
            </a:r>
          </a:p>
        </p:txBody>
      </p:sp>
      <p:pic>
        <p:nvPicPr>
          <p:cNvPr id="12" name="図 11" descr="アイコン&#10;&#10;自動的に生成された説明">
            <a:extLst>
              <a:ext uri="{FF2B5EF4-FFF2-40B4-BE49-F238E27FC236}">
                <a16:creationId xmlns:a16="http://schemas.microsoft.com/office/drawing/2014/main" id="{8DF1A7A1-C50E-044B-BACA-6CDCD55DC3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1165" y="2257501"/>
            <a:ext cx="1185246" cy="1027483"/>
          </a:xfrm>
          <a:prstGeom prst="rect">
            <a:avLst/>
          </a:prstGeom>
        </p:spPr>
      </p:pic>
      <p:pic>
        <p:nvPicPr>
          <p:cNvPr id="9" name="図 8" descr="カレンダー&#10;&#10;自動的に生成された説明">
            <a:extLst>
              <a:ext uri="{FF2B5EF4-FFF2-40B4-BE49-F238E27FC236}">
                <a16:creationId xmlns:a16="http://schemas.microsoft.com/office/drawing/2014/main" id="{19F8315E-C7D8-794B-8A36-F81E347F1CF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93222" y="1636206"/>
            <a:ext cx="1047130" cy="712674"/>
          </a:xfrm>
          <a:prstGeom prst="rect">
            <a:avLst/>
          </a:prstGeom>
        </p:spPr>
      </p:pic>
      <p:sp>
        <p:nvSpPr>
          <p:cNvPr id="18" name="Rectangle 1">
            <a:extLst>
              <a:ext uri="{FF2B5EF4-FFF2-40B4-BE49-F238E27FC236}">
                <a16:creationId xmlns:a16="http://schemas.microsoft.com/office/drawing/2014/main" id="{AF1CDBE8-F3AE-0C40-A926-326AA8C46A34}"/>
              </a:ext>
            </a:extLst>
          </p:cNvPr>
          <p:cNvSpPr>
            <a:spLocks noChangeArrowheads="1"/>
          </p:cNvSpPr>
          <p:nvPr/>
        </p:nvSpPr>
        <p:spPr bwMode="auto">
          <a:xfrm>
            <a:off x="2486927" y="6371273"/>
            <a:ext cx="4170147"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610" tIns="0" rIns="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2"/>
                </a:solidFill>
                <a:effectLst/>
                <a:latin typeface="Arial" panose="020B0604020202020204" pitchFamily="34" charset="0"/>
              </a:rPr>
              <a:t>Copyright (C) 202</a:t>
            </a:r>
            <a:r>
              <a:rPr kumimoji="0" lang="en-US" altLang="ja-JP" sz="1050" b="0" i="0" u="none" strike="noStrike" cap="none" normalizeH="0" baseline="0" dirty="0">
                <a:ln>
                  <a:noFill/>
                </a:ln>
                <a:solidFill>
                  <a:schemeClr val="tx2"/>
                </a:solidFill>
                <a:effectLst/>
                <a:latin typeface="Arial" panose="020B0604020202020204" pitchFamily="34" charset="0"/>
              </a:rPr>
              <a:t>1</a:t>
            </a:r>
            <a:r>
              <a:rPr kumimoji="0" lang="ja-JP" altLang="ja-JP" sz="1050" b="0" i="0" u="none" strike="noStrike" cap="none" normalizeH="0" baseline="0" dirty="0">
                <a:ln>
                  <a:noFill/>
                </a:ln>
                <a:solidFill>
                  <a:schemeClr val="tx2"/>
                </a:solidFill>
                <a:effectLst/>
                <a:latin typeface="Arial" panose="020B0604020202020204" pitchFamily="34" charset="0"/>
              </a:rPr>
              <a:t> The Bank of Yokohama, Ltd. All rights reserved.</a:t>
            </a:r>
          </a:p>
        </p:txBody>
      </p:sp>
    </p:spTree>
    <p:extLst>
      <p:ext uri="{BB962C8B-B14F-4D97-AF65-F5344CB8AC3E}">
        <p14:creationId xmlns:p14="http://schemas.microsoft.com/office/powerpoint/2010/main" val="1788604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5639D2-77F5-4268-9DB1-D876BCF46597}"/>
              </a:ext>
            </a:extLst>
          </p:cNvPr>
          <p:cNvSpPr>
            <a:spLocks noGrp="1"/>
          </p:cNvSpPr>
          <p:nvPr>
            <p:ph type="title"/>
          </p:nvPr>
        </p:nvSpPr>
        <p:spPr>
          <a:xfrm>
            <a:off x="628650" y="260648"/>
            <a:ext cx="7886700" cy="1325563"/>
          </a:xfrm>
        </p:spPr>
        <p:txBody>
          <a:bodyPr>
            <a:noAutofit/>
          </a:bodyPr>
          <a:lstStyle/>
          <a:p>
            <a:r>
              <a:rPr kumimoji="1" lang="ja-JP" altLang="en-US" sz="3200"/>
              <a:t>教材に関するアンケートご協力のお願い</a:t>
            </a:r>
            <a:endParaRPr kumimoji="1" lang="ja-JP" altLang="en-US" sz="3200" dirty="0"/>
          </a:p>
        </p:txBody>
      </p:sp>
      <p:sp>
        <p:nvSpPr>
          <p:cNvPr id="3" name="コンテンツ プレースホルダー 2">
            <a:extLst>
              <a:ext uri="{FF2B5EF4-FFF2-40B4-BE49-F238E27FC236}">
                <a16:creationId xmlns:a16="http://schemas.microsoft.com/office/drawing/2014/main" id="{95B12846-B8D4-4C8C-88CB-04970ED9A70B}"/>
              </a:ext>
            </a:extLst>
          </p:cNvPr>
          <p:cNvSpPr>
            <a:spLocks noGrp="1"/>
          </p:cNvSpPr>
          <p:nvPr>
            <p:ph idx="4294967295"/>
          </p:nvPr>
        </p:nvSpPr>
        <p:spPr>
          <a:xfrm>
            <a:off x="899592" y="1340768"/>
            <a:ext cx="7344816" cy="2160240"/>
          </a:xfrm>
        </p:spPr>
        <p:txBody>
          <a:bodyPr>
            <a:normAutofit/>
          </a:bodyPr>
          <a:lstStyle/>
          <a:p>
            <a:pPr marL="0" indent="0">
              <a:lnSpc>
                <a:spcPct val="130000"/>
              </a:lnSpc>
              <a:spcBef>
                <a:spcPts val="0"/>
              </a:spcBef>
              <a:buNone/>
            </a:pPr>
            <a:r>
              <a:rPr kumimoji="1" lang="ja-JP" altLang="en-US" sz="2600" dirty="0"/>
              <a:t>このたびは本教材を</a:t>
            </a:r>
            <a:r>
              <a:rPr kumimoji="1" lang="ja-JP" altLang="en-US" sz="2600"/>
              <a:t>ご利用いただき、誠</a:t>
            </a:r>
            <a:r>
              <a:rPr kumimoji="1" lang="ja-JP" altLang="en-US" sz="2600" dirty="0"/>
              <a:t>にありがとう</a:t>
            </a:r>
            <a:r>
              <a:rPr kumimoji="1" lang="ja-JP" altLang="en-US" sz="2600"/>
              <a:t>ございます。今後</a:t>
            </a:r>
            <a:r>
              <a:rPr kumimoji="1" lang="ja-JP" altLang="en-US" sz="2600" dirty="0"/>
              <a:t>もよりよい教材をつくるために、アンケートにご協力</a:t>
            </a:r>
            <a:r>
              <a:rPr kumimoji="1" lang="ja-JP" altLang="en-US" sz="2600"/>
              <a:t>ください。</a:t>
            </a:r>
            <a:endParaRPr kumimoji="1" lang="en-US" altLang="ja-JP" sz="2600" dirty="0"/>
          </a:p>
        </p:txBody>
      </p:sp>
      <p:pic>
        <p:nvPicPr>
          <p:cNvPr id="7" name="図 6">
            <a:extLst>
              <a:ext uri="{FF2B5EF4-FFF2-40B4-BE49-F238E27FC236}">
                <a16:creationId xmlns:a16="http://schemas.microsoft.com/office/drawing/2014/main" id="{F917C4A7-95A6-443D-9B98-E48C4D837A5E}"/>
              </a:ext>
            </a:extLst>
          </p:cNvPr>
          <p:cNvPicPr>
            <a:picLocks noChangeAspect="1"/>
          </p:cNvPicPr>
          <p:nvPr/>
        </p:nvPicPr>
        <p:blipFill>
          <a:blip r:embed="rId3"/>
          <a:stretch>
            <a:fillRect/>
          </a:stretch>
        </p:blipFill>
        <p:spPr>
          <a:xfrm>
            <a:off x="6732240" y="4221088"/>
            <a:ext cx="1734510" cy="2326541"/>
          </a:xfrm>
          <a:prstGeom prst="rect">
            <a:avLst/>
          </a:prstGeom>
        </p:spPr>
      </p:pic>
      <p:sp>
        <p:nvSpPr>
          <p:cNvPr id="6" name="角丸四角形 5">
            <a:extLst>
              <a:ext uri="{FF2B5EF4-FFF2-40B4-BE49-F238E27FC236}">
                <a16:creationId xmlns:a16="http://schemas.microsoft.com/office/drawing/2014/main" id="{362BB739-E365-8545-8706-D3CAD4F11B8B}"/>
              </a:ext>
            </a:extLst>
          </p:cNvPr>
          <p:cNvSpPr/>
          <p:nvPr/>
        </p:nvSpPr>
        <p:spPr>
          <a:xfrm>
            <a:off x="899592" y="3501008"/>
            <a:ext cx="5328592" cy="2880320"/>
          </a:xfrm>
          <a:prstGeom prst="roundRect">
            <a:avLst>
              <a:gd name="adj" fmla="val 1813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8" name="コンテンツ プレースホルダー 2">
            <a:extLst>
              <a:ext uri="{FF2B5EF4-FFF2-40B4-BE49-F238E27FC236}">
                <a16:creationId xmlns:a16="http://schemas.microsoft.com/office/drawing/2014/main" id="{B05EF147-A2EA-B742-A2AB-AC234736492A}"/>
              </a:ext>
            </a:extLst>
          </p:cNvPr>
          <p:cNvSpPr txBox="1">
            <a:spLocks/>
          </p:cNvSpPr>
          <p:nvPr/>
        </p:nvSpPr>
        <p:spPr>
          <a:xfrm>
            <a:off x="1259632" y="4061441"/>
            <a:ext cx="4680520" cy="2038509"/>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spcAft>
                <a:spcPts val="0"/>
              </a:spcAft>
              <a:buFontTx/>
              <a:buNone/>
              <a:defRPr kumimoji="1" sz="2400" b="0" i="0" kern="1200">
                <a:solidFill>
                  <a:schemeClr val="tx1"/>
                </a:solidFill>
                <a:latin typeface="+mn-ea"/>
                <a:ea typeface="+mn-ea"/>
                <a:cs typeface="+mn-cs"/>
              </a:defRPr>
            </a:lvl1pPr>
            <a:lvl2pPr marL="4572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2pPr>
            <a:lvl3pPr marL="9144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3pPr>
            <a:lvl4pPr marL="13716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4pPr>
            <a:lvl5pPr marL="18288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lnSpc>
                <a:spcPct val="130000"/>
              </a:lnSpc>
              <a:spcBef>
                <a:spcPts val="0"/>
              </a:spcBef>
            </a:pPr>
            <a:r>
              <a:rPr lang="ja-JP" altLang="en-US" sz="2300">
                <a:solidFill>
                  <a:schemeClr val="tx2"/>
                </a:solidFill>
              </a:rPr>
              <a:t>アンケートの回答は、「はまぎん おかねの教室」の教材ダウンロードページから</a:t>
            </a:r>
            <a:r>
              <a:rPr lang="ja-JP" altLang="en-US" sz="2300" b="1">
                <a:solidFill>
                  <a:schemeClr val="tx2"/>
                </a:solidFill>
              </a:rPr>
              <a:t>アンケート</a:t>
            </a:r>
            <a:r>
              <a:rPr lang="ja-JP" altLang="en-US" sz="2300">
                <a:solidFill>
                  <a:schemeClr val="tx2"/>
                </a:solidFill>
              </a:rPr>
              <a:t>を表示させて回答してください。</a:t>
            </a:r>
            <a:endParaRPr lang="en-US" altLang="ja-JP" sz="2300" dirty="0">
              <a:solidFill>
                <a:schemeClr val="tx2"/>
              </a:solidFill>
            </a:endParaRPr>
          </a:p>
          <a:p>
            <a:pPr fontAlgn="auto">
              <a:lnSpc>
                <a:spcPct val="130000"/>
              </a:lnSpc>
            </a:pPr>
            <a:endParaRPr lang="ja-JP" altLang="en-US" sz="2300" dirty="0">
              <a:solidFill>
                <a:schemeClr val="tx2"/>
              </a:solidFill>
            </a:endParaRPr>
          </a:p>
        </p:txBody>
      </p:sp>
      <p:sp>
        <p:nvSpPr>
          <p:cNvPr id="13" name="山形 12">
            <a:extLst>
              <a:ext uri="{FF2B5EF4-FFF2-40B4-BE49-F238E27FC236}">
                <a16:creationId xmlns:a16="http://schemas.microsoft.com/office/drawing/2014/main" id="{921F0A91-8A95-7146-998B-2C8FD4018471}"/>
              </a:ext>
            </a:extLst>
          </p:cNvPr>
          <p:cNvSpPr/>
          <p:nvPr/>
        </p:nvSpPr>
        <p:spPr>
          <a:xfrm>
            <a:off x="1727684" y="3330063"/>
            <a:ext cx="3672408" cy="450000"/>
          </a:xfrm>
          <a:prstGeom prst="chevron">
            <a:avLst>
              <a:gd name="adj" fmla="val 27422"/>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200">
                <a:solidFill>
                  <a:schemeClr val="bg1"/>
                </a:solidFill>
                <a:latin typeface="Meiryo" panose="020B0604030504040204" pitchFamily="34" charset="-128"/>
              </a:rPr>
              <a:t>アンケートの概要</a:t>
            </a:r>
          </a:p>
        </p:txBody>
      </p:sp>
    </p:spTree>
    <p:extLst>
      <p:ext uri="{BB962C8B-B14F-4D97-AF65-F5344CB8AC3E}">
        <p14:creationId xmlns:p14="http://schemas.microsoft.com/office/powerpoint/2010/main" val="256754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四角形: 角を丸くする 9">
            <a:extLst>
              <a:ext uri="{FF2B5EF4-FFF2-40B4-BE49-F238E27FC236}">
                <a16:creationId xmlns:a16="http://schemas.microsoft.com/office/drawing/2014/main" id="{60842EB7-EBBC-A24B-8BB3-169F6028B783}"/>
              </a:ext>
            </a:extLst>
          </p:cNvPr>
          <p:cNvSpPr/>
          <p:nvPr/>
        </p:nvSpPr>
        <p:spPr>
          <a:xfrm>
            <a:off x="1784378" y="4700637"/>
            <a:ext cx="6604045" cy="1612904"/>
          </a:xfrm>
          <a:prstGeom prst="roundRect">
            <a:avLst>
              <a:gd name="adj" fmla="val 956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gn="ctr"/>
            <a:r>
              <a:rPr kumimoji="1" lang="ja-JP" altLang="en-US" sz="2600"/>
              <a:t>代金を支払うタイミング</a:t>
            </a:r>
            <a:endParaRPr kumimoji="1" lang="ja-JP" altLang="en-US" sz="2600" dirty="0"/>
          </a:p>
        </p:txBody>
      </p:sp>
      <p:sp>
        <p:nvSpPr>
          <p:cNvPr id="4" name="タイトル 3">
            <a:extLst>
              <a:ext uri="{FF2B5EF4-FFF2-40B4-BE49-F238E27FC236}">
                <a16:creationId xmlns:a16="http://schemas.microsoft.com/office/drawing/2014/main" id="{9279A808-8C6D-C442-AEDD-545518D163CE}"/>
              </a:ext>
            </a:extLst>
          </p:cNvPr>
          <p:cNvSpPr>
            <a:spLocks noGrp="1"/>
          </p:cNvSpPr>
          <p:nvPr>
            <p:ph type="title"/>
          </p:nvPr>
        </p:nvSpPr>
        <p:spPr/>
        <p:txBody>
          <a:bodyPr>
            <a:normAutofit/>
          </a:bodyPr>
          <a:lstStyle/>
          <a:p>
            <a:r>
              <a:rPr kumimoji="1" lang="ja-JP" altLang="en-US"/>
              <a:t>支払い方法の相違点</a:t>
            </a:r>
            <a:endParaRPr kumimoji="1" lang="ja-JP" altLang="en-US" dirty="0"/>
          </a:p>
        </p:txBody>
      </p:sp>
      <p:sp>
        <p:nvSpPr>
          <p:cNvPr id="3" name="スライド番号プレースホルダー 2">
            <a:extLst>
              <a:ext uri="{FF2B5EF4-FFF2-40B4-BE49-F238E27FC236}">
                <a16:creationId xmlns:a16="http://schemas.microsoft.com/office/drawing/2014/main" id="{BF6115EC-9C59-FB44-98C7-60EE758DCC55}"/>
              </a:ext>
            </a:extLst>
          </p:cNvPr>
          <p:cNvSpPr>
            <a:spLocks noGrp="1"/>
          </p:cNvSpPr>
          <p:nvPr>
            <p:ph type="sldNum" sz="quarter" idx="12"/>
          </p:nvPr>
        </p:nvSpPr>
        <p:spPr/>
        <p:txBody>
          <a:bodyPr/>
          <a:lstStyle/>
          <a:p>
            <a:fld id="{C3C412A8-4165-48C5-B7A3-F5E84C593970}" type="slidenum">
              <a:rPr lang="ja-JP" altLang="en-US" smtClean="0"/>
              <a:pPr/>
              <a:t>2</a:t>
            </a:fld>
            <a:endParaRPr lang="ja-JP" altLang="en-US" dirty="0"/>
          </a:p>
        </p:txBody>
      </p:sp>
      <p:sp>
        <p:nvSpPr>
          <p:cNvPr id="10" name="四角形: 角を丸くする 9">
            <a:extLst>
              <a:ext uri="{FF2B5EF4-FFF2-40B4-BE49-F238E27FC236}">
                <a16:creationId xmlns:a16="http://schemas.microsoft.com/office/drawing/2014/main" id="{4EEE9E23-DB59-4A7E-AA11-C0D6C92694D9}"/>
              </a:ext>
            </a:extLst>
          </p:cNvPr>
          <p:cNvSpPr/>
          <p:nvPr/>
        </p:nvSpPr>
        <p:spPr>
          <a:xfrm>
            <a:off x="1784378" y="1557903"/>
            <a:ext cx="6604045" cy="720000"/>
          </a:xfrm>
          <a:prstGeom prst="roundRect">
            <a:avLst>
              <a:gd name="adj" fmla="val 18418"/>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600" dirty="0"/>
              <a:t>キャッシュレス</a:t>
            </a:r>
          </a:p>
        </p:txBody>
      </p:sp>
      <p:pic>
        <p:nvPicPr>
          <p:cNvPr id="28" name="図 4" descr="テキスト が含まれている画像&#10;&#10;自動的に生成された説明">
            <a:extLst>
              <a:ext uri="{FF2B5EF4-FFF2-40B4-BE49-F238E27FC236}">
                <a16:creationId xmlns:a16="http://schemas.microsoft.com/office/drawing/2014/main" id="{507F2394-D559-8A40-B92F-0E19ACA1FEB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196" t="53432" r="32686" b="14269"/>
          <a:stretch/>
        </p:blipFill>
        <p:spPr bwMode="auto">
          <a:xfrm>
            <a:off x="4085899" y="3208134"/>
            <a:ext cx="2001002" cy="124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図 63" descr="黒い背景に白い文字がある&#10;&#10;低い精度で自動的に生成された説明">
            <a:extLst>
              <a:ext uri="{FF2B5EF4-FFF2-40B4-BE49-F238E27FC236}">
                <a16:creationId xmlns:a16="http://schemas.microsoft.com/office/drawing/2014/main" id="{B631EF00-8154-4C45-8BC9-CDBBD4B9E4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2090" y="3220642"/>
            <a:ext cx="1929188" cy="122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図 30" descr="図形 が含まれている画像&#10;&#10;自動的に生成された説明">
            <a:extLst>
              <a:ext uri="{FF2B5EF4-FFF2-40B4-BE49-F238E27FC236}">
                <a16:creationId xmlns:a16="http://schemas.microsoft.com/office/drawing/2014/main" id="{92083500-ABAA-C74B-AFAA-9F89ACD01DE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208" t="9010" r="8012" b="10705"/>
          <a:stretch/>
        </p:blipFill>
        <p:spPr>
          <a:xfrm>
            <a:off x="1764730" y="3180737"/>
            <a:ext cx="2027481" cy="1296000"/>
          </a:xfrm>
          <a:prstGeom prst="rect">
            <a:avLst/>
          </a:prstGeom>
        </p:spPr>
      </p:pic>
      <p:sp>
        <p:nvSpPr>
          <p:cNvPr id="34" name="四角形: 角を丸くする 9">
            <a:extLst>
              <a:ext uri="{FF2B5EF4-FFF2-40B4-BE49-F238E27FC236}">
                <a16:creationId xmlns:a16="http://schemas.microsoft.com/office/drawing/2014/main" id="{1562E77A-5DBD-0D42-A5CA-7A3A689963E9}"/>
              </a:ext>
            </a:extLst>
          </p:cNvPr>
          <p:cNvSpPr/>
          <p:nvPr/>
        </p:nvSpPr>
        <p:spPr>
          <a:xfrm>
            <a:off x="1784379" y="2554527"/>
            <a:ext cx="2018572" cy="494109"/>
          </a:xfrm>
          <a:prstGeom prst="roundRect">
            <a:avLst>
              <a:gd name="adj"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a:solidFill>
                  <a:schemeClr val="tx2"/>
                </a:solidFill>
              </a:rPr>
              <a:t>電子マネー</a:t>
            </a:r>
            <a:endParaRPr kumimoji="1" lang="ja-JP" altLang="en-US" sz="1600" b="1" dirty="0">
              <a:solidFill>
                <a:schemeClr val="tx2"/>
              </a:solidFill>
            </a:endParaRPr>
          </a:p>
        </p:txBody>
      </p:sp>
      <p:sp>
        <p:nvSpPr>
          <p:cNvPr id="35" name="四角形: 角を丸くする 9">
            <a:extLst>
              <a:ext uri="{FF2B5EF4-FFF2-40B4-BE49-F238E27FC236}">
                <a16:creationId xmlns:a16="http://schemas.microsoft.com/office/drawing/2014/main" id="{DBC3B386-A2DE-D046-ABBD-17BD42CAA51C}"/>
              </a:ext>
            </a:extLst>
          </p:cNvPr>
          <p:cNvSpPr/>
          <p:nvPr/>
        </p:nvSpPr>
        <p:spPr>
          <a:xfrm>
            <a:off x="4077114" y="2554527"/>
            <a:ext cx="2018572" cy="494109"/>
          </a:xfrm>
          <a:prstGeom prst="roundRect">
            <a:avLst>
              <a:gd name="adj"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a:solidFill>
                  <a:schemeClr val="tx2"/>
                </a:solidFill>
              </a:rPr>
              <a:t>デビットカード</a:t>
            </a:r>
            <a:endParaRPr kumimoji="1" lang="ja-JP" altLang="en-US" sz="1600" b="1" dirty="0">
              <a:solidFill>
                <a:schemeClr val="tx2"/>
              </a:solidFill>
            </a:endParaRPr>
          </a:p>
        </p:txBody>
      </p:sp>
      <p:sp>
        <p:nvSpPr>
          <p:cNvPr id="36" name="四角形: 角を丸くする 9">
            <a:extLst>
              <a:ext uri="{FF2B5EF4-FFF2-40B4-BE49-F238E27FC236}">
                <a16:creationId xmlns:a16="http://schemas.microsoft.com/office/drawing/2014/main" id="{FD0B2B0A-6C37-DE4F-A3E1-853131D7B3C7}"/>
              </a:ext>
            </a:extLst>
          </p:cNvPr>
          <p:cNvSpPr/>
          <p:nvPr/>
        </p:nvSpPr>
        <p:spPr>
          <a:xfrm>
            <a:off x="6428262" y="2554527"/>
            <a:ext cx="2018572" cy="494109"/>
          </a:xfrm>
          <a:prstGeom prst="roundRect">
            <a:avLst>
              <a:gd name="adj"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a:solidFill>
                  <a:schemeClr val="tx2"/>
                </a:solidFill>
              </a:rPr>
              <a:t>クレジットカード</a:t>
            </a:r>
            <a:endParaRPr kumimoji="1" lang="ja-JP" altLang="en-US" sz="1600" b="1" dirty="0">
              <a:solidFill>
                <a:schemeClr val="tx2"/>
              </a:solidFill>
            </a:endParaRPr>
          </a:p>
        </p:txBody>
      </p:sp>
      <p:sp>
        <p:nvSpPr>
          <p:cNvPr id="38" name="角丸四角形 37">
            <a:extLst>
              <a:ext uri="{FF2B5EF4-FFF2-40B4-BE49-F238E27FC236}">
                <a16:creationId xmlns:a16="http://schemas.microsoft.com/office/drawing/2014/main" id="{4D73F62C-072A-664C-9140-21E50CA6FD52}"/>
              </a:ext>
            </a:extLst>
          </p:cNvPr>
          <p:cNvSpPr/>
          <p:nvPr/>
        </p:nvSpPr>
        <p:spPr>
          <a:xfrm>
            <a:off x="1954694" y="5519665"/>
            <a:ext cx="1969234" cy="57363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a:solidFill>
                  <a:schemeClr val="tx2"/>
                </a:solidFill>
              </a:rPr>
              <a:t>前</a:t>
            </a:r>
            <a:r>
              <a:rPr kumimoji="1" lang="ja-JP" altLang="en-US" sz="2600">
                <a:solidFill>
                  <a:schemeClr val="tx2"/>
                </a:solidFill>
              </a:rPr>
              <a:t>払い</a:t>
            </a:r>
          </a:p>
        </p:txBody>
      </p:sp>
      <p:sp>
        <p:nvSpPr>
          <p:cNvPr id="17" name="ホームベース 16">
            <a:extLst>
              <a:ext uri="{FF2B5EF4-FFF2-40B4-BE49-F238E27FC236}">
                <a16:creationId xmlns:a16="http://schemas.microsoft.com/office/drawing/2014/main" id="{F235A8CB-BF22-5140-8B33-165D6EE7B058}"/>
              </a:ext>
            </a:extLst>
          </p:cNvPr>
          <p:cNvSpPr/>
          <p:nvPr/>
        </p:nvSpPr>
        <p:spPr>
          <a:xfrm>
            <a:off x="561196" y="1556792"/>
            <a:ext cx="1080120" cy="720000"/>
          </a:xfrm>
          <a:prstGeom prst="homePlate">
            <a:avLst>
              <a:gd name="adj" fmla="val 29028"/>
            </a:avLst>
          </a:prstGeom>
          <a:noFill/>
          <a:ln w="254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rgbClr val="92D050"/>
                </a:solidFill>
              </a:rPr>
              <a:t>同じ点</a:t>
            </a:r>
          </a:p>
        </p:txBody>
      </p:sp>
      <p:sp>
        <p:nvSpPr>
          <p:cNvPr id="39" name="ホームベース 38">
            <a:extLst>
              <a:ext uri="{FF2B5EF4-FFF2-40B4-BE49-F238E27FC236}">
                <a16:creationId xmlns:a16="http://schemas.microsoft.com/office/drawing/2014/main" id="{3D787C9C-562D-CC48-AA94-E41DFBEECF5D}"/>
              </a:ext>
            </a:extLst>
          </p:cNvPr>
          <p:cNvSpPr/>
          <p:nvPr/>
        </p:nvSpPr>
        <p:spPr>
          <a:xfrm>
            <a:off x="561196" y="4700637"/>
            <a:ext cx="1080120" cy="720000"/>
          </a:xfrm>
          <a:prstGeom prst="homePlate">
            <a:avLst>
              <a:gd name="adj" fmla="val 29028"/>
            </a:avLst>
          </a:prstGeom>
          <a:noFill/>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chemeClr val="tx2">
                    <a:lumMod val="60000"/>
                    <a:lumOff val="40000"/>
                  </a:schemeClr>
                </a:solidFill>
              </a:rPr>
              <a:t>違う点</a:t>
            </a:r>
          </a:p>
        </p:txBody>
      </p:sp>
      <p:sp>
        <p:nvSpPr>
          <p:cNvPr id="40" name="角丸四角形 39">
            <a:extLst>
              <a:ext uri="{FF2B5EF4-FFF2-40B4-BE49-F238E27FC236}">
                <a16:creationId xmlns:a16="http://schemas.microsoft.com/office/drawing/2014/main" id="{A42228DC-9950-9D41-8C48-F2B9CE85932D}"/>
              </a:ext>
            </a:extLst>
          </p:cNvPr>
          <p:cNvSpPr/>
          <p:nvPr/>
        </p:nvSpPr>
        <p:spPr>
          <a:xfrm>
            <a:off x="4087463" y="5519665"/>
            <a:ext cx="1969234" cy="57363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a:solidFill>
                  <a:schemeClr val="tx2"/>
                </a:solidFill>
              </a:rPr>
              <a:t>即時</a:t>
            </a:r>
            <a:r>
              <a:rPr kumimoji="1" lang="ja-JP" altLang="en-US" sz="2600">
                <a:solidFill>
                  <a:schemeClr val="tx2"/>
                </a:solidFill>
              </a:rPr>
              <a:t>払い</a:t>
            </a:r>
          </a:p>
        </p:txBody>
      </p:sp>
      <p:sp>
        <p:nvSpPr>
          <p:cNvPr id="41" name="角丸四角形 40">
            <a:extLst>
              <a:ext uri="{FF2B5EF4-FFF2-40B4-BE49-F238E27FC236}">
                <a16:creationId xmlns:a16="http://schemas.microsoft.com/office/drawing/2014/main" id="{AA840F12-4690-FE41-8D2B-5149479F7531}"/>
              </a:ext>
            </a:extLst>
          </p:cNvPr>
          <p:cNvSpPr/>
          <p:nvPr/>
        </p:nvSpPr>
        <p:spPr>
          <a:xfrm>
            <a:off x="6228184" y="5519665"/>
            <a:ext cx="1969234" cy="57363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a:solidFill>
                  <a:schemeClr val="tx2"/>
                </a:solidFill>
              </a:rPr>
              <a:t>後</a:t>
            </a:r>
            <a:r>
              <a:rPr kumimoji="1" lang="ja-JP" altLang="en-US" sz="2600">
                <a:solidFill>
                  <a:schemeClr val="tx2"/>
                </a:solidFill>
              </a:rPr>
              <a:t>払い</a:t>
            </a:r>
          </a:p>
        </p:txBody>
      </p:sp>
    </p:spTree>
    <p:extLst>
      <p:ext uri="{BB962C8B-B14F-4D97-AF65-F5344CB8AC3E}">
        <p14:creationId xmlns:p14="http://schemas.microsoft.com/office/powerpoint/2010/main" val="3117388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1000"/>
                                        <p:tgtEl>
                                          <p:spTgt spid="40"/>
                                        </p:tgtEl>
                                      </p:cBhvr>
                                    </p:animEffect>
                                    <p:anim calcmode="lin" valueType="num">
                                      <p:cBhvr>
                                        <p:cTn id="19" dur="1000" fill="hold"/>
                                        <p:tgtEl>
                                          <p:spTgt spid="40"/>
                                        </p:tgtEl>
                                        <p:attrNameLst>
                                          <p:attrName>ppt_x</p:attrName>
                                        </p:attrNameLst>
                                      </p:cBhvr>
                                      <p:tavLst>
                                        <p:tav tm="0">
                                          <p:val>
                                            <p:strVal val="#ppt_x"/>
                                          </p:val>
                                        </p:tav>
                                        <p:tav tm="100000">
                                          <p:val>
                                            <p:strVal val="#ppt_x"/>
                                          </p:val>
                                        </p:tav>
                                      </p:tavLst>
                                    </p:anim>
                                    <p:anim calcmode="lin" valueType="num">
                                      <p:cBhvr>
                                        <p:cTn id="20" dur="1000" fill="hold"/>
                                        <p:tgtEl>
                                          <p:spTgt spid="40"/>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1000"/>
                                        <p:tgtEl>
                                          <p:spTgt spid="41"/>
                                        </p:tgtEl>
                                      </p:cBhvr>
                                    </p:animEffect>
                                    <p:anim calcmode="lin" valueType="num">
                                      <p:cBhvr>
                                        <p:cTn id="24" dur="1000" fill="hold"/>
                                        <p:tgtEl>
                                          <p:spTgt spid="41"/>
                                        </p:tgtEl>
                                        <p:attrNameLst>
                                          <p:attrName>ppt_x</p:attrName>
                                        </p:attrNameLst>
                                      </p:cBhvr>
                                      <p:tavLst>
                                        <p:tav tm="0">
                                          <p:val>
                                            <p:strVal val="#ppt_x"/>
                                          </p:val>
                                        </p:tav>
                                        <p:tav tm="100000">
                                          <p:val>
                                            <p:strVal val="#ppt_x"/>
                                          </p:val>
                                        </p:tav>
                                      </p:tavLst>
                                    </p:anim>
                                    <p:anim calcmode="lin" valueType="num">
                                      <p:cBhvr>
                                        <p:cTn id="25"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0-#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0" grpId="0" animBg="1"/>
      <p:bldP spid="38" grpId="0" animBg="1"/>
      <p:bldP spid="40" grpId="0" animBg="1"/>
      <p:bldP spid="4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279A808-8C6D-C442-AEDD-545518D163CE}"/>
              </a:ext>
            </a:extLst>
          </p:cNvPr>
          <p:cNvSpPr>
            <a:spLocks noGrp="1"/>
          </p:cNvSpPr>
          <p:nvPr>
            <p:ph type="title"/>
          </p:nvPr>
        </p:nvSpPr>
        <p:spPr/>
        <p:txBody>
          <a:bodyPr/>
          <a:lstStyle/>
          <a:p>
            <a:r>
              <a:rPr kumimoji="1" lang="ja-JP" altLang="en-US" dirty="0"/>
              <a:t>カードの魅力って？</a:t>
            </a:r>
          </a:p>
        </p:txBody>
      </p:sp>
      <p:sp>
        <p:nvSpPr>
          <p:cNvPr id="3" name="スライド番号プレースホルダー 2">
            <a:extLst>
              <a:ext uri="{FF2B5EF4-FFF2-40B4-BE49-F238E27FC236}">
                <a16:creationId xmlns:a16="http://schemas.microsoft.com/office/drawing/2014/main" id="{BF6115EC-9C59-FB44-98C7-60EE758DCC55}"/>
              </a:ext>
            </a:extLst>
          </p:cNvPr>
          <p:cNvSpPr>
            <a:spLocks noGrp="1"/>
          </p:cNvSpPr>
          <p:nvPr>
            <p:ph type="sldNum" sz="quarter" idx="12"/>
          </p:nvPr>
        </p:nvSpPr>
        <p:spPr/>
        <p:txBody>
          <a:bodyPr/>
          <a:lstStyle/>
          <a:p>
            <a:fld id="{C3C412A8-4165-48C5-B7A3-F5E84C593970}" type="slidenum">
              <a:rPr lang="ja-JP" altLang="en-US" smtClean="0"/>
              <a:pPr/>
              <a:t>3</a:t>
            </a:fld>
            <a:endParaRPr lang="ja-JP" altLang="en-US"/>
          </a:p>
        </p:txBody>
      </p:sp>
      <p:sp>
        <p:nvSpPr>
          <p:cNvPr id="5" name="楕円 4">
            <a:extLst>
              <a:ext uri="{FF2B5EF4-FFF2-40B4-BE49-F238E27FC236}">
                <a16:creationId xmlns:a16="http://schemas.microsoft.com/office/drawing/2014/main" id="{CD432E53-A3D3-49C3-BF44-651B0DE19608}"/>
              </a:ext>
            </a:extLst>
          </p:cNvPr>
          <p:cNvSpPr>
            <a:spLocks noChangeAspect="1"/>
          </p:cNvSpPr>
          <p:nvPr/>
        </p:nvSpPr>
        <p:spPr>
          <a:xfrm>
            <a:off x="2346757" y="1309454"/>
            <a:ext cx="2016000" cy="2016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kumimoji="1" lang="ja-JP" altLang="en-US" sz="2400">
                <a:solidFill>
                  <a:schemeClr val="tx2"/>
                </a:solidFill>
              </a:rPr>
              <a:t>かさばらない</a:t>
            </a:r>
          </a:p>
        </p:txBody>
      </p:sp>
      <p:sp>
        <p:nvSpPr>
          <p:cNvPr id="6" name="楕円 5">
            <a:extLst>
              <a:ext uri="{FF2B5EF4-FFF2-40B4-BE49-F238E27FC236}">
                <a16:creationId xmlns:a16="http://schemas.microsoft.com/office/drawing/2014/main" id="{3723C31B-3ABA-466C-B7D5-B195B0898A8F}"/>
              </a:ext>
            </a:extLst>
          </p:cNvPr>
          <p:cNvSpPr>
            <a:spLocks noChangeAspect="1"/>
          </p:cNvSpPr>
          <p:nvPr/>
        </p:nvSpPr>
        <p:spPr>
          <a:xfrm>
            <a:off x="4724113" y="1305081"/>
            <a:ext cx="2016000" cy="2016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kumimoji="1" lang="ja-JP" altLang="en-US" sz="2400">
                <a:solidFill>
                  <a:schemeClr val="tx2"/>
                </a:solidFill>
              </a:rPr>
              <a:t>安全</a:t>
            </a:r>
          </a:p>
        </p:txBody>
      </p:sp>
      <p:sp>
        <p:nvSpPr>
          <p:cNvPr id="7" name="楕円 6">
            <a:extLst>
              <a:ext uri="{FF2B5EF4-FFF2-40B4-BE49-F238E27FC236}">
                <a16:creationId xmlns:a16="http://schemas.microsoft.com/office/drawing/2014/main" id="{9593C381-B0C1-47C6-9B0A-8CA712794385}"/>
              </a:ext>
            </a:extLst>
          </p:cNvPr>
          <p:cNvSpPr>
            <a:spLocks noChangeAspect="1"/>
          </p:cNvSpPr>
          <p:nvPr/>
        </p:nvSpPr>
        <p:spPr>
          <a:xfrm>
            <a:off x="6309419" y="3335252"/>
            <a:ext cx="2016000" cy="2016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kumimoji="1" lang="ja-JP" altLang="en-US" sz="2400">
                <a:solidFill>
                  <a:schemeClr val="tx2"/>
                </a:solidFill>
              </a:rPr>
              <a:t>接触機会が少ない</a:t>
            </a:r>
          </a:p>
        </p:txBody>
      </p:sp>
      <p:sp>
        <p:nvSpPr>
          <p:cNvPr id="8" name="楕円 7">
            <a:extLst>
              <a:ext uri="{FF2B5EF4-FFF2-40B4-BE49-F238E27FC236}">
                <a16:creationId xmlns:a16="http://schemas.microsoft.com/office/drawing/2014/main" id="{A2D9B0EC-584B-41FC-8D4D-8F9C72661DD5}"/>
              </a:ext>
            </a:extLst>
          </p:cNvPr>
          <p:cNvSpPr>
            <a:spLocks noChangeAspect="1"/>
          </p:cNvSpPr>
          <p:nvPr/>
        </p:nvSpPr>
        <p:spPr>
          <a:xfrm>
            <a:off x="647649" y="3252051"/>
            <a:ext cx="2016000" cy="2016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kumimoji="1" lang="ja-JP" altLang="en-US" sz="2400">
                <a:solidFill>
                  <a:schemeClr val="tx2"/>
                </a:solidFill>
              </a:rPr>
              <a:t>ポイントがたまる</a:t>
            </a:r>
          </a:p>
        </p:txBody>
      </p:sp>
      <p:pic>
        <p:nvPicPr>
          <p:cNvPr id="2" name="図 1">
            <a:extLst>
              <a:ext uri="{FF2B5EF4-FFF2-40B4-BE49-F238E27FC236}">
                <a16:creationId xmlns:a16="http://schemas.microsoft.com/office/drawing/2014/main" id="{8CBCEC93-2630-2F43-B299-6249095033A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flipH="1">
            <a:off x="4724767" y="3335252"/>
            <a:ext cx="1370292" cy="3213100"/>
          </a:xfrm>
          <a:prstGeom prst="rect">
            <a:avLst/>
          </a:prstGeom>
        </p:spPr>
      </p:pic>
      <p:pic>
        <p:nvPicPr>
          <p:cNvPr id="9" name="図 8">
            <a:extLst>
              <a:ext uri="{FF2B5EF4-FFF2-40B4-BE49-F238E27FC236}">
                <a16:creationId xmlns:a16="http://schemas.microsoft.com/office/drawing/2014/main" id="{FC05F2BF-1894-FF49-A89B-6C710715A80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26138" y="3373352"/>
            <a:ext cx="2069778" cy="3175000"/>
          </a:xfrm>
          <a:prstGeom prst="rect">
            <a:avLst/>
          </a:prstGeom>
        </p:spPr>
      </p:pic>
      <p:pic>
        <p:nvPicPr>
          <p:cNvPr id="10" name="図 9">
            <a:extLst>
              <a:ext uri="{FF2B5EF4-FFF2-40B4-BE49-F238E27FC236}">
                <a16:creationId xmlns:a16="http://schemas.microsoft.com/office/drawing/2014/main" id="{71CA0A72-23C6-704D-8BE8-47C6CF470895}"/>
              </a:ext>
            </a:extLst>
          </p:cNvPr>
          <p:cNvPicPr>
            <a:picLocks noChangeAspect="1"/>
          </p:cNvPicPr>
          <p:nvPr/>
        </p:nvPicPr>
        <p:blipFill>
          <a:blip r:embed="rId5"/>
          <a:stretch>
            <a:fillRect/>
          </a:stretch>
        </p:blipFill>
        <p:spPr>
          <a:xfrm>
            <a:off x="7551567" y="3155496"/>
            <a:ext cx="944784" cy="839431"/>
          </a:xfrm>
          <a:prstGeom prst="rect">
            <a:avLst/>
          </a:prstGeom>
        </p:spPr>
      </p:pic>
      <p:pic>
        <p:nvPicPr>
          <p:cNvPr id="12" name="図 11" descr="黒い背景に白い文字がある&#10;&#10;低い精度で自動的に生成された説明">
            <a:extLst>
              <a:ext uri="{FF2B5EF4-FFF2-40B4-BE49-F238E27FC236}">
                <a16:creationId xmlns:a16="http://schemas.microsoft.com/office/drawing/2014/main" id="{3AF74D27-324D-E04B-ABA3-9C8374DB6AF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5413" y="4725144"/>
            <a:ext cx="732081" cy="720080"/>
          </a:xfrm>
          <a:prstGeom prst="rect">
            <a:avLst/>
          </a:prstGeom>
        </p:spPr>
      </p:pic>
      <p:pic>
        <p:nvPicPr>
          <p:cNvPr id="14" name="図 13" descr="グラフィカル ユーザー インターフェイス, アイコン&#10;&#10;自動的に生成された説明">
            <a:extLst>
              <a:ext uri="{FF2B5EF4-FFF2-40B4-BE49-F238E27FC236}">
                <a16:creationId xmlns:a16="http://schemas.microsoft.com/office/drawing/2014/main" id="{A8E0C6C9-EF72-3242-B623-33279379B91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46757" y="2600773"/>
            <a:ext cx="583514" cy="474105"/>
          </a:xfrm>
          <a:prstGeom prst="rect">
            <a:avLst/>
          </a:prstGeom>
        </p:spPr>
      </p:pic>
      <p:pic>
        <p:nvPicPr>
          <p:cNvPr id="16" name="図 15" descr="アイコン&#10;&#10;自動的に生成された説明">
            <a:extLst>
              <a:ext uri="{FF2B5EF4-FFF2-40B4-BE49-F238E27FC236}">
                <a16:creationId xmlns:a16="http://schemas.microsoft.com/office/drawing/2014/main" id="{E8A1D3D3-8313-1E49-B1C1-7BA2AB6F908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31799" y="1529815"/>
            <a:ext cx="431800" cy="533400"/>
          </a:xfrm>
          <a:prstGeom prst="rect">
            <a:avLst/>
          </a:prstGeom>
        </p:spPr>
      </p:pic>
    </p:spTree>
    <p:extLst>
      <p:ext uri="{BB962C8B-B14F-4D97-AF65-F5344CB8AC3E}">
        <p14:creationId xmlns:p14="http://schemas.microsoft.com/office/powerpoint/2010/main" val="901494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279A808-8C6D-C442-AEDD-545518D163CE}"/>
              </a:ext>
            </a:extLst>
          </p:cNvPr>
          <p:cNvSpPr>
            <a:spLocks noGrp="1"/>
          </p:cNvSpPr>
          <p:nvPr>
            <p:ph type="title"/>
          </p:nvPr>
        </p:nvSpPr>
        <p:spPr/>
        <p:txBody>
          <a:bodyPr>
            <a:normAutofit/>
          </a:bodyPr>
          <a:lstStyle/>
          <a:p>
            <a:r>
              <a:rPr kumimoji="1" lang="ja-JP" altLang="en-US" dirty="0"/>
              <a:t>クレジットカード</a:t>
            </a:r>
            <a:r>
              <a:rPr kumimoji="1" lang="ja-JP" altLang="en-US"/>
              <a:t>について知ろう</a:t>
            </a:r>
            <a:endParaRPr kumimoji="1" lang="ja-JP" altLang="en-US" dirty="0"/>
          </a:p>
        </p:txBody>
      </p:sp>
      <p:sp>
        <p:nvSpPr>
          <p:cNvPr id="3" name="スライド番号プレースホルダー 2">
            <a:extLst>
              <a:ext uri="{FF2B5EF4-FFF2-40B4-BE49-F238E27FC236}">
                <a16:creationId xmlns:a16="http://schemas.microsoft.com/office/drawing/2014/main" id="{BF6115EC-9C59-FB44-98C7-60EE758DCC55}"/>
              </a:ext>
            </a:extLst>
          </p:cNvPr>
          <p:cNvSpPr>
            <a:spLocks noGrp="1"/>
          </p:cNvSpPr>
          <p:nvPr>
            <p:ph type="sldNum" sz="quarter" idx="4"/>
          </p:nvPr>
        </p:nvSpPr>
        <p:spPr/>
        <p:txBody>
          <a:bodyPr/>
          <a:lstStyle/>
          <a:p>
            <a:fld id="{C3C412A8-4165-48C5-B7A3-F5E84C593970}" type="slidenum">
              <a:rPr lang="ja-JP" altLang="en-US" smtClean="0"/>
              <a:pPr/>
              <a:t>4</a:t>
            </a:fld>
            <a:endParaRPr lang="ja-JP" altLang="en-US"/>
          </a:p>
        </p:txBody>
      </p:sp>
      <p:sp>
        <p:nvSpPr>
          <p:cNvPr id="15" name="星: 4 pt 14">
            <a:extLst>
              <a:ext uri="{FF2B5EF4-FFF2-40B4-BE49-F238E27FC236}">
                <a16:creationId xmlns:a16="http://schemas.microsoft.com/office/drawing/2014/main" id="{115D333C-3F43-49F9-ADC7-55CEDDF895B3}"/>
              </a:ext>
            </a:extLst>
          </p:cNvPr>
          <p:cNvSpPr/>
          <p:nvPr/>
        </p:nvSpPr>
        <p:spPr>
          <a:xfrm>
            <a:off x="6937246" y="1546115"/>
            <a:ext cx="803106" cy="952325"/>
          </a:xfrm>
          <a:prstGeom prst="star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星: 4 pt 15">
            <a:extLst>
              <a:ext uri="{FF2B5EF4-FFF2-40B4-BE49-F238E27FC236}">
                <a16:creationId xmlns:a16="http://schemas.microsoft.com/office/drawing/2014/main" id="{2F5F2C1B-8FB7-410D-8287-34F97A012B6D}"/>
              </a:ext>
            </a:extLst>
          </p:cNvPr>
          <p:cNvSpPr/>
          <p:nvPr/>
        </p:nvSpPr>
        <p:spPr>
          <a:xfrm>
            <a:off x="1475656" y="4373842"/>
            <a:ext cx="648072" cy="731969"/>
          </a:xfrm>
          <a:prstGeom prst="star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descr="カレンダー&#10;&#10;自動的に生成された説明">
            <a:extLst>
              <a:ext uri="{FF2B5EF4-FFF2-40B4-BE49-F238E27FC236}">
                <a16:creationId xmlns:a16="http://schemas.microsoft.com/office/drawing/2014/main" id="{999919DC-5AF0-DE48-8DA3-DD3283B200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4750" y="1981200"/>
            <a:ext cx="4254500" cy="2895600"/>
          </a:xfrm>
          <a:prstGeom prst="rect">
            <a:avLst/>
          </a:prstGeom>
        </p:spPr>
      </p:pic>
    </p:spTree>
    <p:extLst>
      <p:ext uri="{BB962C8B-B14F-4D97-AF65-F5344CB8AC3E}">
        <p14:creationId xmlns:p14="http://schemas.microsoft.com/office/powerpoint/2010/main" val="1027675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279A808-8C6D-C442-AEDD-545518D163CE}"/>
              </a:ext>
            </a:extLst>
          </p:cNvPr>
          <p:cNvSpPr>
            <a:spLocks noGrp="1"/>
          </p:cNvSpPr>
          <p:nvPr>
            <p:ph type="title"/>
          </p:nvPr>
        </p:nvSpPr>
        <p:spPr/>
        <p:txBody>
          <a:bodyPr/>
          <a:lstStyle/>
          <a:p>
            <a:r>
              <a:rPr kumimoji="1" lang="ja-JP" altLang="en-US" dirty="0"/>
              <a:t>クレジットカードとは？</a:t>
            </a:r>
          </a:p>
        </p:txBody>
      </p:sp>
      <p:sp>
        <p:nvSpPr>
          <p:cNvPr id="3" name="スライド番号プレースホルダー 2">
            <a:extLst>
              <a:ext uri="{FF2B5EF4-FFF2-40B4-BE49-F238E27FC236}">
                <a16:creationId xmlns:a16="http://schemas.microsoft.com/office/drawing/2014/main" id="{BF6115EC-9C59-FB44-98C7-60EE758DCC55}"/>
              </a:ext>
            </a:extLst>
          </p:cNvPr>
          <p:cNvSpPr>
            <a:spLocks noGrp="1"/>
          </p:cNvSpPr>
          <p:nvPr>
            <p:ph type="sldNum" sz="quarter" idx="4"/>
          </p:nvPr>
        </p:nvSpPr>
        <p:spPr/>
        <p:txBody>
          <a:bodyPr/>
          <a:lstStyle/>
          <a:p>
            <a:fld id="{C3C412A8-4165-48C5-B7A3-F5E84C593970}" type="slidenum">
              <a:rPr lang="ja-JP" altLang="en-US" smtClean="0"/>
              <a:pPr/>
              <a:t>5</a:t>
            </a:fld>
            <a:endParaRPr lang="ja-JP" altLang="en-US"/>
          </a:p>
        </p:txBody>
      </p:sp>
      <p:sp>
        <p:nvSpPr>
          <p:cNvPr id="5" name="テキスト ボックス 4">
            <a:extLst>
              <a:ext uri="{FF2B5EF4-FFF2-40B4-BE49-F238E27FC236}">
                <a16:creationId xmlns:a16="http://schemas.microsoft.com/office/drawing/2014/main" id="{2C5CA29B-0479-4220-9449-F09D182A75C3}"/>
              </a:ext>
            </a:extLst>
          </p:cNvPr>
          <p:cNvSpPr txBox="1"/>
          <p:nvPr/>
        </p:nvSpPr>
        <p:spPr>
          <a:xfrm>
            <a:off x="905682" y="1268760"/>
            <a:ext cx="7332637" cy="887935"/>
          </a:xfrm>
          <a:prstGeom prst="rect">
            <a:avLst/>
          </a:prstGeom>
          <a:noFill/>
        </p:spPr>
        <p:txBody>
          <a:bodyPr wrap="square" rtlCol="0">
            <a:spAutoFit/>
          </a:bodyPr>
          <a:lstStyle/>
          <a:p>
            <a:pPr algn="ctr">
              <a:lnSpc>
                <a:spcPct val="120000"/>
              </a:lnSpc>
            </a:pPr>
            <a:r>
              <a:rPr kumimoji="1" lang="ja-JP" altLang="en-US" sz="2200" dirty="0"/>
              <a:t>クレジットカード</a:t>
            </a:r>
            <a:r>
              <a:rPr lang="ja-JP" altLang="en-US" sz="2200"/>
              <a:t>は、支払い</a:t>
            </a:r>
            <a:r>
              <a:rPr lang="ja-JP" altLang="en-US" sz="2200" dirty="0"/>
              <a:t>方法のひとつと</a:t>
            </a:r>
            <a:r>
              <a:rPr lang="ja-JP" altLang="en-US" sz="2200"/>
              <a:t>して、</a:t>
            </a:r>
            <a:endParaRPr lang="en-US" altLang="ja-JP" sz="2200" dirty="0"/>
          </a:p>
          <a:p>
            <a:pPr algn="ctr">
              <a:lnSpc>
                <a:spcPct val="120000"/>
              </a:lnSpc>
            </a:pPr>
            <a:r>
              <a:rPr lang="ja-JP" altLang="en-US" sz="2200"/>
              <a:t>今</a:t>
            </a:r>
            <a:r>
              <a:rPr lang="ja-JP" altLang="en-US" sz="2200" dirty="0"/>
              <a:t>や生活に欠かせないものになってきています。</a:t>
            </a:r>
            <a:endParaRPr kumimoji="1" lang="ja-JP" altLang="en-US" sz="2200" dirty="0"/>
          </a:p>
        </p:txBody>
      </p:sp>
      <p:grpSp>
        <p:nvGrpSpPr>
          <p:cNvPr id="16" name="グループ化 15">
            <a:extLst>
              <a:ext uri="{FF2B5EF4-FFF2-40B4-BE49-F238E27FC236}">
                <a16:creationId xmlns:a16="http://schemas.microsoft.com/office/drawing/2014/main" id="{DBF365B5-082A-A648-A625-E8E5DB7EF517}"/>
              </a:ext>
            </a:extLst>
          </p:cNvPr>
          <p:cNvGrpSpPr/>
          <p:nvPr/>
        </p:nvGrpSpPr>
        <p:grpSpPr>
          <a:xfrm>
            <a:off x="683568" y="2326637"/>
            <a:ext cx="3632332" cy="4198707"/>
            <a:chOff x="683568" y="2277693"/>
            <a:chExt cx="3632332" cy="4198707"/>
          </a:xfrm>
        </p:grpSpPr>
        <p:pic>
          <p:nvPicPr>
            <p:cNvPr id="6" name="図 5">
              <a:extLst>
                <a:ext uri="{FF2B5EF4-FFF2-40B4-BE49-F238E27FC236}">
                  <a16:creationId xmlns:a16="http://schemas.microsoft.com/office/drawing/2014/main" id="{A73C9EFD-A1F5-354D-B1D5-104F92239F0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02600" y="3834727"/>
              <a:ext cx="1349550" cy="2641673"/>
            </a:xfrm>
            <a:prstGeom prst="rect">
              <a:avLst/>
            </a:prstGeom>
          </p:spPr>
        </p:pic>
        <p:sp>
          <p:nvSpPr>
            <p:cNvPr id="8" name="円/楕円 7">
              <a:extLst>
                <a:ext uri="{FF2B5EF4-FFF2-40B4-BE49-F238E27FC236}">
                  <a16:creationId xmlns:a16="http://schemas.microsoft.com/office/drawing/2014/main" id="{506C4AD7-DFD1-E749-827B-B43074DD31E5}"/>
                </a:ext>
              </a:extLst>
            </p:cNvPr>
            <p:cNvSpPr/>
            <p:nvPr/>
          </p:nvSpPr>
          <p:spPr>
            <a:xfrm>
              <a:off x="683568" y="3245721"/>
              <a:ext cx="1263399" cy="126339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t>現金</a:t>
              </a:r>
            </a:p>
          </p:txBody>
        </p:sp>
        <p:sp>
          <p:nvSpPr>
            <p:cNvPr id="11" name="円/楕円 10">
              <a:extLst>
                <a:ext uri="{FF2B5EF4-FFF2-40B4-BE49-F238E27FC236}">
                  <a16:creationId xmlns:a16="http://schemas.microsoft.com/office/drawing/2014/main" id="{6E888FC8-42A4-0C41-8581-BC6747003C06}"/>
                </a:ext>
              </a:extLst>
            </p:cNvPr>
            <p:cNvSpPr/>
            <p:nvPr/>
          </p:nvSpPr>
          <p:spPr>
            <a:xfrm>
              <a:off x="1708877" y="2277693"/>
              <a:ext cx="1263399" cy="1263399"/>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クレジットカード</a:t>
              </a:r>
            </a:p>
          </p:txBody>
        </p:sp>
        <p:sp>
          <p:nvSpPr>
            <p:cNvPr id="12" name="円/楕円 11">
              <a:extLst>
                <a:ext uri="{FF2B5EF4-FFF2-40B4-BE49-F238E27FC236}">
                  <a16:creationId xmlns:a16="http://schemas.microsoft.com/office/drawing/2014/main" id="{0E3F7608-C3AD-894E-8B08-909ECC9142E9}"/>
                </a:ext>
              </a:extLst>
            </p:cNvPr>
            <p:cNvSpPr/>
            <p:nvPr/>
          </p:nvSpPr>
          <p:spPr>
            <a:xfrm>
              <a:off x="3052501" y="2507921"/>
              <a:ext cx="1263399" cy="126339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プリペイドカード</a:t>
              </a:r>
            </a:p>
          </p:txBody>
        </p:sp>
        <p:grpSp>
          <p:nvGrpSpPr>
            <p:cNvPr id="14" name="グループ化 13">
              <a:extLst>
                <a:ext uri="{FF2B5EF4-FFF2-40B4-BE49-F238E27FC236}">
                  <a16:creationId xmlns:a16="http://schemas.microsoft.com/office/drawing/2014/main" id="{DA782937-6A8A-8F4F-9E4D-98497C368606}"/>
                </a:ext>
              </a:extLst>
            </p:cNvPr>
            <p:cNvGrpSpPr/>
            <p:nvPr/>
          </p:nvGrpSpPr>
          <p:grpSpPr>
            <a:xfrm>
              <a:off x="1866707" y="3970265"/>
              <a:ext cx="280015" cy="203992"/>
              <a:chOff x="1866707" y="3970265"/>
              <a:chExt cx="280015" cy="203992"/>
            </a:xfrm>
          </p:grpSpPr>
          <p:sp>
            <p:nvSpPr>
              <p:cNvPr id="10" name="円/楕円 9">
                <a:extLst>
                  <a:ext uri="{FF2B5EF4-FFF2-40B4-BE49-F238E27FC236}">
                    <a16:creationId xmlns:a16="http://schemas.microsoft.com/office/drawing/2014/main" id="{FAF9F3D3-6D38-D841-89E6-1EA26DAED8CB}"/>
                  </a:ext>
                </a:extLst>
              </p:cNvPr>
              <p:cNvSpPr/>
              <p:nvPr/>
            </p:nvSpPr>
            <p:spPr>
              <a:xfrm>
                <a:off x="1866707" y="3970265"/>
                <a:ext cx="160519" cy="1605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a:extLst>
                  <a:ext uri="{FF2B5EF4-FFF2-40B4-BE49-F238E27FC236}">
                    <a16:creationId xmlns:a16="http://schemas.microsoft.com/office/drawing/2014/main" id="{C692E446-ACF3-994D-914D-83972C8FAC97}"/>
                  </a:ext>
                </a:extLst>
              </p:cNvPr>
              <p:cNvSpPr/>
              <p:nvPr/>
            </p:nvSpPr>
            <p:spPr>
              <a:xfrm>
                <a:off x="2074754" y="4102289"/>
                <a:ext cx="71968" cy="7196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a:extLst>
                <a:ext uri="{FF2B5EF4-FFF2-40B4-BE49-F238E27FC236}">
                  <a16:creationId xmlns:a16="http://schemas.microsoft.com/office/drawing/2014/main" id="{E5A63B78-0645-9943-B47D-1B98DC75590E}"/>
                </a:ext>
              </a:extLst>
            </p:cNvPr>
            <p:cNvGrpSpPr/>
            <p:nvPr/>
          </p:nvGrpSpPr>
          <p:grpSpPr>
            <a:xfrm rot="7059171">
              <a:off x="3004951" y="3607982"/>
              <a:ext cx="353662" cy="203407"/>
              <a:chOff x="1920320" y="3962046"/>
              <a:chExt cx="353662" cy="203407"/>
            </a:xfrm>
          </p:grpSpPr>
          <p:sp>
            <p:nvSpPr>
              <p:cNvPr id="18" name="円/楕円 17">
                <a:extLst>
                  <a:ext uri="{FF2B5EF4-FFF2-40B4-BE49-F238E27FC236}">
                    <a16:creationId xmlns:a16="http://schemas.microsoft.com/office/drawing/2014/main" id="{F230D0EE-0517-1642-8386-54ECA42ABF79}"/>
                  </a:ext>
                </a:extLst>
              </p:cNvPr>
              <p:cNvSpPr/>
              <p:nvPr/>
            </p:nvSpPr>
            <p:spPr>
              <a:xfrm>
                <a:off x="1920320" y="3962046"/>
                <a:ext cx="203407" cy="20340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a:extLst>
                  <a:ext uri="{FF2B5EF4-FFF2-40B4-BE49-F238E27FC236}">
                    <a16:creationId xmlns:a16="http://schemas.microsoft.com/office/drawing/2014/main" id="{F1E2322F-6611-E441-990B-4AEB838BD81A}"/>
                  </a:ext>
                </a:extLst>
              </p:cNvPr>
              <p:cNvSpPr/>
              <p:nvPr/>
            </p:nvSpPr>
            <p:spPr>
              <a:xfrm>
                <a:off x="2175138" y="4050237"/>
                <a:ext cx="98844" cy="988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3" name="グループ化 22">
              <a:extLst>
                <a:ext uri="{FF2B5EF4-FFF2-40B4-BE49-F238E27FC236}">
                  <a16:creationId xmlns:a16="http://schemas.microsoft.com/office/drawing/2014/main" id="{6F4C157F-09A2-6E4F-8E4E-89C64B88507F}"/>
                </a:ext>
              </a:extLst>
            </p:cNvPr>
            <p:cNvGrpSpPr/>
            <p:nvPr/>
          </p:nvGrpSpPr>
          <p:grpSpPr>
            <a:xfrm rot="2614773">
              <a:off x="2337886" y="3515200"/>
              <a:ext cx="338867" cy="186350"/>
              <a:chOff x="1877130" y="3986507"/>
              <a:chExt cx="338867" cy="186350"/>
            </a:xfrm>
            <a:solidFill>
              <a:schemeClr val="tx2">
                <a:lumMod val="60000"/>
                <a:lumOff val="40000"/>
              </a:schemeClr>
            </a:solidFill>
          </p:grpSpPr>
          <p:sp>
            <p:nvSpPr>
              <p:cNvPr id="24" name="円/楕円 23">
                <a:extLst>
                  <a:ext uri="{FF2B5EF4-FFF2-40B4-BE49-F238E27FC236}">
                    <a16:creationId xmlns:a16="http://schemas.microsoft.com/office/drawing/2014/main" id="{14EBBE74-1C8D-644B-A13C-7E83D25B947B}"/>
                  </a:ext>
                </a:extLst>
              </p:cNvPr>
              <p:cNvSpPr/>
              <p:nvPr/>
            </p:nvSpPr>
            <p:spPr>
              <a:xfrm>
                <a:off x="1877130" y="3986507"/>
                <a:ext cx="184471" cy="1844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a:extLst>
                  <a:ext uri="{FF2B5EF4-FFF2-40B4-BE49-F238E27FC236}">
                    <a16:creationId xmlns:a16="http://schemas.microsoft.com/office/drawing/2014/main" id="{A91A56AC-AACE-6446-967C-ECB6465FD661}"/>
                  </a:ext>
                </a:extLst>
              </p:cNvPr>
              <p:cNvSpPr/>
              <p:nvPr/>
            </p:nvSpPr>
            <p:spPr>
              <a:xfrm>
                <a:off x="2124451" y="4081311"/>
                <a:ext cx="91546" cy="915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32" name="グループ化 31">
            <a:extLst>
              <a:ext uri="{FF2B5EF4-FFF2-40B4-BE49-F238E27FC236}">
                <a16:creationId xmlns:a16="http://schemas.microsoft.com/office/drawing/2014/main" id="{301C289B-8119-B049-B3A7-833F32206DC5}"/>
              </a:ext>
            </a:extLst>
          </p:cNvPr>
          <p:cNvGrpSpPr/>
          <p:nvPr/>
        </p:nvGrpSpPr>
        <p:grpSpPr>
          <a:xfrm>
            <a:off x="5220072" y="2370948"/>
            <a:ext cx="3168352" cy="2350840"/>
            <a:chOff x="5220072" y="2182705"/>
            <a:chExt cx="3168352" cy="2350840"/>
          </a:xfrm>
        </p:grpSpPr>
        <p:sp>
          <p:nvSpPr>
            <p:cNvPr id="26" name="角丸四角形 25">
              <a:extLst>
                <a:ext uri="{FF2B5EF4-FFF2-40B4-BE49-F238E27FC236}">
                  <a16:creationId xmlns:a16="http://schemas.microsoft.com/office/drawing/2014/main" id="{620B8A19-4362-5143-AADF-5847509EA92C}"/>
                </a:ext>
              </a:extLst>
            </p:cNvPr>
            <p:cNvSpPr/>
            <p:nvPr/>
          </p:nvSpPr>
          <p:spPr>
            <a:xfrm>
              <a:off x="5220072" y="2182705"/>
              <a:ext cx="3168352" cy="598223"/>
            </a:xfrm>
            <a:prstGeom prst="roundRect">
              <a:avLst/>
            </a:prstGeom>
            <a:solidFill>
              <a:schemeClr val="accent1">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kumimoji="1" lang="ja-JP" altLang="en-US" b="1">
                  <a:solidFill>
                    <a:schemeClr val="tx2">
                      <a:lumMod val="60000"/>
                      <a:lumOff val="40000"/>
                    </a:schemeClr>
                  </a:solidFill>
                </a:rPr>
                <a:t>クレジットカードの特徴</a:t>
              </a:r>
            </a:p>
          </p:txBody>
        </p:sp>
        <p:sp>
          <p:nvSpPr>
            <p:cNvPr id="27" name="テキスト ボックス 26">
              <a:extLst>
                <a:ext uri="{FF2B5EF4-FFF2-40B4-BE49-F238E27FC236}">
                  <a16:creationId xmlns:a16="http://schemas.microsoft.com/office/drawing/2014/main" id="{18B7FCCE-F0A2-284E-908F-5AAE2866F5C7}"/>
                </a:ext>
              </a:extLst>
            </p:cNvPr>
            <p:cNvSpPr txBox="1"/>
            <p:nvPr/>
          </p:nvSpPr>
          <p:spPr>
            <a:xfrm>
              <a:off x="5292080" y="2872760"/>
              <a:ext cx="2816136" cy="815608"/>
            </a:xfrm>
            <a:prstGeom prst="rect">
              <a:avLst/>
            </a:prstGeom>
            <a:noFill/>
          </p:spPr>
          <p:txBody>
            <a:bodyPr wrap="square" rtlCol="0">
              <a:spAutoFit/>
            </a:bodyPr>
            <a:lstStyle/>
            <a:p>
              <a:pPr>
                <a:lnSpc>
                  <a:spcPct val="120000"/>
                </a:lnSpc>
              </a:pPr>
              <a:r>
                <a:rPr lang="ja-JP" altLang="en-US" sz="2000"/>
                <a:t>商品・サービスの購入代金を後から支払う</a:t>
              </a:r>
              <a:endParaRPr lang="en-US" altLang="ja-JP" sz="2000" dirty="0"/>
            </a:p>
          </p:txBody>
        </p:sp>
        <p:sp>
          <p:nvSpPr>
            <p:cNvPr id="28" name="角丸四角形 27">
              <a:extLst>
                <a:ext uri="{FF2B5EF4-FFF2-40B4-BE49-F238E27FC236}">
                  <a16:creationId xmlns:a16="http://schemas.microsoft.com/office/drawing/2014/main" id="{F58510B0-9BB4-A94A-8ED2-C2AF7C8BABED}"/>
                </a:ext>
              </a:extLst>
            </p:cNvPr>
            <p:cNvSpPr/>
            <p:nvPr/>
          </p:nvSpPr>
          <p:spPr>
            <a:xfrm>
              <a:off x="5221581" y="3780200"/>
              <a:ext cx="3125071" cy="753345"/>
            </a:xfrm>
            <a:prstGeom prst="roundRect">
              <a:avLst>
                <a:gd name="adj" fmla="val 25096"/>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kumimoji="1" lang="ja-JP" altLang="en-US" sz="2800"/>
                <a:t>後払い</a:t>
              </a:r>
            </a:p>
          </p:txBody>
        </p:sp>
      </p:grpSp>
      <p:grpSp>
        <p:nvGrpSpPr>
          <p:cNvPr id="33" name="グループ化 32">
            <a:extLst>
              <a:ext uri="{FF2B5EF4-FFF2-40B4-BE49-F238E27FC236}">
                <a16:creationId xmlns:a16="http://schemas.microsoft.com/office/drawing/2014/main" id="{5D67AB5D-4217-BC4A-A239-FBF24DAF7AAD}"/>
              </a:ext>
            </a:extLst>
          </p:cNvPr>
          <p:cNvGrpSpPr/>
          <p:nvPr/>
        </p:nvGrpSpPr>
        <p:grpSpPr>
          <a:xfrm>
            <a:off x="5108948" y="4786042"/>
            <a:ext cx="3390599" cy="1739302"/>
            <a:chOff x="5108948" y="4597799"/>
            <a:chExt cx="3390599" cy="1739302"/>
          </a:xfrm>
        </p:grpSpPr>
        <p:sp>
          <p:nvSpPr>
            <p:cNvPr id="30" name="テキスト ボックス 29">
              <a:extLst>
                <a:ext uri="{FF2B5EF4-FFF2-40B4-BE49-F238E27FC236}">
                  <a16:creationId xmlns:a16="http://schemas.microsoft.com/office/drawing/2014/main" id="{12093917-CF26-AF4E-8112-FA66E5384119}"/>
                </a:ext>
              </a:extLst>
            </p:cNvPr>
            <p:cNvSpPr txBox="1"/>
            <p:nvPr/>
          </p:nvSpPr>
          <p:spPr>
            <a:xfrm>
              <a:off x="5108948" y="5042901"/>
              <a:ext cx="3390599" cy="1294200"/>
            </a:xfrm>
            <a:prstGeom prst="rect">
              <a:avLst/>
            </a:prstGeom>
            <a:noFill/>
          </p:spPr>
          <p:txBody>
            <a:bodyPr wrap="square" rtlCol="0">
              <a:spAutoFit/>
            </a:bodyPr>
            <a:lstStyle/>
            <a:p>
              <a:pPr>
                <a:lnSpc>
                  <a:spcPct val="120000"/>
                </a:lnSpc>
              </a:pPr>
              <a:r>
                <a:rPr kumimoji="1" lang="ja-JP" altLang="en-US" sz="2200">
                  <a:solidFill>
                    <a:schemeClr val="accent1">
                      <a:lumMod val="75000"/>
                    </a:schemeClr>
                  </a:solidFill>
                </a:rPr>
                <a:t>クレジットカードは</a:t>
              </a:r>
              <a:r>
                <a:rPr lang="ja-JP" altLang="en-US" sz="2200">
                  <a:solidFill>
                    <a:schemeClr val="accent1">
                      <a:lumMod val="75000"/>
                    </a:schemeClr>
                  </a:solidFill>
                </a:rPr>
                <a:t>なぜ後払いで商品・サービスが購入できるのだろう？</a:t>
              </a:r>
              <a:endParaRPr kumimoji="1" lang="en-US" altLang="ja-JP" sz="2200" dirty="0">
                <a:solidFill>
                  <a:schemeClr val="accent1">
                    <a:lumMod val="75000"/>
                  </a:schemeClr>
                </a:solidFill>
              </a:endParaRPr>
            </a:p>
          </p:txBody>
        </p:sp>
        <p:sp>
          <p:nvSpPr>
            <p:cNvPr id="31" name="下矢印 30">
              <a:extLst>
                <a:ext uri="{FF2B5EF4-FFF2-40B4-BE49-F238E27FC236}">
                  <a16:creationId xmlns:a16="http://schemas.microsoft.com/office/drawing/2014/main" id="{A8EE4F1D-78DE-E04F-93C0-B6CE52FEB377}"/>
                </a:ext>
              </a:extLst>
            </p:cNvPr>
            <p:cNvSpPr/>
            <p:nvPr/>
          </p:nvSpPr>
          <p:spPr>
            <a:xfrm>
              <a:off x="6300192" y="4597799"/>
              <a:ext cx="1008112" cy="43204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ja-JP" altLang="en-US"/>
            </a:p>
          </p:txBody>
        </p:sp>
      </p:grpSp>
    </p:spTree>
    <p:extLst>
      <p:ext uri="{BB962C8B-B14F-4D97-AF65-F5344CB8AC3E}">
        <p14:creationId xmlns:p14="http://schemas.microsoft.com/office/powerpoint/2010/main" val="338241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5CC1D5B-4AE5-0141-8DBF-65463B38CF17}"/>
              </a:ext>
            </a:extLst>
          </p:cNvPr>
          <p:cNvSpPr>
            <a:spLocks noGrp="1"/>
          </p:cNvSpPr>
          <p:nvPr>
            <p:ph type="title"/>
          </p:nvPr>
        </p:nvSpPr>
        <p:spPr/>
        <p:txBody>
          <a:bodyPr/>
          <a:lstStyle/>
          <a:p>
            <a:r>
              <a:rPr lang="ja-JP" altLang="en-US" dirty="0"/>
              <a:t>クレジットカードのしくみ</a:t>
            </a:r>
          </a:p>
        </p:txBody>
      </p:sp>
      <p:sp>
        <p:nvSpPr>
          <p:cNvPr id="3" name="スライド番号プレースホルダー 2"/>
          <p:cNvSpPr>
            <a:spLocks noGrp="1"/>
          </p:cNvSpPr>
          <p:nvPr>
            <p:ph type="sldNum" sz="quarter" idx="4"/>
          </p:nvPr>
        </p:nvSpPr>
        <p:spPr/>
        <p:txBody>
          <a:bodyPr/>
          <a:lstStyle/>
          <a:p>
            <a:fld id="{C3C412A8-4165-48C5-B7A3-F5E84C593970}" type="slidenum">
              <a:rPr lang="ja-JP" altLang="en-US" smtClean="0"/>
              <a:pPr/>
              <a:t>6</a:t>
            </a:fld>
            <a:endParaRPr lang="ja-JP" altLang="en-US"/>
          </a:p>
        </p:txBody>
      </p:sp>
      <p:grpSp>
        <p:nvGrpSpPr>
          <p:cNvPr id="13" name="グループ化 12">
            <a:extLst>
              <a:ext uri="{FF2B5EF4-FFF2-40B4-BE49-F238E27FC236}">
                <a16:creationId xmlns:a16="http://schemas.microsoft.com/office/drawing/2014/main" id="{89B9042F-818A-4994-BEE7-6E07090681DD}"/>
              </a:ext>
            </a:extLst>
          </p:cNvPr>
          <p:cNvGrpSpPr/>
          <p:nvPr/>
        </p:nvGrpSpPr>
        <p:grpSpPr>
          <a:xfrm>
            <a:off x="6750855" y="4013538"/>
            <a:ext cx="2216779" cy="2198001"/>
            <a:chOff x="746143" y="2475403"/>
            <a:chExt cx="2216779" cy="2198001"/>
          </a:xfrm>
        </p:grpSpPr>
        <p:sp>
          <p:nvSpPr>
            <p:cNvPr id="11" name="角丸四角形 10">
              <a:extLst>
                <a:ext uri="{FF2B5EF4-FFF2-40B4-BE49-F238E27FC236}">
                  <a16:creationId xmlns:a16="http://schemas.microsoft.com/office/drawing/2014/main" id="{DB196A72-C4A4-7243-A825-8AFFF91E8B87}"/>
                </a:ext>
              </a:extLst>
            </p:cNvPr>
            <p:cNvSpPr/>
            <p:nvPr/>
          </p:nvSpPr>
          <p:spPr>
            <a:xfrm>
              <a:off x="746143" y="4169404"/>
              <a:ext cx="2216779" cy="504000"/>
            </a:xfrm>
            <a:prstGeom prst="roundRect">
              <a:avLst>
                <a:gd name="adj" fmla="val 14206"/>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000" dirty="0">
                  <a:latin typeface="Meiryo" panose="020B0604030504040204" pitchFamily="34" charset="-128"/>
                </a:rPr>
                <a:t>クレジット会社</a:t>
              </a:r>
            </a:p>
          </p:txBody>
        </p:sp>
        <p:pic>
          <p:nvPicPr>
            <p:cNvPr id="12" name="図 11" descr="挿絵 が含まれている画像&#10;&#10;自動的に生成された説明">
              <a:extLst>
                <a:ext uri="{FF2B5EF4-FFF2-40B4-BE49-F238E27FC236}">
                  <a16:creationId xmlns:a16="http://schemas.microsoft.com/office/drawing/2014/main" id="{94923F9B-0C62-0D41-AD5E-AC13B0F7E7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367" y="2475403"/>
              <a:ext cx="1118329" cy="1601931"/>
            </a:xfrm>
            <a:prstGeom prst="rect">
              <a:avLst/>
            </a:prstGeom>
          </p:spPr>
        </p:pic>
      </p:grpSp>
      <p:grpSp>
        <p:nvGrpSpPr>
          <p:cNvPr id="14" name="グループ化 13">
            <a:extLst>
              <a:ext uri="{FF2B5EF4-FFF2-40B4-BE49-F238E27FC236}">
                <a16:creationId xmlns:a16="http://schemas.microsoft.com/office/drawing/2014/main" id="{889D8D6D-7A9C-4368-B456-C3FF3E0FE9E0}"/>
              </a:ext>
            </a:extLst>
          </p:cNvPr>
          <p:cNvGrpSpPr/>
          <p:nvPr/>
        </p:nvGrpSpPr>
        <p:grpSpPr>
          <a:xfrm>
            <a:off x="455461" y="4435619"/>
            <a:ext cx="1893007" cy="1775920"/>
            <a:chOff x="6492540" y="1955752"/>
            <a:chExt cx="1893007" cy="1775920"/>
          </a:xfrm>
        </p:grpSpPr>
        <p:sp>
          <p:nvSpPr>
            <p:cNvPr id="10" name="角丸四角形 9">
              <a:extLst>
                <a:ext uri="{FF2B5EF4-FFF2-40B4-BE49-F238E27FC236}">
                  <a16:creationId xmlns:a16="http://schemas.microsoft.com/office/drawing/2014/main" id="{D5AF6741-20A0-824E-A473-D5D3E38DE173}"/>
                </a:ext>
              </a:extLst>
            </p:cNvPr>
            <p:cNvSpPr/>
            <p:nvPr/>
          </p:nvSpPr>
          <p:spPr>
            <a:xfrm>
              <a:off x="6492540" y="3227672"/>
              <a:ext cx="1893007" cy="504000"/>
            </a:xfrm>
            <a:prstGeom prst="roundRect">
              <a:avLst>
                <a:gd name="adj" fmla="val 1420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000" dirty="0">
                  <a:latin typeface="Meiryo" panose="020B0604030504040204" pitchFamily="34" charset="-128"/>
                </a:rPr>
                <a:t>お店</a:t>
              </a:r>
            </a:p>
          </p:txBody>
        </p:sp>
        <p:pic>
          <p:nvPicPr>
            <p:cNvPr id="22" name="図 21">
              <a:extLst>
                <a:ext uri="{FF2B5EF4-FFF2-40B4-BE49-F238E27FC236}">
                  <a16:creationId xmlns:a16="http://schemas.microsoft.com/office/drawing/2014/main" id="{B5CEEF84-7371-1C4B-968E-838C0082CA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3938" y="1955752"/>
              <a:ext cx="1240465" cy="1114479"/>
            </a:xfrm>
            <a:prstGeom prst="rect">
              <a:avLst/>
            </a:prstGeom>
          </p:spPr>
        </p:pic>
      </p:grpSp>
      <p:grpSp>
        <p:nvGrpSpPr>
          <p:cNvPr id="15" name="グループ化 14">
            <a:extLst>
              <a:ext uri="{FF2B5EF4-FFF2-40B4-BE49-F238E27FC236}">
                <a16:creationId xmlns:a16="http://schemas.microsoft.com/office/drawing/2014/main" id="{FA42EFA3-8DCC-4CC7-8A8B-AE4B73368A1C}"/>
              </a:ext>
            </a:extLst>
          </p:cNvPr>
          <p:cNvGrpSpPr/>
          <p:nvPr/>
        </p:nvGrpSpPr>
        <p:grpSpPr>
          <a:xfrm>
            <a:off x="3740519" y="1291603"/>
            <a:ext cx="1893007" cy="2391672"/>
            <a:chOff x="3742988" y="4249443"/>
            <a:chExt cx="1893007" cy="2391672"/>
          </a:xfrm>
        </p:grpSpPr>
        <p:pic>
          <p:nvPicPr>
            <p:cNvPr id="23" name="図 22">
              <a:extLst>
                <a:ext uri="{FF2B5EF4-FFF2-40B4-BE49-F238E27FC236}">
                  <a16:creationId xmlns:a16="http://schemas.microsoft.com/office/drawing/2014/main" id="{6AB85755-6F63-0347-B8E7-FF811D177C3B}"/>
                </a:ext>
              </a:extLst>
            </p:cNvPr>
            <p:cNvPicPr>
              <a:picLocks noChangeAspect="1"/>
            </p:cNvPicPr>
            <p:nvPr/>
          </p:nvPicPr>
          <p:blipFill rotWithShape="1">
            <a:blip r:embed="rId5">
              <a:extLst>
                <a:ext uri="{28A0092B-C50C-407E-A947-70E740481C1C}">
                  <a14:useLocalDpi xmlns:a14="http://schemas.microsoft.com/office/drawing/2010/main" val="0"/>
                </a:ext>
              </a:extLst>
            </a:blip>
            <a:srcRect b="52879"/>
            <a:stretch/>
          </p:blipFill>
          <p:spPr>
            <a:xfrm>
              <a:off x="3986772" y="4249443"/>
              <a:ext cx="1462509" cy="1853054"/>
            </a:xfrm>
            <a:prstGeom prst="rect">
              <a:avLst/>
            </a:prstGeom>
          </p:spPr>
        </p:pic>
        <p:sp>
          <p:nvSpPr>
            <p:cNvPr id="9" name="角丸四角形 8">
              <a:extLst>
                <a:ext uri="{FF2B5EF4-FFF2-40B4-BE49-F238E27FC236}">
                  <a16:creationId xmlns:a16="http://schemas.microsoft.com/office/drawing/2014/main" id="{70869151-7599-7745-B39B-456559FAEF04}"/>
                </a:ext>
              </a:extLst>
            </p:cNvPr>
            <p:cNvSpPr/>
            <p:nvPr/>
          </p:nvSpPr>
          <p:spPr>
            <a:xfrm>
              <a:off x="3742988" y="6051278"/>
              <a:ext cx="1893007" cy="589837"/>
            </a:xfrm>
            <a:prstGeom prst="roundRect">
              <a:avLst>
                <a:gd name="adj" fmla="val 2405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000" dirty="0">
                  <a:latin typeface="Meiryo" panose="020B0604030504040204" pitchFamily="34" charset="-128"/>
                </a:rPr>
                <a:t>消費者</a:t>
              </a:r>
            </a:p>
          </p:txBody>
        </p:sp>
      </p:grpSp>
      <p:grpSp>
        <p:nvGrpSpPr>
          <p:cNvPr id="6" name="グループ化 5">
            <a:extLst>
              <a:ext uri="{FF2B5EF4-FFF2-40B4-BE49-F238E27FC236}">
                <a16:creationId xmlns:a16="http://schemas.microsoft.com/office/drawing/2014/main" id="{E03DEC3A-5A7B-4F35-8421-F889BFBA7888}"/>
              </a:ext>
            </a:extLst>
          </p:cNvPr>
          <p:cNvGrpSpPr/>
          <p:nvPr/>
        </p:nvGrpSpPr>
        <p:grpSpPr>
          <a:xfrm>
            <a:off x="2611946" y="5441395"/>
            <a:ext cx="3967244" cy="619006"/>
            <a:chOff x="2576695" y="2513949"/>
            <a:chExt cx="3967244" cy="619006"/>
          </a:xfrm>
        </p:grpSpPr>
        <p:sp>
          <p:nvSpPr>
            <p:cNvPr id="34" name="左右矢印 33">
              <a:extLst>
                <a:ext uri="{FF2B5EF4-FFF2-40B4-BE49-F238E27FC236}">
                  <a16:creationId xmlns:a16="http://schemas.microsoft.com/office/drawing/2014/main" id="{6EF6E042-213C-4540-B44E-BF6699B08F4B}"/>
                </a:ext>
              </a:extLst>
            </p:cNvPr>
            <p:cNvSpPr/>
            <p:nvPr/>
          </p:nvSpPr>
          <p:spPr>
            <a:xfrm>
              <a:off x="2576695" y="2533821"/>
              <a:ext cx="3967244" cy="599134"/>
            </a:xfrm>
            <a:prstGeom prst="leftRightArrow">
              <a:avLst>
                <a:gd name="adj1" fmla="val 43197"/>
                <a:gd name="adj2"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35" name="角丸四角形 34">
              <a:extLst>
                <a:ext uri="{FF2B5EF4-FFF2-40B4-BE49-F238E27FC236}">
                  <a16:creationId xmlns:a16="http://schemas.microsoft.com/office/drawing/2014/main" id="{FB170BE4-C9CA-2743-9F64-C3154F98D3C6}"/>
                </a:ext>
              </a:extLst>
            </p:cNvPr>
            <p:cNvSpPr/>
            <p:nvPr/>
          </p:nvSpPr>
          <p:spPr>
            <a:xfrm>
              <a:off x="3711026" y="2513949"/>
              <a:ext cx="1721949" cy="585771"/>
            </a:xfrm>
            <a:prstGeom prst="roundRect">
              <a:avLst>
                <a:gd name="adj" fmla="val 50000"/>
              </a:avLst>
            </a:prstGeom>
            <a:solidFill>
              <a:schemeClr val="accent4"/>
            </a:solidFill>
            <a:ln w="15875">
              <a:noFill/>
            </a:ln>
            <a:effectLst>
              <a:outerShdw blurRad="38100" dist="254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dirty="0">
                  <a:solidFill>
                    <a:schemeClr val="tx1"/>
                  </a:solidFill>
                  <a:latin typeface="Meiryo" panose="020B0604030504040204" pitchFamily="34" charset="-128"/>
                </a:rPr>
                <a:t>加盟店契約</a:t>
              </a:r>
            </a:p>
          </p:txBody>
        </p:sp>
      </p:grpSp>
      <p:grpSp>
        <p:nvGrpSpPr>
          <p:cNvPr id="7" name="グループ化 6">
            <a:extLst>
              <a:ext uri="{FF2B5EF4-FFF2-40B4-BE49-F238E27FC236}">
                <a16:creationId xmlns:a16="http://schemas.microsoft.com/office/drawing/2014/main" id="{FEC2F172-31E9-4643-8D0B-C5822F85EF13}"/>
              </a:ext>
            </a:extLst>
          </p:cNvPr>
          <p:cNvGrpSpPr/>
          <p:nvPr/>
        </p:nvGrpSpPr>
        <p:grpSpPr>
          <a:xfrm>
            <a:off x="5457433" y="2719781"/>
            <a:ext cx="2786974" cy="1247722"/>
            <a:chOff x="1211868" y="4458821"/>
            <a:chExt cx="2786974" cy="1247722"/>
          </a:xfrm>
        </p:grpSpPr>
        <p:cxnSp>
          <p:nvCxnSpPr>
            <p:cNvPr id="28" name="直線矢印コネクタ 27">
              <a:extLst>
                <a:ext uri="{FF2B5EF4-FFF2-40B4-BE49-F238E27FC236}">
                  <a16:creationId xmlns:a16="http://schemas.microsoft.com/office/drawing/2014/main" id="{5C77B174-8A9A-4947-AC03-FD3E9FF5E619}"/>
                </a:ext>
              </a:extLst>
            </p:cNvPr>
            <p:cNvCxnSpPr>
              <a:cxnSpLocks/>
            </p:cNvCxnSpPr>
            <p:nvPr/>
          </p:nvCxnSpPr>
          <p:spPr>
            <a:xfrm flipH="1" flipV="1">
              <a:off x="1222661" y="4458821"/>
              <a:ext cx="1555436" cy="1247722"/>
            </a:xfrm>
            <a:prstGeom prst="straightConnector1">
              <a:avLst/>
            </a:prstGeom>
            <a:ln w="25400">
              <a:prstDash val="sysDash"/>
              <a:tailEnd type="triangle" w="lg" len="med"/>
            </a:ln>
          </p:spPr>
          <p:style>
            <a:lnRef idx="1">
              <a:schemeClr val="accent1"/>
            </a:lnRef>
            <a:fillRef idx="0">
              <a:schemeClr val="accent1"/>
            </a:fillRef>
            <a:effectRef idx="0">
              <a:schemeClr val="accent1"/>
            </a:effectRef>
            <a:fontRef idx="minor">
              <a:schemeClr val="tx1"/>
            </a:fontRef>
          </p:style>
        </p:cxnSp>
        <p:sp>
          <p:nvSpPr>
            <p:cNvPr id="30" name="左右矢印 29">
              <a:extLst>
                <a:ext uri="{FF2B5EF4-FFF2-40B4-BE49-F238E27FC236}">
                  <a16:creationId xmlns:a16="http://schemas.microsoft.com/office/drawing/2014/main" id="{D2E7168F-5626-4A4B-A3C9-25B14A1E5246}"/>
                </a:ext>
              </a:extLst>
            </p:cNvPr>
            <p:cNvSpPr/>
            <p:nvPr/>
          </p:nvSpPr>
          <p:spPr>
            <a:xfrm rot="2331735">
              <a:off x="1211868" y="4538896"/>
              <a:ext cx="2454193" cy="487377"/>
            </a:xfrm>
            <a:prstGeom prst="leftRightArrow">
              <a:avLst>
                <a:gd name="adj1" fmla="val 43197"/>
                <a:gd name="adj2"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0" name="テキスト ボックス 39">
              <a:extLst>
                <a:ext uri="{FF2B5EF4-FFF2-40B4-BE49-F238E27FC236}">
                  <a16:creationId xmlns:a16="http://schemas.microsoft.com/office/drawing/2014/main" id="{6B9A2A79-88DE-9A4D-8560-291BEB6860F7}"/>
                </a:ext>
              </a:extLst>
            </p:cNvPr>
            <p:cNvSpPr txBox="1"/>
            <p:nvPr/>
          </p:nvSpPr>
          <p:spPr>
            <a:xfrm>
              <a:off x="1466396" y="5082682"/>
              <a:ext cx="595035" cy="338554"/>
            </a:xfrm>
            <a:prstGeom prst="rect">
              <a:avLst/>
            </a:prstGeom>
            <a:noFill/>
          </p:spPr>
          <p:txBody>
            <a:bodyPr wrap="none" rtlCol="0">
              <a:spAutoFit/>
            </a:bodyPr>
            <a:lstStyle/>
            <a:p>
              <a:r>
                <a:rPr kumimoji="1" lang="ja-JP" altLang="en-US" sz="1600" dirty="0">
                  <a:solidFill>
                    <a:schemeClr val="accent1">
                      <a:lumMod val="75000"/>
                    </a:schemeClr>
                  </a:solidFill>
                  <a:latin typeface="Meiryo" panose="020B0604030504040204" pitchFamily="34" charset="-128"/>
                </a:rPr>
                <a:t>審査</a:t>
              </a:r>
            </a:p>
          </p:txBody>
        </p:sp>
        <p:sp>
          <p:nvSpPr>
            <p:cNvPr id="41" name="角丸四角形 40">
              <a:extLst>
                <a:ext uri="{FF2B5EF4-FFF2-40B4-BE49-F238E27FC236}">
                  <a16:creationId xmlns:a16="http://schemas.microsoft.com/office/drawing/2014/main" id="{73560E81-5613-1A4B-A4A9-8A76797A6E42}"/>
                </a:ext>
              </a:extLst>
            </p:cNvPr>
            <p:cNvSpPr/>
            <p:nvPr/>
          </p:nvSpPr>
          <p:spPr>
            <a:xfrm>
              <a:off x="1934167" y="4489015"/>
              <a:ext cx="2064675" cy="519708"/>
            </a:xfrm>
            <a:prstGeom prst="roundRect">
              <a:avLst>
                <a:gd name="adj" fmla="val 50000"/>
              </a:avLst>
            </a:prstGeom>
            <a:solidFill>
              <a:schemeClr val="accent4"/>
            </a:solidFill>
            <a:ln w="15875">
              <a:noFill/>
            </a:ln>
            <a:effectLst>
              <a:outerShdw blurRad="38100" dist="254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dirty="0">
                  <a:solidFill>
                    <a:schemeClr val="tx1"/>
                  </a:solidFill>
                  <a:latin typeface="Meiryo" panose="020B0604030504040204" pitchFamily="34" charset="-128"/>
                </a:rPr>
                <a:t>カード利用契約</a:t>
              </a:r>
            </a:p>
          </p:txBody>
        </p:sp>
      </p:grpSp>
      <p:sp>
        <p:nvSpPr>
          <p:cNvPr id="24" name="左右矢印 29">
            <a:extLst>
              <a:ext uri="{FF2B5EF4-FFF2-40B4-BE49-F238E27FC236}">
                <a16:creationId xmlns:a16="http://schemas.microsoft.com/office/drawing/2014/main" id="{3CF413E2-358D-46EA-B147-F4DE38A289DC}"/>
              </a:ext>
            </a:extLst>
          </p:cNvPr>
          <p:cNvSpPr/>
          <p:nvPr/>
        </p:nvSpPr>
        <p:spPr>
          <a:xfrm rot="19268265" flipH="1">
            <a:off x="1350843" y="2867873"/>
            <a:ext cx="2454193" cy="487377"/>
          </a:xfrm>
          <a:prstGeom prst="leftRightArrow">
            <a:avLst>
              <a:gd name="adj1" fmla="val 43197"/>
              <a:gd name="adj2"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25" name="角丸四角形 40">
            <a:extLst>
              <a:ext uri="{FF2B5EF4-FFF2-40B4-BE49-F238E27FC236}">
                <a16:creationId xmlns:a16="http://schemas.microsoft.com/office/drawing/2014/main" id="{6929D04B-A881-4937-AD75-59DFE73DCB2E}"/>
              </a:ext>
            </a:extLst>
          </p:cNvPr>
          <p:cNvSpPr/>
          <p:nvPr/>
        </p:nvSpPr>
        <p:spPr>
          <a:xfrm>
            <a:off x="1755230" y="2813169"/>
            <a:ext cx="1607010" cy="519708"/>
          </a:xfrm>
          <a:prstGeom prst="roundRect">
            <a:avLst>
              <a:gd name="adj" fmla="val 50000"/>
            </a:avLst>
          </a:prstGeom>
          <a:solidFill>
            <a:schemeClr val="accent4"/>
          </a:solidFill>
          <a:ln w="15875">
            <a:noFill/>
          </a:ln>
          <a:effectLst>
            <a:outerShdw blurRad="38100" dist="254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dirty="0">
                <a:solidFill>
                  <a:schemeClr val="tx1"/>
                </a:solidFill>
                <a:latin typeface="Meiryo" panose="020B0604030504040204" pitchFamily="34" charset="-128"/>
              </a:rPr>
              <a:t>売買契約</a:t>
            </a:r>
          </a:p>
        </p:txBody>
      </p:sp>
      <p:pic>
        <p:nvPicPr>
          <p:cNvPr id="26" name="図 25">
            <a:extLst>
              <a:ext uri="{FF2B5EF4-FFF2-40B4-BE49-F238E27FC236}">
                <a16:creationId xmlns:a16="http://schemas.microsoft.com/office/drawing/2014/main" id="{BEC9273D-A410-4FAD-9B09-1FD3E270C9D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3254600" y="1503134"/>
            <a:ext cx="863458" cy="587666"/>
          </a:xfrm>
          <a:prstGeom prst="rect">
            <a:avLst/>
          </a:prstGeom>
        </p:spPr>
      </p:pic>
      <p:sp>
        <p:nvSpPr>
          <p:cNvPr id="2" name="角丸四角形 1">
            <a:extLst>
              <a:ext uri="{FF2B5EF4-FFF2-40B4-BE49-F238E27FC236}">
                <a16:creationId xmlns:a16="http://schemas.microsoft.com/office/drawing/2014/main" id="{B9DC9532-79B7-7E41-974D-7DDF6C56A233}"/>
              </a:ext>
            </a:extLst>
          </p:cNvPr>
          <p:cNvSpPr/>
          <p:nvPr/>
        </p:nvSpPr>
        <p:spPr>
          <a:xfrm>
            <a:off x="3036299" y="4097926"/>
            <a:ext cx="2947856" cy="857831"/>
          </a:xfrm>
          <a:prstGeom prst="roundRect">
            <a:avLst>
              <a:gd name="adj" fmla="val 50000"/>
            </a:avLst>
          </a:prstGeom>
          <a:solidFill>
            <a:schemeClr val="tx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a:t>三者間契約</a:t>
            </a:r>
          </a:p>
        </p:txBody>
      </p:sp>
    </p:spTree>
    <p:extLst>
      <p:ext uri="{BB962C8B-B14F-4D97-AF65-F5344CB8AC3E}">
        <p14:creationId xmlns:p14="http://schemas.microsoft.com/office/powerpoint/2010/main" val="171007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5CC1D5B-4AE5-0141-8DBF-65463B38CF17}"/>
              </a:ext>
            </a:extLst>
          </p:cNvPr>
          <p:cNvSpPr>
            <a:spLocks noGrp="1"/>
          </p:cNvSpPr>
          <p:nvPr>
            <p:ph type="title"/>
          </p:nvPr>
        </p:nvSpPr>
        <p:spPr/>
        <p:txBody>
          <a:bodyPr>
            <a:normAutofit/>
          </a:bodyPr>
          <a:lstStyle/>
          <a:p>
            <a:r>
              <a:rPr lang="ja-JP" altLang="en-US" dirty="0"/>
              <a:t>クレジットカードは誰のもの</a:t>
            </a:r>
          </a:p>
        </p:txBody>
      </p:sp>
      <p:sp>
        <p:nvSpPr>
          <p:cNvPr id="3" name="スライド番号プレースホルダー 2"/>
          <p:cNvSpPr>
            <a:spLocks noGrp="1"/>
          </p:cNvSpPr>
          <p:nvPr>
            <p:ph type="sldNum" sz="quarter" idx="4"/>
          </p:nvPr>
        </p:nvSpPr>
        <p:spPr/>
        <p:txBody>
          <a:bodyPr/>
          <a:lstStyle/>
          <a:p>
            <a:fld id="{C3C412A8-4165-48C5-B7A3-F5E84C593970}" type="slidenum">
              <a:rPr lang="ja-JP" altLang="en-US" smtClean="0"/>
              <a:pPr/>
              <a:t>7</a:t>
            </a:fld>
            <a:endParaRPr lang="ja-JP" altLang="en-US"/>
          </a:p>
        </p:txBody>
      </p:sp>
      <p:sp>
        <p:nvSpPr>
          <p:cNvPr id="5" name="スライド番号プレースホルダー 7">
            <a:extLst>
              <a:ext uri="{FF2B5EF4-FFF2-40B4-BE49-F238E27FC236}">
                <a16:creationId xmlns:a16="http://schemas.microsoft.com/office/drawing/2014/main" id="{81252C7C-8F06-6B45-9D53-9AF014807D1A}"/>
              </a:ext>
            </a:extLst>
          </p:cNvPr>
          <p:cNvSpPr txBox="1">
            <a:spLocks/>
          </p:cNvSpPr>
          <p:nvPr/>
        </p:nvSpPr>
        <p:spPr>
          <a:xfrm>
            <a:off x="6712516" y="7321653"/>
            <a:ext cx="20574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1AAA30B-0EA0-A245-8576-0F101DEF2AA9}" type="slidenum">
              <a:rPr lang="ja-JP" altLang="en-US" smtClean="0"/>
              <a:pPr/>
              <a:t>7</a:t>
            </a:fld>
            <a:endParaRPr lang="ja-JP" altLang="en-US" dirty="0"/>
          </a:p>
        </p:txBody>
      </p:sp>
      <p:sp>
        <p:nvSpPr>
          <p:cNvPr id="6" name="テキスト プレースホルダー 12">
            <a:extLst>
              <a:ext uri="{FF2B5EF4-FFF2-40B4-BE49-F238E27FC236}">
                <a16:creationId xmlns:a16="http://schemas.microsoft.com/office/drawing/2014/main" id="{EE7B3AB8-77E7-014B-B961-1E9C3828E0BF}"/>
              </a:ext>
            </a:extLst>
          </p:cNvPr>
          <p:cNvSpPr txBox="1">
            <a:spLocks/>
          </p:cNvSpPr>
          <p:nvPr/>
        </p:nvSpPr>
        <p:spPr>
          <a:xfrm>
            <a:off x="683568" y="2140906"/>
            <a:ext cx="7798316" cy="712030"/>
          </a:xfrm>
          <a:prstGeom prst="rect">
            <a:avLst/>
          </a:prstGeom>
        </p:spPr>
        <p:txBody>
          <a:bodyPr lIns="72000" tIns="72000" rIns="72000" bIns="72000"/>
          <a:lstStyle>
            <a:lvl1pPr marL="0" indent="0" algn="l" defTabSz="914400" rtl="0" eaLnBrk="1" latinLnBrk="0" hangingPunct="1">
              <a:lnSpc>
                <a:spcPct val="120000"/>
              </a:lnSpc>
              <a:spcBef>
                <a:spcPts val="1000"/>
              </a:spcBef>
              <a:spcAft>
                <a:spcPts val="0"/>
              </a:spcAft>
              <a:buFontTx/>
              <a:buNone/>
              <a:defRPr kumimoji="1" sz="3200" kern="1200">
                <a:solidFill>
                  <a:schemeClr val="tx1"/>
                </a:solidFill>
                <a:latin typeface="+mn-lt"/>
                <a:ea typeface="+mn-ea"/>
                <a:cs typeface="+mn-cs"/>
              </a:defRPr>
            </a:lvl1pPr>
            <a:lvl2pPr marL="457200" indent="0" algn="l" defTabSz="914400" rtl="0" eaLnBrk="1" latinLnBrk="0" hangingPunct="1">
              <a:lnSpc>
                <a:spcPct val="120000"/>
              </a:lnSpc>
              <a:spcBef>
                <a:spcPts val="500"/>
              </a:spcBef>
              <a:spcAft>
                <a:spcPts val="0"/>
              </a:spcAft>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500"/>
              </a:spcBef>
              <a:spcAft>
                <a:spcPts val="0"/>
              </a:spcAft>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lnSpc>
                <a:spcPct val="110000"/>
              </a:lnSpc>
              <a:spcBef>
                <a:spcPts val="0"/>
              </a:spcBef>
            </a:pPr>
            <a:r>
              <a:rPr lang="ja-JP" altLang="en-US" sz="3000">
                <a:latin typeface="+mn-ea"/>
              </a:rPr>
              <a:t>クレジットカードは誰のものでしょう？</a:t>
            </a:r>
            <a:endParaRPr lang="ja-JP" altLang="en-US" sz="3000" dirty="0">
              <a:latin typeface="+mn-ea"/>
            </a:endParaRPr>
          </a:p>
        </p:txBody>
      </p:sp>
      <p:grpSp>
        <p:nvGrpSpPr>
          <p:cNvPr id="7" name="グループ化 6">
            <a:extLst>
              <a:ext uri="{FF2B5EF4-FFF2-40B4-BE49-F238E27FC236}">
                <a16:creationId xmlns:a16="http://schemas.microsoft.com/office/drawing/2014/main" id="{F3834F6E-2D41-E741-9070-8F451C8EC03B}"/>
              </a:ext>
            </a:extLst>
          </p:cNvPr>
          <p:cNvGrpSpPr>
            <a:grpSpLocks noChangeAspect="1"/>
          </p:cNvGrpSpPr>
          <p:nvPr/>
        </p:nvGrpSpPr>
        <p:grpSpPr>
          <a:xfrm>
            <a:off x="3635896" y="1373238"/>
            <a:ext cx="1711194" cy="540000"/>
            <a:chOff x="3529780" y="365126"/>
            <a:chExt cx="1939354" cy="612000"/>
          </a:xfrm>
        </p:grpSpPr>
        <p:sp>
          <p:nvSpPr>
            <p:cNvPr id="8" name="角丸四角形 7">
              <a:extLst>
                <a:ext uri="{FF2B5EF4-FFF2-40B4-BE49-F238E27FC236}">
                  <a16:creationId xmlns:a16="http://schemas.microsoft.com/office/drawing/2014/main" id="{5B6A9C68-3FE3-B649-A03D-13F9C6D8A867}"/>
                </a:ext>
              </a:extLst>
            </p:cNvPr>
            <p:cNvSpPr>
              <a:spLocks noChangeAspect="1"/>
            </p:cNvSpPr>
            <p:nvPr/>
          </p:nvSpPr>
          <p:spPr>
            <a:xfrm>
              <a:off x="3529780"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dirty="0"/>
                <a:t>ク</a:t>
              </a:r>
            </a:p>
          </p:txBody>
        </p:sp>
        <p:sp>
          <p:nvSpPr>
            <p:cNvPr id="9" name="角丸四角形 8">
              <a:extLst>
                <a:ext uri="{FF2B5EF4-FFF2-40B4-BE49-F238E27FC236}">
                  <a16:creationId xmlns:a16="http://schemas.microsoft.com/office/drawing/2014/main" id="{03257C58-F16F-7A40-82B5-7C05828D9FF2}"/>
                </a:ext>
              </a:extLst>
            </p:cNvPr>
            <p:cNvSpPr>
              <a:spLocks noChangeAspect="1"/>
            </p:cNvSpPr>
            <p:nvPr/>
          </p:nvSpPr>
          <p:spPr>
            <a:xfrm>
              <a:off x="4188540" y="365126"/>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dirty="0">
                  <a:solidFill>
                    <a:schemeClr val="bg1"/>
                  </a:solidFill>
                  <a:latin typeface="Meiryo Regular"/>
                </a:rPr>
                <a:t>イ</a:t>
              </a:r>
            </a:p>
          </p:txBody>
        </p:sp>
        <p:sp>
          <p:nvSpPr>
            <p:cNvPr id="10" name="角丸四角形 9">
              <a:extLst>
                <a:ext uri="{FF2B5EF4-FFF2-40B4-BE49-F238E27FC236}">
                  <a16:creationId xmlns:a16="http://schemas.microsoft.com/office/drawing/2014/main" id="{58BE1045-ECB8-EE4E-BE9C-DD67584B7988}"/>
                </a:ext>
              </a:extLst>
            </p:cNvPr>
            <p:cNvSpPr>
              <a:spLocks noChangeAspect="1"/>
            </p:cNvSpPr>
            <p:nvPr/>
          </p:nvSpPr>
          <p:spPr>
            <a:xfrm>
              <a:off x="4857134"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dirty="0"/>
                <a:t>ズ</a:t>
              </a:r>
            </a:p>
          </p:txBody>
        </p:sp>
      </p:grpSp>
      <p:sp>
        <p:nvSpPr>
          <p:cNvPr id="28" name="角丸四角形 27">
            <a:extLst>
              <a:ext uri="{FF2B5EF4-FFF2-40B4-BE49-F238E27FC236}">
                <a16:creationId xmlns:a16="http://schemas.microsoft.com/office/drawing/2014/main" id="{532109C6-E517-034A-B22D-49CC8D2126AD}"/>
              </a:ext>
            </a:extLst>
          </p:cNvPr>
          <p:cNvSpPr/>
          <p:nvPr/>
        </p:nvSpPr>
        <p:spPr>
          <a:xfrm>
            <a:off x="746996" y="3148244"/>
            <a:ext cx="3672408" cy="3161076"/>
          </a:xfrm>
          <a:prstGeom prst="roundRect">
            <a:avLst>
              <a:gd name="adj" fmla="val 10524"/>
            </a:avLst>
          </a:prstGeom>
          <a:solidFill>
            <a:schemeClr val="accent1">
              <a:lumMod val="40000"/>
              <a:lumOff val="60000"/>
            </a:schemeClr>
          </a:solidFill>
          <a:ln w="31750">
            <a:noFill/>
          </a:ln>
        </p:spPr>
        <p:style>
          <a:lnRef idx="2">
            <a:schemeClr val="accent3"/>
          </a:lnRef>
          <a:fillRef idx="1">
            <a:schemeClr val="lt1"/>
          </a:fillRef>
          <a:effectRef idx="0">
            <a:schemeClr val="accent3"/>
          </a:effectRef>
          <a:fontRef idx="minor">
            <a:schemeClr val="dk1"/>
          </a:fontRef>
        </p:style>
        <p:txBody>
          <a:bodyPr lIns="612000" tIns="108000" rIns="0" rtlCol="0" anchor="ctr"/>
          <a:lstStyle/>
          <a:p>
            <a:endParaRPr lang="en-US" altLang="ja-JP" sz="2400" dirty="0">
              <a:solidFill>
                <a:schemeClr val="tx1"/>
              </a:solidFill>
              <a:latin typeface="Meiryo" panose="020B0604030504040204" pitchFamily="34" charset="-128"/>
            </a:endParaRPr>
          </a:p>
        </p:txBody>
      </p:sp>
      <p:sp>
        <p:nvSpPr>
          <p:cNvPr id="29" name="円/楕円 28">
            <a:extLst>
              <a:ext uri="{FF2B5EF4-FFF2-40B4-BE49-F238E27FC236}">
                <a16:creationId xmlns:a16="http://schemas.microsoft.com/office/drawing/2014/main" id="{BE5DB453-2C55-A348-BDE2-74CDFB08406A}"/>
              </a:ext>
            </a:extLst>
          </p:cNvPr>
          <p:cNvSpPr>
            <a:spLocks noChangeAspect="1"/>
          </p:cNvSpPr>
          <p:nvPr/>
        </p:nvSpPr>
        <p:spPr>
          <a:xfrm>
            <a:off x="2355966" y="3297701"/>
            <a:ext cx="454468" cy="454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200" dirty="0">
                <a:solidFill>
                  <a:schemeClr val="tx1"/>
                </a:solidFill>
                <a:latin typeface="メイリオ" panose="020B0604030504040204" pitchFamily="50" charset="-128"/>
                <a:ea typeface="メイリオ" panose="020B0604030504040204" pitchFamily="50" charset="-128"/>
              </a:rPr>
              <a:t>1</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30" name="テキスト ボックス 29">
            <a:extLst>
              <a:ext uri="{FF2B5EF4-FFF2-40B4-BE49-F238E27FC236}">
                <a16:creationId xmlns:a16="http://schemas.microsoft.com/office/drawing/2014/main" id="{B98B5A1C-343D-9945-BD38-D55C741FDBDB}"/>
              </a:ext>
            </a:extLst>
          </p:cNvPr>
          <p:cNvSpPr txBox="1"/>
          <p:nvPr/>
        </p:nvSpPr>
        <p:spPr>
          <a:xfrm>
            <a:off x="924917" y="3796316"/>
            <a:ext cx="3316566" cy="887935"/>
          </a:xfrm>
          <a:prstGeom prst="rect">
            <a:avLst/>
          </a:prstGeom>
          <a:noFill/>
        </p:spPr>
        <p:txBody>
          <a:bodyPr wrap="square" rtlCol="0">
            <a:spAutoFit/>
          </a:bodyPr>
          <a:lstStyle/>
          <a:p>
            <a:pPr>
              <a:lnSpc>
                <a:spcPct val="120000"/>
              </a:lnSpc>
            </a:pPr>
            <a:r>
              <a:rPr lang="ja-JP" altLang="en-US" sz="2200" dirty="0"/>
              <a:t>クレジットカードの</a:t>
            </a:r>
            <a:endParaRPr lang="en-US" altLang="ja-JP" sz="2200" dirty="0"/>
          </a:p>
          <a:p>
            <a:pPr>
              <a:lnSpc>
                <a:spcPct val="120000"/>
              </a:lnSpc>
            </a:pPr>
            <a:r>
              <a:rPr lang="ja-JP" altLang="en-US" sz="2200" dirty="0"/>
              <a:t>利用者（名義人）のもの</a:t>
            </a:r>
            <a:endParaRPr kumimoji="1" lang="ja-JP" altLang="en-US" sz="2200" dirty="0"/>
          </a:p>
        </p:txBody>
      </p:sp>
      <p:sp>
        <p:nvSpPr>
          <p:cNvPr id="36" name="角丸四角形 35">
            <a:extLst>
              <a:ext uri="{FF2B5EF4-FFF2-40B4-BE49-F238E27FC236}">
                <a16:creationId xmlns:a16="http://schemas.microsoft.com/office/drawing/2014/main" id="{4506C5C5-88FB-5944-8B76-C6FF2F03D367}"/>
              </a:ext>
            </a:extLst>
          </p:cNvPr>
          <p:cNvSpPr/>
          <p:nvPr/>
        </p:nvSpPr>
        <p:spPr>
          <a:xfrm>
            <a:off x="4644008" y="3148244"/>
            <a:ext cx="3672408" cy="3161076"/>
          </a:xfrm>
          <a:prstGeom prst="roundRect">
            <a:avLst>
              <a:gd name="adj" fmla="val 10524"/>
            </a:avLst>
          </a:prstGeom>
          <a:solidFill>
            <a:schemeClr val="accent1">
              <a:lumMod val="40000"/>
              <a:lumOff val="60000"/>
            </a:schemeClr>
          </a:solidFill>
          <a:ln w="31750">
            <a:noFill/>
          </a:ln>
        </p:spPr>
        <p:style>
          <a:lnRef idx="2">
            <a:schemeClr val="accent3"/>
          </a:lnRef>
          <a:fillRef idx="1">
            <a:schemeClr val="lt1"/>
          </a:fillRef>
          <a:effectRef idx="0">
            <a:schemeClr val="accent3"/>
          </a:effectRef>
          <a:fontRef idx="minor">
            <a:schemeClr val="dk1"/>
          </a:fontRef>
        </p:style>
        <p:txBody>
          <a:bodyPr lIns="612000" tIns="108000" rIns="0" rtlCol="0" anchor="ctr"/>
          <a:lstStyle/>
          <a:p>
            <a:endParaRPr lang="en-US" altLang="ja-JP" sz="2400" dirty="0">
              <a:solidFill>
                <a:schemeClr val="tx1"/>
              </a:solidFill>
              <a:latin typeface="Meiryo" panose="020B0604030504040204" pitchFamily="34" charset="-128"/>
            </a:endParaRPr>
          </a:p>
        </p:txBody>
      </p:sp>
      <p:sp>
        <p:nvSpPr>
          <p:cNvPr id="37" name="円/楕円 36">
            <a:extLst>
              <a:ext uri="{FF2B5EF4-FFF2-40B4-BE49-F238E27FC236}">
                <a16:creationId xmlns:a16="http://schemas.microsoft.com/office/drawing/2014/main" id="{BDCF8409-56E7-4448-9613-3507760BFA6E}"/>
              </a:ext>
            </a:extLst>
          </p:cNvPr>
          <p:cNvSpPr>
            <a:spLocks noChangeAspect="1"/>
          </p:cNvSpPr>
          <p:nvPr/>
        </p:nvSpPr>
        <p:spPr>
          <a:xfrm>
            <a:off x="6252978" y="3297701"/>
            <a:ext cx="454468" cy="454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200" dirty="0">
                <a:solidFill>
                  <a:schemeClr val="tx1"/>
                </a:solidFill>
                <a:latin typeface="メイリオ" panose="020B0604030504040204" pitchFamily="50" charset="-128"/>
                <a:ea typeface="メイリオ" panose="020B0604030504040204" pitchFamily="50" charset="-128"/>
              </a:rPr>
              <a:t>2</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38" name="テキスト ボックス 37">
            <a:extLst>
              <a:ext uri="{FF2B5EF4-FFF2-40B4-BE49-F238E27FC236}">
                <a16:creationId xmlns:a16="http://schemas.microsoft.com/office/drawing/2014/main" id="{F193D153-4E5C-954C-80D4-84DB839103E1}"/>
              </a:ext>
            </a:extLst>
          </p:cNvPr>
          <p:cNvSpPr txBox="1"/>
          <p:nvPr/>
        </p:nvSpPr>
        <p:spPr>
          <a:xfrm>
            <a:off x="4932040" y="3846903"/>
            <a:ext cx="3096344" cy="481670"/>
          </a:xfrm>
          <a:prstGeom prst="rect">
            <a:avLst/>
          </a:prstGeom>
          <a:noFill/>
        </p:spPr>
        <p:txBody>
          <a:bodyPr wrap="square" rtlCol="0">
            <a:spAutoFit/>
          </a:bodyPr>
          <a:lstStyle/>
          <a:p>
            <a:pPr algn="ctr">
              <a:lnSpc>
                <a:spcPct val="120000"/>
              </a:lnSpc>
            </a:pPr>
            <a:r>
              <a:rPr lang="ja-JP" altLang="en-US" sz="2200"/>
              <a:t>クレジット会社</a:t>
            </a:r>
            <a:r>
              <a:rPr lang="ja-JP" altLang="en-US" sz="2200" dirty="0"/>
              <a:t>のもの</a:t>
            </a:r>
            <a:endParaRPr kumimoji="1" lang="ja-JP" altLang="en-US" sz="2200" dirty="0"/>
          </a:p>
        </p:txBody>
      </p:sp>
      <p:pic>
        <p:nvPicPr>
          <p:cNvPr id="22" name="図 21">
            <a:extLst>
              <a:ext uri="{FF2B5EF4-FFF2-40B4-BE49-F238E27FC236}">
                <a16:creationId xmlns:a16="http://schemas.microsoft.com/office/drawing/2014/main" id="{22F3FE94-E930-B24D-B8E7-FF3652E045F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44987"/>
          <a:stretch/>
        </p:blipFill>
        <p:spPr>
          <a:xfrm>
            <a:off x="1709219" y="4831281"/>
            <a:ext cx="1747962" cy="1478039"/>
          </a:xfrm>
          <a:prstGeom prst="rect">
            <a:avLst/>
          </a:prstGeom>
        </p:spPr>
      </p:pic>
      <p:pic>
        <p:nvPicPr>
          <p:cNvPr id="13" name="図 12" descr="カレンダー が含まれている画像&#10;&#10;自動的に生成された説明">
            <a:extLst>
              <a:ext uri="{FF2B5EF4-FFF2-40B4-BE49-F238E27FC236}">
                <a16:creationId xmlns:a16="http://schemas.microsoft.com/office/drawing/2014/main" id="{90E1ED51-A245-1046-90AC-D688580270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0312" y="4560348"/>
            <a:ext cx="939800" cy="1346200"/>
          </a:xfrm>
          <a:prstGeom prst="rect">
            <a:avLst/>
          </a:prstGeom>
        </p:spPr>
      </p:pic>
    </p:spTree>
    <p:extLst>
      <p:ext uri="{BB962C8B-B14F-4D97-AF65-F5344CB8AC3E}">
        <p14:creationId xmlns:p14="http://schemas.microsoft.com/office/powerpoint/2010/main" val="2228292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5CC1D5B-4AE5-0141-8DBF-65463B38CF17}"/>
              </a:ext>
            </a:extLst>
          </p:cNvPr>
          <p:cNvSpPr>
            <a:spLocks noGrp="1"/>
          </p:cNvSpPr>
          <p:nvPr>
            <p:ph type="title"/>
          </p:nvPr>
        </p:nvSpPr>
        <p:spPr/>
        <p:txBody>
          <a:bodyPr>
            <a:normAutofit/>
          </a:bodyPr>
          <a:lstStyle/>
          <a:p>
            <a:r>
              <a:rPr lang="ja-JP" altLang="en-US" dirty="0"/>
              <a:t>クレジットカードは誰のもの</a:t>
            </a:r>
          </a:p>
        </p:txBody>
      </p:sp>
      <p:sp>
        <p:nvSpPr>
          <p:cNvPr id="3" name="スライド番号プレースホルダー 2"/>
          <p:cNvSpPr>
            <a:spLocks noGrp="1"/>
          </p:cNvSpPr>
          <p:nvPr>
            <p:ph type="sldNum" sz="quarter" idx="4"/>
          </p:nvPr>
        </p:nvSpPr>
        <p:spPr/>
        <p:txBody>
          <a:bodyPr/>
          <a:lstStyle/>
          <a:p>
            <a:fld id="{C3C412A8-4165-48C5-B7A3-F5E84C593970}" type="slidenum">
              <a:rPr lang="ja-JP" altLang="en-US" smtClean="0"/>
              <a:pPr/>
              <a:t>8</a:t>
            </a:fld>
            <a:endParaRPr lang="ja-JP" altLang="en-US"/>
          </a:p>
        </p:txBody>
      </p:sp>
      <p:grpSp>
        <p:nvGrpSpPr>
          <p:cNvPr id="22" name="グループ化 21">
            <a:extLst>
              <a:ext uri="{FF2B5EF4-FFF2-40B4-BE49-F238E27FC236}">
                <a16:creationId xmlns:a16="http://schemas.microsoft.com/office/drawing/2014/main" id="{97587C50-2055-1546-A4F9-A5294B5CBEA8}"/>
              </a:ext>
            </a:extLst>
          </p:cNvPr>
          <p:cNvGrpSpPr>
            <a:grpSpLocks noChangeAspect="1"/>
          </p:cNvGrpSpPr>
          <p:nvPr/>
        </p:nvGrpSpPr>
        <p:grpSpPr>
          <a:xfrm>
            <a:off x="4007032" y="1486498"/>
            <a:ext cx="1129936" cy="540000"/>
            <a:chOff x="4188540" y="365126"/>
            <a:chExt cx="1280594" cy="612000"/>
          </a:xfrm>
        </p:grpSpPr>
        <p:sp>
          <p:nvSpPr>
            <p:cNvPr id="23" name="角丸四角形 22">
              <a:extLst>
                <a:ext uri="{FF2B5EF4-FFF2-40B4-BE49-F238E27FC236}">
                  <a16:creationId xmlns:a16="http://schemas.microsoft.com/office/drawing/2014/main" id="{AA219E3D-1988-9B4C-91DF-A69AF441F007}"/>
                </a:ext>
              </a:extLst>
            </p:cNvPr>
            <p:cNvSpPr>
              <a:spLocks noChangeAspect="1"/>
            </p:cNvSpPr>
            <p:nvPr/>
          </p:nvSpPr>
          <p:spPr>
            <a:xfrm>
              <a:off x="4188540" y="365126"/>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a:solidFill>
                    <a:schemeClr val="bg1"/>
                  </a:solidFill>
                  <a:latin typeface="Meiryo" panose="020B0604030504040204" pitchFamily="34" charset="-128"/>
                </a:rPr>
                <a:t>答</a:t>
              </a:r>
              <a:endParaRPr kumimoji="1" lang="ja-JP" altLang="en-US" sz="3200" dirty="0">
                <a:solidFill>
                  <a:schemeClr val="bg1"/>
                </a:solidFill>
                <a:latin typeface="Meiryo" panose="020B0604030504040204" pitchFamily="34" charset="-128"/>
              </a:endParaRPr>
            </a:p>
          </p:txBody>
        </p:sp>
        <p:sp>
          <p:nvSpPr>
            <p:cNvPr id="24" name="角丸四角形 23">
              <a:extLst>
                <a:ext uri="{FF2B5EF4-FFF2-40B4-BE49-F238E27FC236}">
                  <a16:creationId xmlns:a16="http://schemas.microsoft.com/office/drawing/2014/main" id="{363B4C7A-087A-C54C-9A07-6456BA6BBCD6}"/>
                </a:ext>
              </a:extLst>
            </p:cNvPr>
            <p:cNvSpPr>
              <a:spLocks noChangeAspect="1"/>
            </p:cNvSpPr>
            <p:nvPr/>
          </p:nvSpPr>
          <p:spPr>
            <a:xfrm>
              <a:off x="4857134"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a:latin typeface="Meiryo" panose="020B0604030504040204" pitchFamily="34" charset="-128"/>
                </a:rPr>
                <a:t>え</a:t>
              </a:r>
              <a:endParaRPr kumimoji="1" lang="ja-JP" altLang="en-US" sz="2800" dirty="0">
                <a:latin typeface="Meiryo" panose="020B0604030504040204" pitchFamily="34" charset="-128"/>
              </a:endParaRPr>
            </a:p>
          </p:txBody>
        </p:sp>
      </p:grpSp>
      <p:sp>
        <p:nvSpPr>
          <p:cNvPr id="25" name="テキスト プレースホルダー 12">
            <a:extLst>
              <a:ext uri="{FF2B5EF4-FFF2-40B4-BE49-F238E27FC236}">
                <a16:creationId xmlns:a16="http://schemas.microsoft.com/office/drawing/2014/main" id="{5E3F42DE-A62A-004C-89A6-1DE0F0A85F32}"/>
              </a:ext>
            </a:extLst>
          </p:cNvPr>
          <p:cNvSpPr txBox="1">
            <a:spLocks/>
          </p:cNvSpPr>
          <p:nvPr/>
        </p:nvSpPr>
        <p:spPr>
          <a:xfrm>
            <a:off x="882000" y="2204237"/>
            <a:ext cx="7380000" cy="761960"/>
          </a:xfrm>
          <a:prstGeom prst="rect">
            <a:avLst/>
          </a:prstGeom>
        </p:spPr>
        <p:txBody>
          <a:bodyPr lIns="72000" tIns="72000" rIns="72000" bIns="72000"/>
          <a:lstStyle>
            <a:lvl1pPr marL="0" indent="0" algn="l" defTabSz="914400" rtl="0" eaLnBrk="1" latinLnBrk="0" hangingPunct="1">
              <a:lnSpc>
                <a:spcPct val="120000"/>
              </a:lnSpc>
              <a:spcBef>
                <a:spcPts val="1000"/>
              </a:spcBef>
              <a:spcAft>
                <a:spcPts val="0"/>
              </a:spcAft>
              <a:buFontTx/>
              <a:buNone/>
              <a:defRPr kumimoji="1" sz="3200" kern="1200">
                <a:solidFill>
                  <a:schemeClr val="tx1"/>
                </a:solidFill>
                <a:latin typeface="+mn-lt"/>
                <a:ea typeface="+mn-ea"/>
                <a:cs typeface="+mn-cs"/>
              </a:defRPr>
            </a:lvl1pPr>
            <a:lvl2pPr marL="457200" indent="0" algn="l" defTabSz="914400" rtl="0" eaLnBrk="1" latinLnBrk="0" hangingPunct="1">
              <a:lnSpc>
                <a:spcPct val="120000"/>
              </a:lnSpc>
              <a:spcBef>
                <a:spcPts val="500"/>
              </a:spcBef>
              <a:spcAft>
                <a:spcPts val="0"/>
              </a:spcAft>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500"/>
              </a:spcBef>
              <a:spcAft>
                <a:spcPts val="0"/>
              </a:spcAft>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spcBef>
                <a:spcPts val="0"/>
              </a:spcBef>
            </a:pPr>
            <a:r>
              <a:rPr lang="en-US" altLang="ja-JP" dirty="0">
                <a:latin typeface="+mn-ea"/>
              </a:rPr>
              <a:t>②</a:t>
            </a:r>
            <a:r>
              <a:rPr lang="ja-JP" altLang="en-US">
                <a:latin typeface="+mn-ea"/>
              </a:rPr>
              <a:t>クレジット会社</a:t>
            </a:r>
            <a:r>
              <a:rPr lang="ja-JP" altLang="en-US" dirty="0">
                <a:latin typeface="+mn-ea"/>
              </a:rPr>
              <a:t>のもの</a:t>
            </a:r>
            <a:endParaRPr lang="ja-JP" altLang="en-US" dirty="0"/>
          </a:p>
        </p:txBody>
      </p:sp>
      <p:sp>
        <p:nvSpPr>
          <p:cNvPr id="2" name="テキスト ボックス 1">
            <a:extLst>
              <a:ext uri="{FF2B5EF4-FFF2-40B4-BE49-F238E27FC236}">
                <a16:creationId xmlns:a16="http://schemas.microsoft.com/office/drawing/2014/main" id="{9F442D43-00B0-7941-A956-389B28BEBCDD}"/>
              </a:ext>
            </a:extLst>
          </p:cNvPr>
          <p:cNvSpPr txBox="1"/>
          <p:nvPr/>
        </p:nvSpPr>
        <p:spPr>
          <a:xfrm>
            <a:off x="755576" y="3359994"/>
            <a:ext cx="5472608" cy="2186368"/>
          </a:xfrm>
          <a:prstGeom prst="rect">
            <a:avLst/>
          </a:prstGeom>
          <a:noFill/>
        </p:spPr>
        <p:txBody>
          <a:bodyPr wrap="square" rtlCol="0">
            <a:spAutoFit/>
          </a:bodyPr>
          <a:lstStyle/>
          <a:p>
            <a:pPr>
              <a:lnSpc>
                <a:spcPct val="130000"/>
              </a:lnSpc>
            </a:pPr>
            <a:r>
              <a:rPr lang="ja-JP" altLang="en-US" sz="2300" dirty="0"/>
              <a:t>クレジットカード</a:t>
            </a:r>
            <a:r>
              <a:rPr lang="ja-JP" altLang="en-US" sz="2300"/>
              <a:t>は、クレジット会社</a:t>
            </a:r>
            <a:r>
              <a:rPr lang="ja-JP" altLang="en-US" sz="2300" dirty="0"/>
              <a:t>のもので、利用者は貸与を受けています。</a:t>
            </a:r>
            <a:endParaRPr lang="en-US" altLang="ja-JP" sz="2300" dirty="0"/>
          </a:p>
          <a:p>
            <a:pPr>
              <a:lnSpc>
                <a:spcPct val="130000"/>
              </a:lnSpc>
            </a:pPr>
            <a:endParaRPr lang="en-US" altLang="ja-JP" sz="1400" dirty="0"/>
          </a:p>
          <a:p>
            <a:pPr>
              <a:lnSpc>
                <a:spcPct val="130000"/>
              </a:lnSpc>
            </a:pPr>
            <a:r>
              <a:rPr lang="ja-JP" altLang="en-US" sz="2300" dirty="0"/>
              <a:t>利用者には、カードや暗証番号を適切に管理する義務があります。</a:t>
            </a:r>
            <a:endParaRPr kumimoji="1" lang="ja-JP" altLang="en-US" sz="2300" dirty="0"/>
          </a:p>
        </p:txBody>
      </p:sp>
      <p:pic>
        <p:nvPicPr>
          <p:cNvPr id="7" name="図 6" descr="アイコン が含まれている画像&#10;&#10;自動的に生成された説明">
            <a:extLst>
              <a:ext uri="{FF2B5EF4-FFF2-40B4-BE49-F238E27FC236}">
                <a16:creationId xmlns:a16="http://schemas.microsoft.com/office/drawing/2014/main" id="{FDCF271B-EE32-DB48-9602-E5D1AD40F0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2712" y="3732949"/>
            <a:ext cx="1478012" cy="2117152"/>
          </a:xfrm>
          <a:prstGeom prst="rect">
            <a:avLst/>
          </a:prstGeom>
        </p:spPr>
      </p:pic>
      <p:pic>
        <p:nvPicPr>
          <p:cNvPr id="9" name="図 8" descr="カレンダー&#10;&#10;自動的に生成された説明">
            <a:extLst>
              <a:ext uri="{FF2B5EF4-FFF2-40B4-BE49-F238E27FC236}">
                <a16:creationId xmlns:a16="http://schemas.microsoft.com/office/drawing/2014/main" id="{4DCB0B49-D422-934C-9B96-183D9707188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9928" y="3364519"/>
            <a:ext cx="1188496" cy="808887"/>
          </a:xfrm>
          <a:prstGeom prst="rect">
            <a:avLst/>
          </a:prstGeom>
        </p:spPr>
      </p:pic>
    </p:spTree>
    <p:extLst>
      <p:ext uri="{BB962C8B-B14F-4D97-AF65-F5344CB8AC3E}">
        <p14:creationId xmlns:p14="http://schemas.microsoft.com/office/powerpoint/2010/main" val="1462852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theme/theme1.xml><?xml version="1.0" encoding="utf-8"?>
<a:theme xmlns:a="http://schemas.openxmlformats.org/drawingml/2006/main" name="青">
  <a:themeElements>
    <a:clrScheme name="横浜銀行 1">
      <a:dk1>
        <a:srgbClr val="333333"/>
      </a:dk1>
      <a:lt1>
        <a:srgbClr val="FFFFFE"/>
      </a:lt1>
      <a:dk2>
        <a:srgbClr val="134A87"/>
      </a:dk2>
      <a:lt2>
        <a:srgbClr val="AFDFF8"/>
      </a:lt2>
      <a:accent1>
        <a:srgbClr val="64C8F2"/>
      </a:accent1>
      <a:accent2>
        <a:srgbClr val="E85984"/>
      </a:accent2>
      <a:accent3>
        <a:srgbClr val="17A93A"/>
      </a:accent3>
      <a:accent4>
        <a:srgbClr val="FFF10A"/>
      </a:accent4>
      <a:accent5>
        <a:srgbClr val="F38E1F"/>
      </a:accent5>
      <a:accent6>
        <a:srgbClr val="5FBCEB"/>
      </a:accent6>
      <a:hlink>
        <a:srgbClr val="00AB7A"/>
      </a:hlink>
      <a:folHlink>
        <a:srgbClr val="4C80C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80726_金融リテラシー編" id="{499AE7A8-639F-A941-9E80-36FA47178BDA}" vid="{B8DE9389-DC95-404F-8D0A-AABFDE54850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4">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180726_金融リテラシー編</Template>
  <TotalTime>0</TotalTime>
  <Words>3164</Words>
  <Application>Microsoft Office PowerPoint</Application>
  <PresentationFormat>画面に合わせる (4:3)</PresentationFormat>
  <Paragraphs>401</Paragraphs>
  <Slides>22</Slides>
  <Notes>22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22</vt:i4>
      </vt:variant>
    </vt:vector>
  </HeadingPairs>
  <TitlesOfParts>
    <vt:vector size="29" baseType="lpstr">
      <vt:lpstr>Meiryo Regular</vt:lpstr>
      <vt:lpstr>ヒラギノ角ゴ Pro W3</vt:lpstr>
      <vt:lpstr>Meiryo</vt:lpstr>
      <vt:lpstr>Meiryo</vt:lpstr>
      <vt:lpstr>Arial</vt:lpstr>
      <vt:lpstr>Calibri</vt:lpstr>
      <vt:lpstr>青</vt:lpstr>
      <vt:lpstr>知っておきたい クレジットカード のこと</vt:lpstr>
      <vt:lpstr>さまざまなカード？</vt:lpstr>
      <vt:lpstr>支払い方法の相違点</vt:lpstr>
      <vt:lpstr>カードの魅力って？</vt:lpstr>
      <vt:lpstr>クレジットカードについて知ろう</vt:lpstr>
      <vt:lpstr>クレジットカードとは？</vt:lpstr>
      <vt:lpstr>クレジットカードのしくみ</vt:lpstr>
      <vt:lpstr>クレジットカードは誰のもの</vt:lpstr>
      <vt:lpstr>クレジットカードは誰のもの</vt:lpstr>
      <vt:lpstr>クレジットカードを使えるのは</vt:lpstr>
      <vt:lpstr>クレジットカードを使えるのは</vt:lpstr>
      <vt:lpstr>クレジットカードで買うなら？</vt:lpstr>
      <vt:lpstr>利用代金の支払い方法</vt:lpstr>
      <vt:lpstr>支払い方法によっては手数料がかかる</vt:lpstr>
      <vt:lpstr>リボ払いでは利用残高に注意</vt:lpstr>
      <vt:lpstr>どの支払い方法を選ぶ？</vt:lpstr>
      <vt:lpstr>返済が滞ってしまうと…</vt:lpstr>
      <vt:lpstr>こんな取引も“債務”</vt:lpstr>
      <vt:lpstr>（ご参考）多重債務は他人ごとではない</vt:lpstr>
      <vt:lpstr>使いすぎてしまった、と思ったら</vt:lpstr>
      <vt:lpstr>クレジットカードを賢く利用するには</vt:lpstr>
      <vt:lpstr>教材に関するアンケートご協力のお願い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yasunori torigoe</dc:creator>
  <cp:lastModifiedBy>内貴　基志</cp:lastModifiedBy>
  <cp:revision>849</cp:revision>
  <cp:lastPrinted>2021-03-16T08:27:56Z</cp:lastPrinted>
  <dcterms:created xsi:type="dcterms:W3CDTF">2020-01-06T02:08:42Z</dcterms:created>
  <dcterms:modified xsi:type="dcterms:W3CDTF">2021-03-17T00:39:57Z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-883217027</vt:i4>
  </property>
  <property fmtid="{D5CDD505-2E9C-101B-9397-08002B2CF9AE}" pid="3" name="_NewReviewCycle">
    <vt:lpwstr/>
  </property>
  <property fmtid="{D5CDD505-2E9C-101B-9397-08002B2CF9AE}" pid="4" name="_EmailSubject">
    <vt:lpwstr>スライドお戻し（横浜銀行　内貴）</vt:lpwstr>
  </property>
  <property fmtid="{D5CDD505-2E9C-101B-9397-08002B2CF9AE}" pid="5" name="_AuthorEmail">
    <vt:lpwstr>motoshi_naiki@hamagin.co.jp</vt:lpwstr>
  </property>
  <property fmtid="{D5CDD505-2E9C-101B-9397-08002B2CF9AE}" pid="6" name="_AuthorEmailDisplayName">
    <vt:lpwstr>内貴　基志</vt:lpwstr>
  </property>
  <property fmtid="{D5CDD505-2E9C-101B-9397-08002B2CF9AE}" pid="7" name="_PreviousAdHocReviewCycleID">
    <vt:i4>-1392075115</vt:i4>
  </property>
</Properties>
</file>