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60" r:id="rId1"/>
  </p:sldMasterIdLst>
  <p:notesMasterIdLst>
    <p:notesMasterId r:id="rId21"/>
  </p:notesMasterIdLst>
  <p:sldIdLst>
    <p:sldId id="284" r:id="rId2"/>
    <p:sldId id="258" r:id="rId3"/>
    <p:sldId id="290" r:id="rId4"/>
    <p:sldId id="291" r:id="rId5"/>
    <p:sldId id="372" r:id="rId6"/>
    <p:sldId id="373" r:id="rId7"/>
    <p:sldId id="356" r:id="rId8"/>
    <p:sldId id="379" r:id="rId9"/>
    <p:sldId id="292" r:id="rId10"/>
    <p:sldId id="374" r:id="rId11"/>
    <p:sldId id="302" r:id="rId12"/>
    <p:sldId id="378" r:id="rId13"/>
    <p:sldId id="298" r:id="rId14"/>
    <p:sldId id="294" r:id="rId15"/>
    <p:sldId id="295" r:id="rId16"/>
    <p:sldId id="375" r:id="rId17"/>
    <p:sldId id="300" r:id="rId18"/>
    <p:sldId id="301" r:id="rId19"/>
    <p:sldId id="377" r:id="rId20"/>
  </p:sldIdLst>
  <p:sldSz cx="9144000" cy="6858000" type="screen4x3"/>
  <p:notesSz cx="6805613"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userDrawn="1">
          <p15:clr>
            <a:srgbClr val="A4A3A4"/>
          </p15:clr>
        </p15:guide>
        <p15:guide id="2" pos="214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70"/>
    <p:restoredTop sz="65971" autoAdjust="0"/>
  </p:normalViewPr>
  <p:slideViewPr>
    <p:cSldViewPr>
      <p:cViewPr varScale="1">
        <p:scale>
          <a:sx n="75" d="100"/>
          <a:sy n="75" d="100"/>
        </p:scale>
        <p:origin x="2430" y="66"/>
      </p:cViewPr>
      <p:guideLst>
        <p:guide orient="horz" pos="2160"/>
        <p:guide pos="2880"/>
      </p:guideLst>
    </p:cSldViewPr>
  </p:slideViewPr>
  <p:notesTextViewPr>
    <p:cViewPr>
      <p:scale>
        <a:sx n="1" d="1"/>
        <a:sy n="1" d="1"/>
      </p:scale>
      <p:origin x="0" y="0"/>
    </p:cViewPr>
  </p:notesTextViewPr>
  <p:notesViewPr>
    <p:cSldViewPr>
      <p:cViewPr varScale="1">
        <p:scale>
          <a:sx n="110" d="100"/>
          <a:sy n="110" d="100"/>
        </p:scale>
        <p:origin x="3984" y="192"/>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245877260772061"/>
          <c:y val="3.8453248031496065E-2"/>
          <c:w val="0.79622989038250302"/>
          <c:h val="0.84189534057895865"/>
        </c:manualLayout>
      </c:layout>
      <c:barChart>
        <c:barDir val="col"/>
        <c:grouping val="stacked"/>
        <c:varyColors val="0"/>
        <c:ser>
          <c:idx val="0"/>
          <c:order val="0"/>
          <c:tx>
            <c:strRef>
              <c:f>Sheet1!$B$1</c:f>
              <c:strCache>
                <c:ptCount val="1"/>
                <c:pt idx="0">
                  <c:v>上記以外</c:v>
                </c:pt>
              </c:strCache>
            </c:strRef>
          </c:tx>
          <c:spPr>
            <a:solidFill>
              <a:schemeClr val="tx2"/>
            </a:solidFill>
            <a:ln>
              <a:noFill/>
            </a:ln>
            <a:effectLst/>
          </c:spPr>
          <c:invertIfNegative val="0"/>
          <c:cat>
            <c:numRef>
              <c:f>Sheet1!$A$2:$A$7</c:f>
              <c:numCache>
                <c:formatCode>General</c:formatCode>
                <c:ptCount val="6"/>
                <c:pt idx="0">
                  <c:v>2014</c:v>
                </c:pt>
                <c:pt idx="1">
                  <c:v>2015</c:v>
                </c:pt>
                <c:pt idx="2">
                  <c:v>2016</c:v>
                </c:pt>
                <c:pt idx="3">
                  <c:v>2017</c:v>
                </c:pt>
                <c:pt idx="4">
                  <c:v>2018</c:v>
                </c:pt>
                <c:pt idx="5">
                  <c:v>2019</c:v>
                </c:pt>
              </c:numCache>
            </c:numRef>
          </c:cat>
          <c:val>
            <c:numRef>
              <c:f>Sheet1!$B$2:$B$7</c:f>
              <c:numCache>
                <c:formatCode>General</c:formatCode>
                <c:ptCount val="6"/>
                <c:pt idx="0">
                  <c:v>3651</c:v>
                </c:pt>
                <c:pt idx="1">
                  <c:v>4058</c:v>
                </c:pt>
                <c:pt idx="2">
                  <c:v>4032</c:v>
                </c:pt>
                <c:pt idx="3">
                  <c:v>4304</c:v>
                </c:pt>
                <c:pt idx="4">
                  <c:v>4407</c:v>
                </c:pt>
                <c:pt idx="5">
                  <c:v>4558</c:v>
                </c:pt>
              </c:numCache>
            </c:numRef>
          </c:val>
          <c:extLst>
            <c:ext xmlns:c16="http://schemas.microsoft.com/office/drawing/2014/chart" uri="{C3380CC4-5D6E-409C-BE32-E72D297353CC}">
              <c16:uniqueId val="{00000000-A822-B946-9CA0-F69A2F9B6434}"/>
            </c:ext>
          </c:extLst>
        </c:ser>
        <c:ser>
          <c:idx val="1"/>
          <c:order val="1"/>
          <c:tx>
            <c:strRef>
              <c:f>Sheet1!$C$1</c:f>
              <c:strCache>
                <c:ptCount val="1"/>
                <c:pt idx="0">
                  <c:v>著作権法違反</c:v>
                </c:pt>
              </c:strCache>
            </c:strRef>
          </c:tx>
          <c:spPr>
            <a:solidFill>
              <a:schemeClr val="tx2">
                <a:lumMod val="50000"/>
              </a:schemeClr>
            </a:solidFill>
            <a:ln>
              <a:noFill/>
            </a:ln>
            <a:effectLst/>
          </c:spPr>
          <c:invertIfNegative val="0"/>
          <c:cat>
            <c:numRef>
              <c:f>Sheet1!$A$2:$A$7</c:f>
              <c:numCache>
                <c:formatCode>General</c:formatCode>
                <c:ptCount val="6"/>
                <c:pt idx="0">
                  <c:v>2014</c:v>
                </c:pt>
                <c:pt idx="1">
                  <c:v>2015</c:v>
                </c:pt>
                <c:pt idx="2">
                  <c:v>2016</c:v>
                </c:pt>
                <c:pt idx="3">
                  <c:v>2017</c:v>
                </c:pt>
                <c:pt idx="4">
                  <c:v>2018</c:v>
                </c:pt>
                <c:pt idx="5">
                  <c:v>2019</c:v>
                </c:pt>
              </c:numCache>
            </c:numRef>
          </c:cat>
          <c:val>
            <c:numRef>
              <c:f>Sheet1!$C$2:$C$7</c:f>
              <c:numCache>
                <c:formatCode>General</c:formatCode>
                <c:ptCount val="6"/>
                <c:pt idx="0">
                  <c:v>824</c:v>
                </c:pt>
                <c:pt idx="1">
                  <c:v>593</c:v>
                </c:pt>
                <c:pt idx="2">
                  <c:v>586</c:v>
                </c:pt>
                <c:pt idx="3">
                  <c:v>398</c:v>
                </c:pt>
                <c:pt idx="4">
                  <c:v>691</c:v>
                </c:pt>
                <c:pt idx="5">
                  <c:v>451</c:v>
                </c:pt>
              </c:numCache>
            </c:numRef>
          </c:val>
          <c:extLst>
            <c:ext xmlns:c16="http://schemas.microsoft.com/office/drawing/2014/chart" uri="{C3380CC4-5D6E-409C-BE32-E72D297353CC}">
              <c16:uniqueId val="{00000001-A822-B946-9CA0-F69A2F9B6434}"/>
            </c:ext>
          </c:extLst>
        </c:ser>
        <c:ser>
          <c:idx val="2"/>
          <c:order val="2"/>
          <c:tx>
            <c:strRef>
              <c:f>Sheet1!$D$1</c:f>
              <c:strCache>
                <c:ptCount val="1"/>
                <c:pt idx="0">
                  <c:v>詐欺</c:v>
                </c:pt>
              </c:strCache>
            </c:strRef>
          </c:tx>
          <c:spPr>
            <a:solidFill>
              <a:schemeClr val="accent6">
                <a:lumMod val="75000"/>
              </a:schemeClr>
            </a:solidFill>
            <a:ln>
              <a:noFill/>
            </a:ln>
            <a:effectLst/>
          </c:spPr>
          <c:invertIfNegative val="0"/>
          <c:cat>
            <c:numRef>
              <c:f>Sheet1!$A$2:$A$7</c:f>
              <c:numCache>
                <c:formatCode>General</c:formatCode>
                <c:ptCount val="6"/>
                <c:pt idx="0">
                  <c:v>2014</c:v>
                </c:pt>
                <c:pt idx="1">
                  <c:v>2015</c:v>
                </c:pt>
                <c:pt idx="2">
                  <c:v>2016</c:v>
                </c:pt>
                <c:pt idx="3">
                  <c:v>2017</c:v>
                </c:pt>
                <c:pt idx="4">
                  <c:v>2018</c:v>
                </c:pt>
                <c:pt idx="5">
                  <c:v>2019</c:v>
                </c:pt>
              </c:numCache>
            </c:numRef>
          </c:cat>
          <c:val>
            <c:numRef>
              <c:f>Sheet1!$D$2:$D$7</c:f>
              <c:numCache>
                <c:formatCode>General</c:formatCode>
                <c:ptCount val="6"/>
                <c:pt idx="0">
                  <c:v>1133</c:v>
                </c:pt>
                <c:pt idx="1">
                  <c:v>951</c:v>
                </c:pt>
                <c:pt idx="2">
                  <c:v>828</c:v>
                </c:pt>
                <c:pt idx="3">
                  <c:v>1084</c:v>
                </c:pt>
                <c:pt idx="4">
                  <c:v>972</c:v>
                </c:pt>
                <c:pt idx="5">
                  <c:v>977</c:v>
                </c:pt>
              </c:numCache>
            </c:numRef>
          </c:val>
          <c:extLst>
            <c:ext xmlns:c16="http://schemas.microsoft.com/office/drawing/2014/chart" uri="{C3380CC4-5D6E-409C-BE32-E72D297353CC}">
              <c16:uniqueId val="{00000002-A822-B946-9CA0-F69A2F9B6434}"/>
            </c:ext>
          </c:extLst>
        </c:ser>
        <c:ser>
          <c:idx val="3"/>
          <c:order val="3"/>
          <c:tx>
            <c:strRef>
              <c:f>Sheet1!$E$1</c:f>
              <c:strCache>
                <c:ptCount val="1"/>
                <c:pt idx="0">
                  <c:v>児童売春・児童ポルノ法違反</c:v>
                </c:pt>
              </c:strCache>
            </c:strRef>
          </c:tx>
          <c:spPr>
            <a:solidFill>
              <a:schemeClr val="accent1"/>
            </a:solidFill>
            <a:ln>
              <a:noFill/>
            </a:ln>
            <a:effectLst/>
          </c:spPr>
          <c:invertIfNegative val="0"/>
          <c:cat>
            <c:numRef>
              <c:f>Sheet1!$A$2:$A$7</c:f>
              <c:numCache>
                <c:formatCode>General</c:formatCode>
                <c:ptCount val="6"/>
                <c:pt idx="0">
                  <c:v>2014</c:v>
                </c:pt>
                <c:pt idx="1">
                  <c:v>2015</c:v>
                </c:pt>
                <c:pt idx="2">
                  <c:v>2016</c:v>
                </c:pt>
                <c:pt idx="3">
                  <c:v>2017</c:v>
                </c:pt>
                <c:pt idx="4">
                  <c:v>2018</c:v>
                </c:pt>
                <c:pt idx="5">
                  <c:v>2019</c:v>
                </c:pt>
              </c:numCache>
            </c:numRef>
          </c:cat>
          <c:val>
            <c:numRef>
              <c:f>Sheet1!$E$2:$E$7</c:f>
              <c:numCache>
                <c:formatCode>General</c:formatCode>
                <c:ptCount val="6"/>
                <c:pt idx="0">
                  <c:v>1741</c:v>
                </c:pt>
                <c:pt idx="1">
                  <c:v>1881</c:v>
                </c:pt>
                <c:pt idx="2">
                  <c:v>2002</c:v>
                </c:pt>
                <c:pt idx="3">
                  <c:v>2225</c:v>
                </c:pt>
                <c:pt idx="4">
                  <c:v>2057</c:v>
                </c:pt>
                <c:pt idx="5">
                  <c:v>2281</c:v>
                </c:pt>
              </c:numCache>
            </c:numRef>
          </c:val>
          <c:extLst>
            <c:ext xmlns:c16="http://schemas.microsoft.com/office/drawing/2014/chart" uri="{C3380CC4-5D6E-409C-BE32-E72D297353CC}">
              <c16:uniqueId val="{00000003-A822-B946-9CA0-F69A2F9B6434}"/>
            </c:ext>
          </c:extLst>
        </c:ser>
        <c:ser>
          <c:idx val="4"/>
          <c:order val="4"/>
          <c:tx>
            <c:strRef>
              <c:f>Sheet1!$F$1</c:f>
              <c:strCache>
                <c:ptCount val="1"/>
                <c:pt idx="0">
                  <c:v>不正指令電磁的記録に関する罪、コンピュータ・電磁記録対象犯罪</c:v>
                </c:pt>
              </c:strCache>
            </c:strRef>
          </c:tx>
          <c:spPr>
            <a:solidFill>
              <a:schemeClr val="accent1">
                <a:lumMod val="60000"/>
                <a:lumOff val="40000"/>
              </a:schemeClr>
            </a:solidFill>
            <a:ln>
              <a:noFill/>
            </a:ln>
            <a:effectLst/>
          </c:spPr>
          <c:invertIfNegative val="0"/>
          <c:cat>
            <c:numRef>
              <c:f>Sheet1!$A$2:$A$7</c:f>
              <c:numCache>
                <c:formatCode>General</c:formatCode>
                <c:ptCount val="6"/>
                <c:pt idx="0">
                  <c:v>2014</c:v>
                </c:pt>
                <c:pt idx="1">
                  <c:v>2015</c:v>
                </c:pt>
                <c:pt idx="2">
                  <c:v>2016</c:v>
                </c:pt>
                <c:pt idx="3">
                  <c:v>2017</c:v>
                </c:pt>
                <c:pt idx="4">
                  <c:v>2018</c:v>
                </c:pt>
                <c:pt idx="5">
                  <c:v>2019</c:v>
                </c:pt>
              </c:numCache>
            </c:numRef>
          </c:cat>
          <c:val>
            <c:numRef>
              <c:f>Sheet1!$F$2:$F$7</c:f>
              <c:numCache>
                <c:formatCode>General</c:formatCode>
                <c:ptCount val="6"/>
                <c:pt idx="0">
                  <c:v>192</c:v>
                </c:pt>
                <c:pt idx="1">
                  <c:v>240</c:v>
                </c:pt>
                <c:pt idx="2">
                  <c:v>374</c:v>
                </c:pt>
                <c:pt idx="3">
                  <c:v>355</c:v>
                </c:pt>
                <c:pt idx="4">
                  <c:v>349</c:v>
                </c:pt>
                <c:pt idx="5">
                  <c:v>436</c:v>
                </c:pt>
              </c:numCache>
            </c:numRef>
          </c:val>
          <c:extLst>
            <c:ext xmlns:c16="http://schemas.microsoft.com/office/drawing/2014/chart" uri="{C3380CC4-5D6E-409C-BE32-E72D297353CC}">
              <c16:uniqueId val="{00000004-A822-B946-9CA0-F69A2F9B6434}"/>
            </c:ext>
          </c:extLst>
        </c:ser>
        <c:ser>
          <c:idx val="5"/>
          <c:order val="5"/>
          <c:tx>
            <c:strRef>
              <c:f>Sheet1!$G$1</c:f>
              <c:strCache>
                <c:ptCount val="1"/>
                <c:pt idx="0">
                  <c:v>不正アクセス禁止法違反</c:v>
                </c:pt>
              </c:strCache>
            </c:strRef>
          </c:tx>
          <c:spPr>
            <a:solidFill>
              <a:schemeClr val="accent1">
                <a:lumMod val="40000"/>
                <a:lumOff val="60000"/>
              </a:schemeClr>
            </a:solidFill>
            <a:ln>
              <a:noFill/>
            </a:ln>
            <a:effectLst/>
          </c:spPr>
          <c:invertIfNegative val="0"/>
          <c:cat>
            <c:numRef>
              <c:f>Sheet1!$A$2:$A$7</c:f>
              <c:numCache>
                <c:formatCode>General</c:formatCode>
                <c:ptCount val="6"/>
                <c:pt idx="0">
                  <c:v>2014</c:v>
                </c:pt>
                <c:pt idx="1">
                  <c:v>2015</c:v>
                </c:pt>
                <c:pt idx="2">
                  <c:v>2016</c:v>
                </c:pt>
                <c:pt idx="3">
                  <c:v>2017</c:v>
                </c:pt>
                <c:pt idx="4">
                  <c:v>2018</c:v>
                </c:pt>
                <c:pt idx="5">
                  <c:v>2019</c:v>
                </c:pt>
              </c:numCache>
            </c:numRef>
          </c:cat>
          <c:val>
            <c:numRef>
              <c:f>Sheet1!$G$2:$G$7</c:f>
              <c:numCache>
                <c:formatCode>General</c:formatCode>
                <c:ptCount val="6"/>
                <c:pt idx="0">
                  <c:v>364</c:v>
                </c:pt>
                <c:pt idx="1">
                  <c:v>373</c:v>
                </c:pt>
                <c:pt idx="2">
                  <c:v>502</c:v>
                </c:pt>
                <c:pt idx="3">
                  <c:v>648</c:v>
                </c:pt>
                <c:pt idx="4">
                  <c:v>564</c:v>
                </c:pt>
                <c:pt idx="5">
                  <c:v>816</c:v>
                </c:pt>
              </c:numCache>
            </c:numRef>
          </c:val>
          <c:extLst>
            <c:ext xmlns:c16="http://schemas.microsoft.com/office/drawing/2014/chart" uri="{C3380CC4-5D6E-409C-BE32-E72D297353CC}">
              <c16:uniqueId val="{00000005-A822-B946-9CA0-F69A2F9B6434}"/>
            </c:ext>
          </c:extLst>
        </c:ser>
        <c:dLbls>
          <c:showLegendKey val="0"/>
          <c:showVal val="0"/>
          <c:showCatName val="0"/>
          <c:showSerName val="0"/>
          <c:showPercent val="0"/>
          <c:showBubbleSize val="0"/>
        </c:dLbls>
        <c:gapWidth val="70"/>
        <c:overlap val="100"/>
        <c:axId val="150150144"/>
        <c:axId val="150168320"/>
      </c:barChart>
      <c:catAx>
        <c:axId val="150150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ea"/>
                <a:ea typeface="+mn-ea"/>
                <a:cs typeface="+mn-cs"/>
              </a:defRPr>
            </a:pPr>
            <a:endParaRPr lang="ja-JP"/>
          </a:p>
        </c:txPr>
        <c:crossAx val="150168320"/>
        <c:crosses val="autoZero"/>
        <c:auto val="1"/>
        <c:lblAlgn val="ctr"/>
        <c:lblOffset val="100"/>
        <c:noMultiLvlLbl val="0"/>
      </c:catAx>
      <c:valAx>
        <c:axId val="150168320"/>
        <c:scaling>
          <c:orientation val="minMax"/>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mn-ea"/>
                <a:ea typeface="+mn-ea"/>
                <a:cs typeface="+mn-cs"/>
              </a:defRPr>
            </a:pPr>
            <a:endParaRPr lang="ja-JP"/>
          </a:p>
        </c:txPr>
        <c:crossAx val="1501501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9099" cy="496967"/>
          </a:xfrm>
          <a:prstGeom prst="rect">
            <a:avLst/>
          </a:prstGeom>
        </p:spPr>
        <p:txBody>
          <a:bodyPr vert="horz" lIns="91440" tIns="45720" rIns="91440" bIns="45720" rtlCol="0"/>
          <a:lstStyle>
            <a:lvl1pPr algn="l">
              <a:defRPr sz="1200" b="0" i="0">
                <a:latin typeface="Meiryo" panose="020B0604030504040204" pitchFamily="34" charset="-128"/>
              </a:defRPr>
            </a:lvl1pPr>
          </a:lstStyle>
          <a:p>
            <a:endParaRPr lang="ja-JP" altLang="en-US"/>
          </a:p>
        </p:txBody>
      </p:sp>
      <p:sp>
        <p:nvSpPr>
          <p:cNvPr id="3" name="日付プレースホルダー 2"/>
          <p:cNvSpPr>
            <a:spLocks noGrp="1"/>
          </p:cNvSpPr>
          <p:nvPr>
            <p:ph type="dt" idx="1"/>
          </p:nvPr>
        </p:nvSpPr>
        <p:spPr>
          <a:xfrm>
            <a:off x="3854940" y="1"/>
            <a:ext cx="2949099" cy="496967"/>
          </a:xfrm>
          <a:prstGeom prst="rect">
            <a:avLst/>
          </a:prstGeom>
        </p:spPr>
        <p:txBody>
          <a:bodyPr vert="horz" lIns="91440" tIns="45720" rIns="91440" bIns="45720" rtlCol="0"/>
          <a:lstStyle>
            <a:lvl1pPr algn="r">
              <a:defRPr sz="1200" b="0" i="0">
                <a:latin typeface="Meiryo" panose="020B0604030504040204" pitchFamily="34" charset="-128"/>
              </a:defRPr>
            </a:lvl1pPr>
          </a:lstStyle>
          <a:p>
            <a:fld id="{0660DBE5-A3EF-454B-861D-1510D10C4697}" type="datetimeFigureOut">
              <a:rPr lang="ja-JP" altLang="en-US" smtClean="0"/>
              <a:pPr/>
              <a:t>2021/3/17</a:t>
            </a:fld>
            <a:endParaRPr lang="ja-JP" altLang="en-US"/>
          </a:p>
        </p:txBody>
      </p:sp>
      <p:sp>
        <p:nvSpPr>
          <p:cNvPr id="4" name="スライド イメージ プレースホルダー 3"/>
          <p:cNvSpPr>
            <a:spLocks noGrp="1" noRot="1" noChangeAspect="1"/>
          </p:cNvSpPr>
          <p:nvPr>
            <p:ph type="sldImg" idx="2"/>
          </p:nvPr>
        </p:nvSpPr>
        <p:spPr>
          <a:xfrm>
            <a:off x="919163" y="504825"/>
            <a:ext cx="4967287"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523478" y="4480234"/>
            <a:ext cx="5758657" cy="4860000"/>
          </a:xfrm>
          <a:prstGeom prst="rect">
            <a:avLst/>
          </a:prstGeom>
        </p:spPr>
        <p:txBody>
          <a:bodyPr vert="horz" lIns="91440" tIns="45720" rIns="91440" bIns="45720" rtlCol="0"/>
          <a:lstStyle/>
          <a:p>
            <a:pPr lvl="0"/>
            <a:r>
              <a:rPr kumimoji="1" lang="ja-JP" altLang="en-US" dirty="0"/>
              <a:t>マスター テキストの書式設定</a:t>
            </a:r>
          </a:p>
        </p:txBody>
      </p:sp>
      <p:sp>
        <p:nvSpPr>
          <p:cNvPr id="6" name="フッター プレースホルダー 5"/>
          <p:cNvSpPr>
            <a:spLocks noGrp="1"/>
          </p:cNvSpPr>
          <p:nvPr>
            <p:ph type="ftr" sz="quarter" idx="4"/>
          </p:nvPr>
        </p:nvSpPr>
        <p:spPr>
          <a:xfrm>
            <a:off x="1" y="9440647"/>
            <a:ext cx="2949099" cy="496967"/>
          </a:xfrm>
          <a:prstGeom prst="rect">
            <a:avLst/>
          </a:prstGeom>
        </p:spPr>
        <p:txBody>
          <a:bodyPr vert="horz" lIns="91440" tIns="45720" rIns="91440" bIns="45720" rtlCol="0" anchor="b"/>
          <a:lstStyle>
            <a:lvl1pPr algn="l">
              <a:defRPr sz="1200" b="0" i="0">
                <a:latin typeface="Meiryo" panose="020B0604030504040204" pitchFamily="34" charset="-128"/>
              </a:defRPr>
            </a:lvl1pPr>
          </a:lstStyle>
          <a:p>
            <a:endParaRPr lang="ja-JP" altLang="en-US"/>
          </a:p>
        </p:txBody>
      </p:sp>
      <p:sp>
        <p:nvSpPr>
          <p:cNvPr id="7" name="スライド番号プレースホルダー 6"/>
          <p:cNvSpPr>
            <a:spLocks noGrp="1"/>
          </p:cNvSpPr>
          <p:nvPr>
            <p:ph type="sldNum" sz="quarter" idx="5"/>
          </p:nvPr>
        </p:nvSpPr>
        <p:spPr>
          <a:xfrm>
            <a:off x="3762763" y="9290150"/>
            <a:ext cx="2949099" cy="496967"/>
          </a:xfrm>
          <a:prstGeom prst="rect">
            <a:avLst/>
          </a:prstGeom>
        </p:spPr>
        <p:txBody>
          <a:bodyPr vert="horz" lIns="91440" tIns="45720" rIns="91440" bIns="45720" rtlCol="0" anchor="b"/>
          <a:lstStyle>
            <a:lvl1pPr algn="r">
              <a:defRPr sz="900" b="0" i="0">
                <a:latin typeface="Meiryo" panose="020B0604030504040204" pitchFamily="34" charset="-128"/>
              </a:defRPr>
            </a:lvl1pPr>
          </a:lstStyle>
          <a:p>
            <a:fld id="{26E4E2FB-2C53-460C-9497-D2F75DEF5EC4}" type="slidenum">
              <a:rPr lang="ja-JP" altLang="en-US" smtClean="0"/>
              <a:pPr/>
              <a:t>‹#›</a:t>
            </a:fld>
            <a:endParaRPr lang="ja-JP" altLang="en-US"/>
          </a:p>
        </p:txBody>
      </p:sp>
    </p:spTree>
    <p:extLst>
      <p:ext uri="{BB962C8B-B14F-4D97-AF65-F5344CB8AC3E}">
        <p14:creationId xmlns:p14="http://schemas.microsoft.com/office/powerpoint/2010/main" val="3973705318"/>
      </p:ext>
    </p:extLst>
  </p:cSld>
  <p:clrMap bg1="lt1" tx1="dk1" bg2="lt2" tx2="dk2" accent1="accent1" accent2="accent2" accent3="accent3" accent4="accent4" accent5="accent5" accent6="accent6" hlink="hlink" folHlink="folHlink"/>
  <p:notesStyle>
    <a:lvl1pPr marL="0" algn="l" defTabSz="914400" rtl="0" eaLnBrk="1" latinLnBrk="0" hangingPunct="1">
      <a:lnSpc>
        <a:spcPct val="130000"/>
      </a:lnSpc>
      <a:defRPr kumimoji="1" sz="1000" b="0" i="0" kern="1200">
        <a:solidFill>
          <a:schemeClr val="tx1"/>
        </a:solidFill>
        <a:latin typeface="+mn-ea"/>
        <a:ea typeface="+mn-ea"/>
        <a:cs typeface="+mn-cs"/>
      </a:defRPr>
    </a:lvl1pPr>
    <a:lvl2pPr marL="457200" algn="l" defTabSz="914400" rtl="0" eaLnBrk="1" latinLnBrk="0" hangingPunct="1">
      <a:defRPr kumimoji="1" sz="1200" b="0" i="0" kern="1200">
        <a:solidFill>
          <a:schemeClr val="tx1"/>
        </a:solidFill>
        <a:latin typeface="+mj-ea"/>
        <a:ea typeface="+mj-ea"/>
        <a:cs typeface="+mn-cs"/>
      </a:defRPr>
    </a:lvl2pPr>
    <a:lvl3pPr marL="914400" algn="l" defTabSz="914400" rtl="0" eaLnBrk="1" latinLnBrk="0" hangingPunct="1">
      <a:defRPr kumimoji="1" sz="1200" b="0" i="0" kern="1200">
        <a:solidFill>
          <a:schemeClr val="tx1"/>
        </a:solidFill>
        <a:latin typeface="+mj-ea"/>
        <a:ea typeface="+mj-ea"/>
        <a:cs typeface="+mn-cs"/>
      </a:defRPr>
    </a:lvl3pPr>
    <a:lvl4pPr marL="1371600" algn="l" defTabSz="914400" rtl="0" eaLnBrk="1" latinLnBrk="0" hangingPunct="1">
      <a:defRPr kumimoji="1" sz="1200" b="0" i="0" kern="1200">
        <a:solidFill>
          <a:schemeClr val="tx1"/>
        </a:solidFill>
        <a:latin typeface="+mj-ea"/>
        <a:ea typeface="+mj-ea"/>
        <a:cs typeface="+mn-cs"/>
      </a:defRPr>
    </a:lvl4pPr>
    <a:lvl5pPr marL="1828800" algn="l" defTabSz="914400" rtl="0" eaLnBrk="1" latinLnBrk="0" hangingPunct="1">
      <a:defRPr kumimoji="1" sz="1200" b="0" i="0" kern="1200">
        <a:solidFill>
          <a:schemeClr val="tx1"/>
        </a:solidFill>
        <a:latin typeface="+mj-ea"/>
        <a:ea typeface="+mj-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766AB83-497B-5A4B-918F-43ACF43B89D7}" type="slidenum">
              <a:rPr kumimoji="1" lang="ja-JP" altLang="en-US" smtClean="0"/>
              <a:t>0</a:t>
            </a:fld>
            <a:endParaRPr kumimoji="1" lang="ja-JP" altLang="en-US"/>
          </a:p>
        </p:txBody>
      </p:sp>
    </p:spTree>
    <p:extLst>
      <p:ext uri="{BB962C8B-B14F-4D97-AF65-F5344CB8AC3E}">
        <p14:creationId xmlns:p14="http://schemas.microsoft.com/office/powerpoint/2010/main" val="27274506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Arial" charset="0"/>
                <a:ea typeface="ＭＳ Ｐ明朝" pitchFamily="18" charset="-128"/>
              </a:defRPr>
            </a:lvl1pPr>
            <a:lvl2pPr marL="742950" indent="-285750" eaLnBrk="0" hangingPunct="0">
              <a:spcBef>
                <a:spcPct val="30000"/>
              </a:spcBef>
              <a:defRPr kumimoji="1" sz="1200">
                <a:solidFill>
                  <a:schemeClr val="tx1"/>
                </a:solidFill>
                <a:latin typeface="Arial" charset="0"/>
                <a:ea typeface="ＭＳ Ｐ明朝" pitchFamily="18" charset="-128"/>
              </a:defRPr>
            </a:lvl2pPr>
            <a:lvl3pPr marL="1143000" indent="-228600" eaLnBrk="0" hangingPunct="0">
              <a:spcBef>
                <a:spcPct val="30000"/>
              </a:spcBef>
              <a:defRPr kumimoji="1" sz="1200">
                <a:solidFill>
                  <a:schemeClr val="tx1"/>
                </a:solidFill>
                <a:latin typeface="Arial" charset="0"/>
                <a:ea typeface="ＭＳ Ｐ明朝" pitchFamily="18" charset="-128"/>
              </a:defRPr>
            </a:lvl3pPr>
            <a:lvl4pPr marL="1600200" indent="-228600" eaLnBrk="0" hangingPunct="0">
              <a:spcBef>
                <a:spcPct val="30000"/>
              </a:spcBef>
              <a:defRPr kumimoji="1" sz="1200">
                <a:solidFill>
                  <a:schemeClr val="tx1"/>
                </a:solidFill>
                <a:latin typeface="Arial" charset="0"/>
                <a:ea typeface="ＭＳ Ｐ明朝" pitchFamily="18" charset="-128"/>
              </a:defRPr>
            </a:lvl4pPr>
            <a:lvl5pPr marL="2057400" indent="-228600" eaLnBrk="0" hangingPunct="0">
              <a:spcBef>
                <a:spcPct val="30000"/>
              </a:spcBef>
              <a:defRPr kumimoji="1" sz="1200">
                <a:solidFill>
                  <a:schemeClr val="tx1"/>
                </a:solidFill>
                <a:latin typeface="Arial"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01A878D8-E714-4EDF-9E2C-81F37220E822}" type="slidenum">
              <a:rPr lang="en-US" altLang="ja-JP" sz="900" smtClean="0">
                <a:latin typeface="Meiryo" panose="020B0604030504040204" pitchFamily="34" charset="-128"/>
                <a:ea typeface="ＭＳ Ｐゴシック" charset="-128"/>
              </a:rPr>
              <a:pPr eaLnBrk="1" hangingPunct="1">
                <a:spcBef>
                  <a:spcPct val="0"/>
                </a:spcBef>
              </a:pPr>
              <a:t>9</a:t>
            </a:fld>
            <a:endParaRPr lang="en-US" altLang="ja-JP" sz="900" dirty="0">
              <a:latin typeface="Meiryo" panose="020B0604030504040204" pitchFamily="34" charset="-128"/>
              <a:ea typeface="ＭＳ Ｐゴシック" charset="-128"/>
            </a:endParaRPr>
          </a:p>
        </p:txBody>
      </p:sp>
      <p:sp>
        <p:nvSpPr>
          <p:cNvPr id="92163" name="Rectangle 2"/>
          <p:cNvSpPr>
            <a:spLocks noGrp="1" noRot="1" noChangeAspect="1" noChangeArrowheads="1" noTextEdit="1"/>
          </p:cNvSpPr>
          <p:nvPr>
            <p:ph type="sldImg"/>
          </p:nvPr>
        </p:nvSpPr>
        <p:spPr bwMode="auto">
          <a:xfrm>
            <a:off x="925513" y="504825"/>
            <a:ext cx="4960937" cy="3722688"/>
          </a:xfrm>
          <a:prstGeom prst="rect">
            <a:avLst/>
          </a:prstGeom>
          <a:solidFill>
            <a:srgbClr val="FFFFFF"/>
          </a:solidFill>
          <a:ln>
            <a:solidFill>
              <a:srgbClr val="000000"/>
            </a:solidFill>
            <a:miter lim="800000"/>
            <a:headEnd/>
            <a:tailEnd/>
          </a:ln>
        </p:spPr>
      </p:sp>
      <p:sp>
        <p:nvSpPr>
          <p:cNvPr id="92164" name="Rectangle 3"/>
          <p:cNvSpPr>
            <a:spLocks noGrp="1" noChangeArrowheads="1"/>
          </p:cNvSpPr>
          <p:nvPr>
            <p:ph type="body" idx="1"/>
          </p:nvPr>
        </p:nvSpPr>
        <p:spPr>
          <a:xfrm>
            <a:off x="523478" y="4478151"/>
            <a:ext cx="5758657" cy="4599443"/>
          </a:xfrm>
          <a:noFill/>
        </p:spPr>
        <p:txBody>
          <a:bodyPr/>
          <a:lstStyle/>
          <a:p>
            <a:r>
              <a:rPr kumimoji="1" lang="ja-JP" altLang="en-US" b="0" i="0" u="none" kern="1200" dirty="0">
                <a:solidFill>
                  <a:schemeClr val="tx1"/>
                </a:solidFill>
                <a:effectLst/>
                <a:latin typeface="+mj-ea"/>
                <a:ea typeface="+mj-ea"/>
                <a:cs typeface="+mn-cs"/>
              </a:rPr>
              <a:t>まず、人気ブランドのシューズが、かなり極端な値引きで売られてます。</a:t>
            </a:r>
            <a:endParaRPr kumimoji="1" lang="en-US" altLang="ja-JP" b="0" i="0" u="none" kern="1200" dirty="0">
              <a:solidFill>
                <a:schemeClr val="tx1"/>
              </a:solidFill>
              <a:effectLst/>
              <a:latin typeface="+mj-ea"/>
              <a:ea typeface="+mj-ea"/>
              <a:cs typeface="+mn-cs"/>
            </a:endParaRPr>
          </a:p>
          <a:p>
            <a:r>
              <a:rPr kumimoji="1" lang="ja-JP" altLang="en-US" sz="1000" b="0" i="0" u="none" kern="1200" dirty="0">
                <a:solidFill>
                  <a:srgbClr val="FF0000"/>
                </a:solidFill>
                <a:effectLst/>
                <a:latin typeface="+mj-ea"/>
                <a:ea typeface="+mn-ea"/>
                <a:cs typeface="+mn-cs"/>
              </a:rPr>
              <a:t>★思わず安さに魅かれてしまいますが、他のサイトでは値引きされていない人気ブランドメーカーの商品が、異常な安値で売られている際には、あやしいと疑ってみた方がいいと思います。</a:t>
            </a:r>
            <a:endParaRPr kumimoji="1" lang="en-US" altLang="ja-JP" sz="1000" b="0" i="0" u="none" kern="1200" dirty="0">
              <a:solidFill>
                <a:srgbClr val="FF0000"/>
              </a:solidFill>
              <a:effectLst/>
              <a:latin typeface="+mj-ea"/>
              <a:ea typeface="+mn-ea"/>
              <a:cs typeface="+mn-cs"/>
            </a:endParaRPr>
          </a:p>
          <a:p>
            <a:pPr>
              <a:lnSpc>
                <a:spcPct val="120000"/>
              </a:lnSpc>
            </a:pPr>
            <a:endParaRPr kumimoji="1" lang="en-US" altLang="ja-JP" sz="1000" b="0" i="0" u="none" kern="1200" dirty="0">
              <a:solidFill>
                <a:schemeClr val="tx1"/>
              </a:solidFill>
              <a:effectLst/>
              <a:latin typeface="+mj-ea"/>
              <a:ea typeface="+mn-ea"/>
              <a:cs typeface="+mn-cs"/>
            </a:endParaRPr>
          </a:p>
          <a:p>
            <a:r>
              <a:rPr kumimoji="1" lang="ja-JP" altLang="en-US" sz="1000" b="0" i="0" u="none" kern="1200" dirty="0">
                <a:solidFill>
                  <a:schemeClr val="tx1"/>
                </a:solidFill>
                <a:effectLst/>
                <a:latin typeface="+mj-ea"/>
                <a:ea typeface="+mn-ea"/>
                <a:cs typeface="+mn-cs"/>
              </a:rPr>
              <a:t>このサイトは、どんな会社がやっているのかチェックしてみましょう。</a:t>
            </a:r>
            <a:endParaRPr kumimoji="1" lang="en-US" altLang="ja-JP" sz="1000" b="0" i="0" u="none" kern="1200" dirty="0">
              <a:solidFill>
                <a:schemeClr val="tx1"/>
              </a:solidFill>
              <a:effectLst/>
              <a:latin typeface="+mj-ea"/>
              <a:ea typeface="+mn-ea"/>
              <a:cs typeface="+mn-cs"/>
            </a:endParaRPr>
          </a:p>
          <a:p>
            <a:r>
              <a:rPr kumimoji="1" lang="ja-JP" altLang="en-US" sz="1000" b="0" i="0" u="none" kern="1200" dirty="0">
                <a:solidFill>
                  <a:schemeClr val="tx1"/>
                </a:solidFill>
                <a:effectLst/>
                <a:latin typeface="+mj-ea"/>
                <a:ea typeface="+mn-ea"/>
                <a:cs typeface="+mn-cs"/>
              </a:rPr>
              <a:t>★住所が、いいかげんな表記です。</a:t>
            </a:r>
            <a:endParaRPr kumimoji="1" lang="en-US" altLang="ja-JP" sz="1000" b="0" i="0" u="none" kern="1200" dirty="0">
              <a:solidFill>
                <a:schemeClr val="tx1"/>
              </a:solidFill>
              <a:effectLst/>
              <a:latin typeface="+mj-ea"/>
              <a:ea typeface="+mn-ea"/>
              <a:cs typeface="+mn-cs"/>
            </a:endParaRPr>
          </a:p>
          <a:p>
            <a:r>
              <a:rPr kumimoji="1" lang="ja-JP" altLang="en-US" sz="1000" b="0" i="0" u="none" kern="1200" dirty="0">
                <a:solidFill>
                  <a:schemeClr val="tx1"/>
                </a:solidFill>
                <a:effectLst/>
                <a:latin typeface="+mj-ea"/>
                <a:ea typeface="+mn-ea"/>
                <a:cs typeface="+mn-cs"/>
              </a:rPr>
              <a:t>★電話番号の記載もありません。</a:t>
            </a:r>
            <a:endParaRPr kumimoji="1" lang="en-US" altLang="ja-JP" sz="1000" b="0" i="0" u="none" kern="1200" dirty="0">
              <a:solidFill>
                <a:schemeClr val="tx1"/>
              </a:solidFill>
              <a:effectLst/>
              <a:latin typeface="+mj-ea"/>
              <a:ea typeface="+mn-ea"/>
              <a:cs typeface="+mn-cs"/>
            </a:endParaRPr>
          </a:p>
          <a:p>
            <a:r>
              <a:rPr kumimoji="1" lang="ja-JP" altLang="en-US" sz="1000" b="0" i="0" u="none" kern="1200" dirty="0">
                <a:solidFill>
                  <a:schemeClr val="tx1"/>
                </a:solidFill>
                <a:effectLst/>
                <a:latin typeface="+mj-ea"/>
                <a:ea typeface="+mn-ea"/>
                <a:cs typeface="+mn-cs"/>
              </a:rPr>
              <a:t>連絡先はメールのみで、しかもそのアドレスがフリーメールになっています。</a:t>
            </a:r>
            <a:endParaRPr kumimoji="1" lang="en-US" altLang="ja-JP" sz="1000" b="0" i="0" u="none" kern="1200" dirty="0">
              <a:solidFill>
                <a:schemeClr val="tx1"/>
              </a:solidFill>
              <a:effectLst/>
              <a:latin typeface="+mj-ea"/>
              <a:ea typeface="+mn-ea"/>
              <a:cs typeface="+mn-cs"/>
            </a:endParaRPr>
          </a:p>
          <a:p>
            <a:endParaRPr kumimoji="1" lang="en-US" altLang="ja-JP" sz="1000" b="0" i="0" u="none" kern="1200" dirty="0">
              <a:solidFill>
                <a:schemeClr val="tx1"/>
              </a:solidFill>
              <a:effectLst/>
              <a:latin typeface="+mj-ea"/>
              <a:ea typeface="+mn-ea"/>
              <a:cs typeface="+mn-cs"/>
            </a:endParaRPr>
          </a:p>
          <a:p>
            <a:pPr>
              <a:lnSpc>
                <a:spcPct val="120000"/>
              </a:lnSpc>
            </a:pPr>
            <a:r>
              <a:rPr kumimoji="1" lang="ja-JP" altLang="en-US" sz="1000" b="0" i="0" u="none" kern="1200" dirty="0">
                <a:solidFill>
                  <a:schemeClr val="tx1"/>
                </a:solidFill>
                <a:effectLst/>
                <a:latin typeface="+mj-ea"/>
                <a:ea typeface="+mn-ea"/>
                <a:cs typeface="+mn-cs"/>
              </a:rPr>
              <a:t>インターネットショッピングサイトには、</a:t>
            </a:r>
            <a:r>
              <a:rPr kumimoji="1" lang="ja-JP" altLang="ja-JP" sz="1000" b="0" i="0" u="none" kern="1200" dirty="0">
                <a:solidFill>
                  <a:schemeClr val="tx1"/>
                </a:solidFill>
                <a:effectLst/>
                <a:latin typeface="+mj-ea"/>
                <a:ea typeface="+mn-ea"/>
                <a:cs typeface="+mn-cs"/>
              </a:rPr>
              <a:t>事業者の名前、住所、電話番号、責任者名</a:t>
            </a:r>
            <a:r>
              <a:rPr kumimoji="1" lang="ja-JP" altLang="en-US" sz="1000" b="0" i="0" u="none" kern="1200" dirty="0">
                <a:solidFill>
                  <a:schemeClr val="tx1"/>
                </a:solidFill>
                <a:effectLst/>
                <a:latin typeface="+mj-ea"/>
                <a:ea typeface="+mn-ea"/>
                <a:cs typeface="+mn-cs"/>
              </a:rPr>
              <a:t>を</a:t>
            </a:r>
            <a:r>
              <a:rPr kumimoji="1" lang="ja-JP" altLang="ja-JP" sz="1000" b="0" i="0" u="none" kern="1200" dirty="0">
                <a:solidFill>
                  <a:schemeClr val="tx1"/>
                </a:solidFill>
                <a:effectLst/>
                <a:latin typeface="+mj-ea"/>
                <a:ea typeface="+mn-ea"/>
                <a:cs typeface="+mn-cs"/>
              </a:rPr>
              <a:t>掲載</a:t>
            </a:r>
            <a:r>
              <a:rPr kumimoji="1" lang="ja-JP" altLang="en-US" sz="1000" b="0" i="0" u="none" kern="1200" dirty="0">
                <a:solidFill>
                  <a:schemeClr val="tx1"/>
                </a:solidFill>
                <a:effectLst/>
                <a:latin typeface="+mj-ea"/>
                <a:ea typeface="+mn-ea"/>
                <a:cs typeface="+mn-cs"/>
              </a:rPr>
              <a:t>することが義務づけられています（特定商取引法）。</a:t>
            </a:r>
            <a:endParaRPr kumimoji="1" lang="en-US" altLang="ja-JP" sz="1000" b="0" i="0" u="none" kern="1200" dirty="0">
              <a:solidFill>
                <a:schemeClr val="tx1"/>
              </a:solidFill>
              <a:effectLst/>
              <a:latin typeface="+mj-ea"/>
              <a:ea typeface="+mn-ea"/>
              <a:cs typeface="+mn-cs"/>
            </a:endParaRPr>
          </a:p>
          <a:p>
            <a:pPr>
              <a:lnSpc>
                <a:spcPct val="120000"/>
              </a:lnSpc>
            </a:pPr>
            <a:r>
              <a:rPr kumimoji="1" lang="ja-JP" altLang="en-US" sz="1000" b="0" i="0" u="none" kern="1200" dirty="0">
                <a:solidFill>
                  <a:schemeClr val="tx1"/>
                </a:solidFill>
                <a:effectLst/>
                <a:latin typeface="+mj-ea"/>
                <a:ea typeface="+mn-ea"/>
                <a:cs typeface="+mn-cs"/>
              </a:rPr>
              <a:t>そこで</a:t>
            </a:r>
            <a:r>
              <a:rPr kumimoji="1" lang="ja-JP" altLang="en-US" sz="1000" b="0" i="0" u="none" kern="1200" dirty="0">
                <a:solidFill>
                  <a:schemeClr val="tx1"/>
                </a:solidFill>
                <a:latin typeface="+mj-ea"/>
                <a:ea typeface="+mn-ea"/>
                <a:cs typeface="+mn-cs"/>
              </a:rPr>
              <a:t>、</a:t>
            </a:r>
            <a:r>
              <a:rPr kumimoji="1" lang="ja-JP" altLang="ja-JP" sz="1000" b="0" i="0" u="none" kern="1200" dirty="0">
                <a:solidFill>
                  <a:schemeClr val="tx1"/>
                </a:solidFill>
                <a:effectLst/>
                <a:latin typeface="+mj-ea"/>
                <a:ea typeface="+mn-ea"/>
                <a:cs typeface="+mn-cs"/>
              </a:rPr>
              <a:t>相手の連絡先はしっかり記載されているか</a:t>
            </a:r>
            <a:r>
              <a:rPr kumimoji="1" lang="ja-JP" altLang="en-US" sz="1000" b="0" i="0" u="none" kern="1200" dirty="0">
                <a:solidFill>
                  <a:schemeClr val="tx1"/>
                </a:solidFill>
                <a:effectLst/>
                <a:latin typeface="+mj-ea"/>
                <a:ea typeface="+mn-ea"/>
                <a:cs typeface="+mn-cs"/>
              </a:rPr>
              <a:t>、特に</a:t>
            </a:r>
            <a:r>
              <a:rPr kumimoji="1" lang="ja-JP" altLang="ja-JP" sz="1000" b="0" i="0" u="none" kern="1200" dirty="0">
                <a:solidFill>
                  <a:schemeClr val="tx1"/>
                </a:solidFill>
                <a:effectLst/>
                <a:latin typeface="+mj-ea"/>
                <a:ea typeface="+mn-ea"/>
                <a:cs typeface="+mn-cs"/>
              </a:rPr>
              <a:t>電話番号</a:t>
            </a:r>
            <a:r>
              <a:rPr kumimoji="1" lang="ja-JP" altLang="en-US" sz="1000" b="0" i="0" u="none" kern="1200" dirty="0">
                <a:solidFill>
                  <a:schemeClr val="tx1"/>
                </a:solidFill>
                <a:effectLst/>
                <a:latin typeface="+mj-ea"/>
                <a:ea typeface="+mn-ea"/>
                <a:cs typeface="+mn-cs"/>
              </a:rPr>
              <a:t>が</a:t>
            </a:r>
            <a:r>
              <a:rPr kumimoji="1" lang="ja-JP" altLang="ja-JP" sz="1000" b="0" i="0" u="none" kern="1200" dirty="0">
                <a:solidFill>
                  <a:schemeClr val="tx1"/>
                </a:solidFill>
                <a:effectLst/>
                <a:latin typeface="+mj-ea"/>
                <a:ea typeface="+mn-ea"/>
                <a:cs typeface="+mn-cs"/>
              </a:rPr>
              <a:t>掲載されている</a:t>
            </a:r>
            <a:r>
              <a:rPr kumimoji="1" lang="ja-JP" altLang="en-US" sz="1000" b="0" i="0" u="none" kern="1200" dirty="0">
                <a:solidFill>
                  <a:schemeClr val="tx1"/>
                </a:solidFill>
                <a:effectLst/>
                <a:latin typeface="+mj-ea"/>
                <a:ea typeface="+mn-ea"/>
                <a:cs typeface="+mn-cs"/>
              </a:rPr>
              <a:t>かチェックしましょう。</a:t>
            </a:r>
            <a:r>
              <a:rPr kumimoji="1" lang="ja-JP" altLang="ja-JP" sz="1000" b="0" i="0" u="none" kern="1200" dirty="0">
                <a:solidFill>
                  <a:schemeClr val="tx1"/>
                </a:solidFill>
                <a:effectLst/>
                <a:latin typeface="+mj-ea"/>
                <a:ea typeface="+mn-ea"/>
                <a:cs typeface="+mn-cs"/>
              </a:rPr>
              <a:t>連絡手段が</a:t>
            </a:r>
            <a:r>
              <a:rPr kumimoji="1" lang="en-US" altLang="ja-JP" sz="1000" b="0" i="0" u="none" kern="1200" dirty="0">
                <a:solidFill>
                  <a:schemeClr val="tx1"/>
                </a:solidFill>
                <a:effectLst/>
                <a:latin typeface="+mj-ea"/>
                <a:ea typeface="+mn-ea"/>
                <a:cs typeface="+mn-cs"/>
              </a:rPr>
              <a:t>E</a:t>
            </a:r>
            <a:r>
              <a:rPr kumimoji="1" lang="ja-JP" altLang="ja-JP" sz="1000" b="0" i="0" u="none" kern="1200" dirty="0">
                <a:solidFill>
                  <a:schemeClr val="tx1"/>
                </a:solidFill>
                <a:effectLst/>
                <a:latin typeface="+mj-ea"/>
                <a:ea typeface="+mn-ea"/>
                <a:cs typeface="+mn-cs"/>
              </a:rPr>
              <a:t>メールしか無いウェブサイトは</a:t>
            </a:r>
            <a:r>
              <a:rPr kumimoji="1" lang="ja-JP" altLang="en-US" sz="1000" b="0" i="0" u="none" kern="1200" dirty="0">
                <a:solidFill>
                  <a:schemeClr val="tx1"/>
                </a:solidFill>
                <a:effectLst/>
                <a:latin typeface="+mj-ea"/>
                <a:ea typeface="+mn-ea"/>
                <a:cs typeface="+mn-cs"/>
              </a:rPr>
              <a:t>悪徳業者の可能性大</a:t>
            </a:r>
            <a:r>
              <a:rPr kumimoji="1" lang="ja-JP" altLang="ja-JP" sz="1000" b="0" i="0" u="none" kern="1200" dirty="0">
                <a:solidFill>
                  <a:schemeClr val="tx1"/>
                </a:solidFill>
                <a:effectLst/>
                <a:latin typeface="+mj-ea"/>
                <a:ea typeface="+mn-ea"/>
                <a:cs typeface="+mn-cs"/>
              </a:rPr>
              <a:t>です。</a:t>
            </a:r>
            <a:endParaRPr kumimoji="1" lang="en-US" altLang="ja-JP" sz="1000" b="0" i="0" u="none" kern="1200" dirty="0">
              <a:solidFill>
                <a:schemeClr val="tx1"/>
              </a:solidFill>
              <a:effectLst/>
              <a:latin typeface="+mj-ea"/>
              <a:ea typeface="+mn-ea"/>
              <a:cs typeface="+mn-cs"/>
            </a:endParaRPr>
          </a:p>
          <a:p>
            <a:pPr>
              <a:lnSpc>
                <a:spcPct val="120000"/>
              </a:lnSpc>
            </a:pPr>
            <a:r>
              <a:rPr kumimoji="1" lang="ja-JP" altLang="en-US" sz="1000" b="0" i="0" u="none" kern="1200" dirty="0">
                <a:solidFill>
                  <a:schemeClr val="tx1"/>
                </a:solidFill>
                <a:effectLst/>
                <a:latin typeface="+mj-ea"/>
                <a:ea typeface="+mn-ea"/>
                <a:cs typeface="+mn-cs"/>
              </a:rPr>
              <a:t>会社名やその会社の所在地がきちんと記載されていないのも怪しいですね。</a:t>
            </a:r>
            <a:endParaRPr kumimoji="1" lang="en-US" altLang="ja-JP" sz="1000" b="0" i="0" u="none" kern="1200" dirty="0">
              <a:solidFill>
                <a:schemeClr val="tx1"/>
              </a:solidFill>
              <a:effectLst/>
              <a:latin typeface="+mj-ea"/>
              <a:ea typeface="+mn-ea"/>
              <a:cs typeface="+mn-cs"/>
            </a:endParaRPr>
          </a:p>
          <a:p>
            <a:pPr>
              <a:lnSpc>
                <a:spcPct val="120000"/>
              </a:lnSpc>
            </a:pPr>
            <a:r>
              <a:rPr kumimoji="1" lang="ja-JP" altLang="en-US" sz="1000" b="0" i="0" u="none" kern="1200" dirty="0">
                <a:solidFill>
                  <a:schemeClr val="tx1"/>
                </a:solidFill>
                <a:effectLst/>
                <a:latin typeface="+mj-ea"/>
                <a:ea typeface="+mn-ea"/>
                <a:cs typeface="+mn-cs"/>
              </a:rPr>
              <a:t>なお、それらしい会社名や住所が記載されていても、何か怪しいなと感じたら、</a:t>
            </a:r>
            <a:r>
              <a:rPr kumimoji="1" lang="ja-JP" altLang="ja-JP" sz="1000" b="0" i="0" u="none" kern="1200" dirty="0">
                <a:solidFill>
                  <a:schemeClr val="tx1"/>
                </a:solidFill>
                <a:effectLst/>
                <a:latin typeface="+mj-ea"/>
                <a:ea typeface="+mn-ea"/>
                <a:cs typeface="+mn-cs"/>
              </a:rPr>
              <a:t>インターネット検索</a:t>
            </a:r>
            <a:r>
              <a:rPr kumimoji="1" lang="ja-JP" altLang="en-US" sz="1000" b="0" i="0" u="none" kern="1200" dirty="0">
                <a:solidFill>
                  <a:schemeClr val="tx1"/>
                </a:solidFill>
                <a:effectLst/>
                <a:latin typeface="+mj-ea"/>
                <a:ea typeface="+mn-ea"/>
                <a:cs typeface="+mn-cs"/>
              </a:rPr>
              <a:t>で、</a:t>
            </a:r>
            <a:r>
              <a:rPr kumimoji="1" lang="ja-JP" altLang="ja-JP" sz="1000" b="0" i="0" u="none" kern="1200" dirty="0">
                <a:solidFill>
                  <a:schemeClr val="tx1"/>
                </a:solidFill>
                <a:effectLst/>
                <a:latin typeface="+mj-ea"/>
                <a:ea typeface="+mn-ea"/>
                <a:cs typeface="+mn-cs"/>
              </a:rPr>
              <a:t>ショッピングサイトに掲載されている会社が実在するか</a:t>
            </a:r>
            <a:r>
              <a:rPr kumimoji="1" lang="ja-JP" altLang="en-US" sz="1000" b="0" i="0" u="none" kern="1200" dirty="0">
                <a:solidFill>
                  <a:schemeClr val="tx1"/>
                </a:solidFill>
                <a:effectLst/>
                <a:latin typeface="+mj-ea"/>
                <a:ea typeface="+mn-ea"/>
                <a:cs typeface="+mn-cs"/>
              </a:rPr>
              <a:t>、</a:t>
            </a:r>
            <a:r>
              <a:rPr kumimoji="1" lang="ja-JP" altLang="ja-JP" sz="1000" b="0" i="0" u="none" kern="1200" dirty="0">
                <a:solidFill>
                  <a:schemeClr val="tx1"/>
                </a:solidFill>
                <a:effectLst/>
                <a:latin typeface="+mj-ea"/>
                <a:ea typeface="+mn-ea"/>
                <a:cs typeface="+mn-cs"/>
              </a:rPr>
              <a:t>会社概要に掲載されている住所が実在</a:t>
            </a:r>
            <a:r>
              <a:rPr kumimoji="1" lang="ja-JP" altLang="en-US" sz="1000" b="0" i="0" u="none" kern="1200" dirty="0">
                <a:solidFill>
                  <a:schemeClr val="tx1"/>
                </a:solidFill>
                <a:effectLst/>
                <a:latin typeface="+mj-ea"/>
                <a:ea typeface="+mn-ea"/>
                <a:cs typeface="+mn-cs"/>
              </a:rPr>
              <a:t>するかを調べましょう。</a:t>
            </a:r>
            <a:endParaRPr kumimoji="1" lang="en-US" altLang="ja-JP" sz="1000" b="0" i="0" u="none" kern="1200" dirty="0">
              <a:solidFill>
                <a:schemeClr val="tx1"/>
              </a:solidFill>
              <a:effectLst/>
              <a:latin typeface="+mj-ea"/>
              <a:ea typeface="+mn-ea"/>
              <a:cs typeface="+mn-cs"/>
            </a:endParaRPr>
          </a:p>
          <a:p>
            <a:pPr>
              <a:lnSpc>
                <a:spcPct val="120000"/>
              </a:lnSpc>
            </a:pPr>
            <a:r>
              <a:rPr kumimoji="1" lang="ja-JP" altLang="en-US" sz="1000" b="0" i="0" u="none" kern="1200" dirty="0">
                <a:solidFill>
                  <a:schemeClr val="tx1"/>
                </a:solidFill>
                <a:effectLst/>
                <a:latin typeface="+mj-ea"/>
                <a:ea typeface="+mn-ea"/>
                <a:cs typeface="+mn-cs"/>
              </a:rPr>
              <a:t>決済手段が不自然なケースも要注意です。</a:t>
            </a:r>
            <a:endParaRPr kumimoji="1" lang="en-US" altLang="ja-JP" sz="1000" b="0" i="0" u="none" kern="1200" dirty="0">
              <a:solidFill>
                <a:schemeClr val="tx1"/>
              </a:solidFill>
              <a:effectLst/>
              <a:latin typeface="+mj-ea"/>
              <a:ea typeface="+mn-ea"/>
              <a:cs typeface="+mn-cs"/>
            </a:endParaRPr>
          </a:p>
          <a:p>
            <a:r>
              <a:rPr kumimoji="1" lang="ja-JP" altLang="en-US" sz="1000" b="0" i="0" u="none" kern="1200" dirty="0">
                <a:solidFill>
                  <a:schemeClr val="tx1"/>
                </a:solidFill>
                <a:effectLst/>
                <a:latin typeface="+mj-ea"/>
                <a:ea typeface="+mn-ea"/>
                <a:cs typeface="+mn-cs"/>
              </a:rPr>
              <a:t>★支払い方法は、銀行振り込みのみ。一般的ではありませんので、警戒すべきです。</a:t>
            </a:r>
            <a:endParaRPr kumimoji="1" lang="en-US" altLang="ja-JP" sz="1000" b="0" i="0" u="none" kern="1200" dirty="0">
              <a:solidFill>
                <a:schemeClr val="tx1"/>
              </a:solidFill>
              <a:effectLst/>
              <a:latin typeface="+mj-ea"/>
              <a:ea typeface="+mn-ea"/>
              <a:cs typeface="+mn-cs"/>
            </a:endParaRPr>
          </a:p>
          <a:p>
            <a:pPr>
              <a:lnSpc>
                <a:spcPct val="120000"/>
              </a:lnSpc>
            </a:pPr>
            <a:r>
              <a:rPr kumimoji="1" lang="ja-JP" altLang="ja-JP" sz="1000" b="0" i="0" u="none" kern="1200" dirty="0">
                <a:solidFill>
                  <a:schemeClr val="tx1"/>
                </a:solidFill>
                <a:effectLst/>
                <a:latin typeface="+mj-ea"/>
                <a:ea typeface="+mn-ea"/>
                <a:cs typeface="+mn-cs"/>
              </a:rPr>
              <a:t>「クレジット決済はシステムの不具合で使えません」「代金引換は使えません」</a:t>
            </a:r>
            <a:r>
              <a:rPr kumimoji="1" lang="ja-JP" altLang="en-US" sz="1000" b="0" i="0" u="none" kern="1200" dirty="0">
                <a:solidFill>
                  <a:schemeClr val="tx1"/>
                </a:solidFill>
                <a:effectLst/>
                <a:latin typeface="+mj-ea"/>
                <a:ea typeface="+mn-ea"/>
                <a:cs typeface="+mn-cs"/>
              </a:rPr>
              <a:t>などと不自然に</a:t>
            </a:r>
            <a:r>
              <a:rPr kumimoji="1" lang="ja-JP" altLang="ja-JP" sz="1000" b="0" i="0" u="none" kern="1200" dirty="0">
                <a:solidFill>
                  <a:schemeClr val="tx1"/>
                </a:solidFill>
                <a:effectLst/>
                <a:latin typeface="+mj-ea"/>
                <a:ea typeface="+mn-ea"/>
                <a:cs typeface="+mn-cs"/>
              </a:rPr>
              <a:t>銀行振込を要求</a:t>
            </a:r>
            <a:r>
              <a:rPr kumimoji="1" lang="ja-JP" altLang="en-US" sz="1000" b="0" i="0" u="none" kern="1200" dirty="0">
                <a:solidFill>
                  <a:schemeClr val="tx1"/>
                </a:solidFill>
                <a:effectLst/>
                <a:latin typeface="+mj-ea"/>
                <a:ea typeface="+mn-ea"/>
                <a:cs typeface="+mn-cs"/>
              </a:rPr>
              <a:t>している場合は特に警戒した方が良いでしょう。</a:t>
            </a:r>
            <a:endParaRPr kumimoji="1" lang="en-US" altLang="ja-JP" sz="1000" b="0" i="0" u="none" kern="1200" dirty="0">
              <a:solidFill>
                <a:schemeClr val="tx1"/>
              </a:solidFill>
              <a:effectLst/>
              <a:latin typeface="+mj-ea"/>
              <a:ea typeface="+mn-ea"/>
              <a:cs typeface="+mn-cs"/>
            </a:endParaRPr>
          </a:p>
          <a:p>
            <a:pPr>
              <a:lnSpc>
                <a:spcPct val="120000"/>
              </a:lnSpc>
            </a:pPr>
            <a:endParaRPr kumimoji="1" lang="en-US" altLang="ja-JP" sz="1000" b="0" i="0" u="none" kern="1200" dirty="0">
              <a:solidFill>
                <a:schemeClr val="tx1"/>
              </a:solidFill>
              <a:effectLst/>
              <a:latin typeface="+mj-ea"/>
              <a:ea typeface="+mn-ea"/>
              <a:cs typeface="+mn-cs"/>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000" b="0" i="0" u="none" kern="1200" dirty="0">
                <a:solidFill>
                  <a:schemeClr val="tx1"/>
                </a:solidFill>
                <a:effectLst/>
                <a:latin typeface="+mj-ea"/>
                <a:ea typeface="+mn-ea"/>
                <a:cs typeface="+mn-cs"/>
              </a:rPr>
              <a:t>★また、おかしな漢字や「</a:t>
            </a:r>
            <a:r>
              <a:rPr kumimoji="1" lang="en-US" altLang="ja-JP" sz="1000" b="0" i="0" u="none" kern="1200" dirty="0">
                <a:solidFill>
                  <a:schemeClr val="tx1"/>
                </a:solidFill>
                <a:effectLst/>
                <a:latin typeface="+mj-ea"/>
                <a:ea typeface="+mn-ea"/>
                <a:cs typeface="+mn-cs"/>
              </a:rPr>
              <a:t>3</a:t>
            </a:r>
            <a:r>
              <a:rPr kumimoji="1" lang="ja-JP" altLang="en-US" sz="1000" b="0" i="0" u="none" kern="1200" dirty="0">
                <a:solidFill>
                  <a:schemeClr val="tx1"/>
                </a:solidFill>
                <a:effectLst/>
                <a:latin typeface="+mj-ea"/>
                <a:ea typeface="+mn-ea"/>
                <a:cs typeface="+mn-cs"/>
              </a:rPr>
              <a:t>日か</a:t>
            </a:r>
            <a:r>
              <a:rPr kumimoji="1" lang="en-US" altLang="ja-JP" sz="1000" b="0" i="0" u="none" kern="1200" dirty="0">
                <a:solidFill>
                  <a:schemeClr val="tx1"/>
                </a:solidFill>
                <a:effectLst/>
                <a:latin typeface="+mj-ea"/>
                <a:ea typeface="+mn-ea"/>
                <a:cs typeface="+mn-cs"/>
              </a:rPr>
              <a:t>5</a:t>
            </a:r>
            <a:r>
              <a:rPr kumimoji="1" lang="ja-JP" altLang="en-US" sz="1000" b="0" i="0" u="none" kern="1200" dirty="0">
                <a:solidFill>
                  <a:schemeClr val="tx1"/>
                </a:solidFill>
                <a:effectLst/>
                <a:latin typeface="+mj-ea"/>
                <a:ea typeface="+mn-ea"/>
                <a:cs typeface="+mn-cs"/>
              </a:rPr>
              <a:t>日届けます」など不自然な日本語が見つかりました。</a:t>
            </a:r>
            <a:endParaRPr kumimoji="1" lang="en-US" altLang="ja-JP" sz="1000" b="0" i="0" u="none" kern="1200" dirty="0">
              <a:solidFill>
                <a:schemeClr val="tx1"/>
              </a:solidFill>
              <a:effectLst/>
              <a:latin typeface="+mj-ea"/>
              <a:ea typeface="+mn-ea"/>
              <a:cs typeface="+mn-cs"/>
            </a:endParaRPr>
          </a:p>
          <a:p>
            <a:pPr>
              <a:lnSpc>
                <a:spcPct val="120000"/>
              </a:lnSpc>
            </a:pPr>
            <a:r>
              <a:rPr kumimoji="1" lang="ja-JP" altLang="en-US" sz="1000" b="0" i="0" u="none" kern="1200" dirty="0">
                <a:solidFill>
                  <a:schemeClr val="tx1"/>
                </a:solidFill>
                <a:effectLst/>
                <a:latin typeface="+mj-ea"/>
                <a:ea typeface="+mn-ea"/>
                <a:cs typeface="+mn-cs"/>
              </a:rPr>
              <a:t>最近は、海外の詐欺グループが日本の消費者を狙って詐欺サイトを開設している例も目立ちます。そういったサイトでは、</a:t>
            </a:r>
            <a:r>
              <a:rPr kumimoji="1" lang="ja-JP" altLang="ja-JP" sz="1000" b="0" i="0" u="none" kern="1200" dirty="0">
                <a:solidFill>
                  <a:schemeClr val="tx1"/>
                </a:solidFill>
                <a:effectLst/>
                <a:latin typeface="+mj-ea"/>
                <a:ea typeface="+mn-ea"/>
                <a:cs typeface="+mn-cs"/>
              </a:rPr>
              <a:t>日本語の表現が不自然</a:t>
            </a:r>
            <a:r>
              <a:rPr kumimoji="1" lang="ja-JP" altLang="en-US" sz="1000" b="0" i="0" u="none" kern="1200" dirty="0">
                <a:solidFill>
                  <a:schemeClr val="tx1"/>
                </a:solidFill>
                <a:effectLst/>
                <a:latin typeface="+mj-ea"/>
                <a:ea typeface="+mn-ea"/>
                <a:cs typeface="+mn-cs"/>
              </a:rPr>
              <a:t>だったり、現在では使わない旧漢字やおかしな漢字が混じっているケースがあります。</a:t>
            </a:r>
            <a:endParaRPr kumimoji="1" lang="en-US" altLang="ja-JP" sz="1000" b="0" i="0" u="none" kern="1200" dirty="0">
              <a:solidFill>
                <a:schemeClr val="tx1"/>
              </a:solidFill>
              <a:effectLst/>
              <a:latin typeface="+mj-ea"/>
              <a:ea typeface="+mn-ea"/>
              <a:cs typeface="+mn-cs"/>
            </a:endParaRPr>
          </a:p>
          <a:p>
            <a:endParaRPr kumimoji="1" lang="en-US" altLang="ja-JP" sz="1000" b="0" i="0" u="none" kern="1200" dirty="0">
              <a:solidFill>
                <a:schemeClr val="tx1"/>
              </a:solidFill>
              <a:effectLst/>
              <a:latin typeface="+mj-ea"/>
              <a:ea typeface="+mn-ea"/>
              <a:cs typeface="+mn-cs"/>
            </a:endParaRPr>
          </a:p>
          <a:p>
            <a:r>
              <a:rPr kumimoji="1" lang="ja-JP" altLang="en-US" sz="1000" b="0" i="0" u="none" kern="1200" dirty="0">
                <a:solidFill>
                  <a:schemeClr val="tx1"/>
                </a:solidFill>
                <a:effectLst/>
                <a:latin typeface="+mj-ea"/>
                <a:ea typeface="+mn-ea"/>
                <a:cs typeface="+mn-cs"/>
              </a:rPr>
              <a:t>デザインがきれいだったり、見た目がしっかりしているとつい信用してしまいそうになりますが、今お話したポイントをしっかり押さえ、注意深く買い物をするようにしましょう。</a:t>
            </a:r>
            <a:endParaRPr kumimoji="1" lang="en-US" altLang="ja-JP" sz="1000" b="0" i="0" u="none" kern="1200" dirty="0">
              <a:solidFill>
                <a:schemeClr val="tx1"/>
              </a:solidFill>
              <a:effectLst/>
              <a:latin typeface="+mj-ea"/>
              <a:ea typeface="+mn-ea"/>
              <a:cs typeface="+mn-cs"/>
            </a:endParaRPr>
          </a:p>
          <a:p>
            <a:endParaRPr kumimoji="1" lang="en-US" altLang="ja-JP" b="0" i="0" kern="1200" dirty="0">
              <a:solidFill>
                <a:schemeClr val="tx1"/>
              </a:solidFill>
              <a:effectLst/>
              <a:latin typeface="+mj-ea"/>
              <a:ea typeface="+mj-ea"/>
              <a:cs typeface="+mn-cs"/>
            </a:endParaRPr>
          </a:p>
          <a:p>
            <a:pPr>
              <a:lnSpc>
                <a:spcPct val="80000"/>
              </a:lnSpc>
            </a:pPr>
            <a:endParaRPr lang="en-US" altLang="ja-JP" dirty="0">
              <a:latin typeface="+mj-ea"/>
              <a:ea typeface="+mj-e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kern="1200" dirty="0">
                <a:solidFill>
                  <a:schemeClr val="tx1"/>
                </a:solidFill>
                <a:effectLst/>
                <a:latin typeface="+mj-ea"/>
                <a:ea typeface="+mj-ea"/>
                <a:cs typeface="+mn-cs"/>
              </a:rPr>
              <a:t>続いて</a:t>
            </a:r>
            <a:r>
              <a:rPr kumimoji="1" lang="en-US" altLang="ja-JP" kern="1200" dirty="0">
                <a:solidFill>
                  <a:schemeClr val="tx1"/>
                </a:solidFill>
                <a:effectLst/>
                <a:latin typeface="+mj-ea"/>
                <a:ea typeface="+mj-ea"/>
                <a:cs typeface="+mn-cs"/>
              </a:rPr>
              <a:t>2</a:t>
            </a:r>
            <a:r>
              <a:rPr kumimoji="1" lang="ja-JP" altLang="en-US" kern="1200" dirty="0">
                <a:solidFill>
                  <a:schemeClr val="tx1"/>
                </a:solidFill>
                <a:effectLst/>
                <a:latin typeface="+mj-ea"/>
                <a:ea typeface="+mj-ea"/>
                <a:cs typeface="+mn-cs"/>
              </a:rPr>
              <a:t>つ目のネットトラブル「ワンクリック詐欺」です。</a:t>
            </a:r>
            <a:endParaRPr kumimoji="1" lang="en-US"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ワンクリック詐欺とは、</a:t>
            </a:r>
            <a:r>
              <a:rPr kumimoji="1" lang="en-US" altLang="ja-JP" kern="1200" dirty="0">
                <a:solidFill>
                  <a:schemeClr val="tx1"/>
                </a:solidFill>
                <a:effectLst/>
                <a:latin typeface="+mj-ea"/>
                <a:ea typeface="+mj-ea"/>
                <a:cs typeface="+mn-cs"/>
              </a:rPr>
              <a:t>Web</a:t>
            </a:r>
            <a:r>
              <a:rPr kumimoji="1" lang="ja-JP" altLang="ja-JP" kern="1200" dirty="0">
                <a:solidFill>
                  <a:schemeClr val="tx1"/>
                </a:solidFill>
                <a:effectLst/>
                <a:latin typeface="+mj-ea"/>
                <a:ea typeface="+mj-ea"/>
                <a:cs typeface="+mn-cs"/>
              </a:rPr>
              <a:t>ページ</a:t>
            </a:r>
            <a:r>
              <a:rPr kumimoji="1" lang="ja-JP" altLang="en-US" kern="1200" dirty="0">
                <a:solidFill>
                  <a:schemeClr val="tx1"/>
                </a:solidFill>
                <a:effectLst/>
                <a:latin typeface="+mj-ea"/>
                <a:ea typeface="+mj-ea"/>
                <a:cs typeface="+mn-cs"/>
              </a:rPr>
              <a:t>や電子メールを使って脅迫まがいのことを行い、お金をだまし取る詐欺のことです。</a:t>
            </a:r>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アダルトサイトなど</a:t>
            </a:r>
            <a:r>
              <a:rPr kumimoji="1" lang="ja-JP" altLang="ja-JP" kern="1200" dirty="0">
                <a:solidFill>
                  <a:schemeClr val="tx1"/>
                </a:solidFill>
                <a:effectLst/>
                <a:latin typeface="+mj-ea"/>
                <a:ea typeface="+mj-ea"/>
                <a:cs typeface="+mn-cs"/>
              </a:rPr>
              <a:t>の「年齢確認ボタン」や「動画の再生ボタン」</a:t>
            </a:r>
            <a:r>
              <a:rPr kumimoji="1" lang="ja-JP" altLang="en-US" kern="1200" dirty="0">
                <a:solidFill>
                  <a:schemeClr val="tx1"/>
                </a:solidFill>
                <a:effectLst/>
                <a:latin typeface="+mj-ea"/>
                <a:ea typeface="+mj-ea"/>
                <a:cs typeface="+mn-cs"/>
              </a:rPr>
              <a:t>や</a:t>
            </a:r>
            <a:r>
              <a:rPr kumimoji="1" lang="ja-JP" altLang="ja-JP" kern="1200" dirty="0">
                <a:solidFill>
                  <a:schemeClr val="tx1"/>
                </a:solidFill>
                <a:effectLst/>
                <a:latin typeface="+mj-ea"/>
                <a:ea typeface="+mj-ea"/>
                <a:cs typeface="+mn-cs"/>
              </a:rPr>
              <a:t>電子メールに表示されている</a:t>
            </a:r>
            <a:r>
              <a:rPr kumimoji="1" lang="en-US" altLang="ja-JP" kern="1200" dirty="0">
                <a:solidFill>
                  <a:schemeClr val="tx1"/>
                </a:solidFill>
                <a:effectLst/>
                <a:latin typeface="+mj-ea"/>
                <a:ea typeface="+mj-ea"/>
                <a:cs typeface="+mn-cs"/>
              </a:rPr>
              <a:t>URL</a:t>
            </a:r>
            <a:r>
              <a:rPr kumimoji="1" lang="ja-JP" altLang="ja-JP" kern="1200" dirty="0">
                <a:solidFill>
                  <a:schemeClr val="tx1"/>
                </a:solidFill>
                <a:effectLst/>
                <a:latin typeface="+mj-ea"/>
                <a:ea typeface="+mj-ea"/>
                <a:cs typeface="+mn-cs"/>
              </a:rPr>
              <a:t>をクリックすると、「会員登録ありがとうございました。登録料として</a:t>
            </a:r>
            <a:r>
              <a:rPr kumimoji="1" lang="ja-JP" altLang="en-US" kern="1200" dirty="0">
                <a:solidFill>
                  <a:schemeClr val="tx1"/>
                </a:solidFill>
                <a:effectLst/>
                <a:latin typeface="+mj-ea"/>
                <a:ea typeface="+mj-ea"/>
                <a:cs typeface="+mn-cs"/>
              </a:rPr>
              <a:t>３</a:t>
            </a:r>
            <a:r>
              <a:rPr kumimoji="1" lang="ja-JP" altLang="ja-JP" kern="1200" dirty="0">
                <a:solidFill>
                  <a:schemeClr val="tx1"/>
                </a:solidFill>
                <a:effectLst/>
                <a:latin typeface="+mj-ea"/>
                <a:ea typeface="+mj-ea"/>
                <a:cs typeface="+mn-cs"/>
              </a:rPr>
              <a:t>万円を振り込んでください」のようなメッセージが表示されます。</a:t>
            </a:r>
            <a:endParaRPr kumimoji="1" lang="en-US"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期限内に支払わない場合、延滞料が加算される、法的措置を講ずる</a:t>
            </a:r>
            <a:r>
              <a:rPr kumimoji="1" lang="ja-JP" altLang="en-US" kern="1200" dirty="0">
                <a:solidFill>
                  <a:schemeClr val="tx1"/>
                </a:solidFill>
                <a:effectLst/>
                <a:latin typeface="+mj-ea"/>
                <a:ea typeface="+mj-ea"/>
                <a:cs typeface="+mn-cs"/>
              </a:rPr>
              <a:t>、あなたの会社や親に連絡する</a:t>
            </a:r>
            <a:r>
              <a:rPr kumimoji="1" lang="ja-JP" altLang="ja-JP" kern="1200" dirty="0">
                <a:solidFill>
                  <a:schemeClr val="tx1"/>
                </a:solidFill>
                <a:effectLst/>
                <a:latin typeface="+mj-ea"/>
                <a:ea typeface="+mj-ea"/>
                <a:cs typeface="+mn-cs"/>
              </a:rPr>
              <a:t>といった</a:t>
            </a:r>
            <a:r>
              <a:rPr kumimoji="1" lang="ja-JP" altLang="en-US" kern="1200" dirty="0">
                <a:solidFill>
                  <a:schemeClr val="tx1"/>
                </a:solidFill>
                <a:effectLst/>
                <a:latin typeface="+mj-ea"/>
                <a:ea typeface="+mj-ea"/>
                <a:cs typeface="+mn-cs"/>
              </a:rPr>
              <a:t>こわい</a:t>
            </a:r>
            <a:r>
              <a:rPr kumimoji="1" lang="ja-JP" altLang="ja-JP" kern="1200" dirty="0">
                <a:solidFill>
                  <a:schemeClr val="tx1"/>
                </a:solidFill>
                <a:effectLst/>
                <a:latin typeface="+mj-ea"/>
                <a:ea typeface="+mj-ea"/>
                <a:cs typeface="+mn-cs"/>
              </a:rPr>
              <a:t>内容で、利用者に支払いを迫</a:t>
            </a:r>
            <a:r>
              <a:rPr kumimoji="1" lang="ja-JP" altLang="en-US" kern="1200" dirty="0">
                <a:solidFill>
                  <a:schemeClr val="tx1"/>
                </a:solidFill>
                <a:effectLst/>
                <a:latin typeface="+mj-ea"/>
                <a:ea typeface="+mj-ea"/>
                <a:cs typeface="+mn-cs"/>
              </a:rPr>
              <a:t>ります</a:t>
            </a:r>
            <a:r>
              <a:rPr kumimoji="1" lang="ja-JP" altLang="ja-JP" kern="1200" dirty="0">
                <a:solidFill>
                  <a:schemeClr val="tx1"/>
                </a:solidFill>
                <a:effectLst/>
                <a:latin typeface="+mj-ea"/>
                <a:ea typeface="+mj-ea"/>
                <a:cs typeface="+mn-cs"/>
              </a:rPr>
              <a:t>。</a:t>
            </a:r>
            <a:endParaRPr kumimoji="1" lang="en-US" altLang="ja-JP" kern="1200" dirty="0">
              <a:solidFill>
                <a:schemeClr val="tx1"/>
              </a:solidFill>
              <a:effectLst/>
              <a:latin typeface="+mj-ea"/>
              <a:ea typeface="+mj-ea"/>
              <a:cs typeface="+mn-cs"/>
            </a:endParaRPr>
          </a:p>
          <a:p>
            <a:endParaRPr kumimoji="1" lang="ja-JP"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これらのメッセージには電話番号が記載されていることもあり</a:t>
            </a:r>
            <a:r>
              <a:rPr kumimoji="1" lang="ja-JP" altLang="en-US" kern="1200" dirty="0">
                <a:solidFill>
                  <a:schemeClr val="tx1"/>
                </a:solidFill>
                <a:effectLst/>
                <a:latin typeface="+mj-ea"/>
                <a:ea typeface="+mj-ea"/>
                <a:cs typeface="+mn-cs"/>
              </a:rPr>
              <a:t>ます。</a:t>
            </a:r>
            <a:r>
              <a:rPr kumimoji="1" lang="ja-JP" altLang="ja-JP" kern="1200" dirty="0">
                <a:solidFill>
                  <a:schemeClr val="tx1"/>
                </a:solidFill>
                <a:effectLst/>
                <a:latin typeface="+mj-ea"/>
                <a:ea typeface="+mj-ea"/>
                <a:cs typeface="+mn-cs"/>
              </a:rPr>
              <a:t>その番号に電話をかけてしまうと、電話先にこちらの電話番号を知られてしま</a:t>
            </a:r>
            <a:r>
              <a:rPr kumimoji="1" lang="ja-JP" altLang="en-US" kern="1200" dirty="0">
                <a:solidFill>
                  <a:schemeClr val="tx1"/>
                </a:solidFill>
                <a:effectLst/>
                <a:latin typeface="+mj-ea"/>
                <a:ea typeface="+mj-ea"/>
                <a:cs typeface="+mn-cs"/>
              </a:rPr>
              <a:t>い</a:t>
            </a:r>
            <a:r>
              <a:rPr kumimoji="1" lang="ja-JP" altLang="ja-JP" kern="1200" dirty="0">
                <a:solidFill>
                  <a:schemeClr val="tx1"/>
                </a:solidFill>
                <a:effectLst/>
                <a:latin typeface="+mj-ea"/>
                <a:ea typeface="+mj-ea"/>
                <a:cs typeface="+mn-cs"/>
              </a:rPr>
              <a:t>、相手から電話を通じて、しつこく金銭の支払いを強制されることもあります。</a:t>
            </a:r>
          </a:p>
          <a:p>
            <a:r>
              <a:rPr kumimoji="1" lang="ja-JP" altLang="ja-JP" kern="1200" dirty="0">
                <a:solidFill>
                  <a:schemeClr val="tx1"/>
                </a:solidFill>
                <a:effectLst/>
                <a:latin typeface="+mj-ea"/>
                <a:ea typeface="+mj-ea"/>
                <a:cs typeface="+mn-cs"/>
              </a:rPr>
              <a:t>相手に知られてしまった電話番号は、詐欺グループの間で共有されることで、別の詐欺行為のターゲットとして使いまわされてしまうことがあります。</a:t>
            </a:r>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a:t>
            </a:r>
            <a:r>
              <a:rPr kumimoji="1" lang="ja-JP" altLang="ja-JP" kern="1200" dirty="0">
                <a:solidFill>
                  <a:schemeClr val="tx1"/>
                </a:solidFill>
                <a:effectLst/>
                <a:latin typeface="+mj-ea"/>
                <a:ea typeface="+mj-ea"/>
                <a:cs typeface="+mn-cs"/>
              </a:rPr>
              <a:t>もし一度でも金銭を支払ってしまうと、「</a:t>
            </a:r>
            <a:r>
              <a:rPr kumimoji="1" lang="ja-JP" altLang="en-US" kern="1200" dirty="0">
                <a:solidFill>
                  <a:schemeClr val="tx1"/>
                </a:solidFill>
                <a:effectLst/>
                <a:latin typeface="+mj-ea"/>
                <a:ea typeface="+mj-ea"/>
                <a:cs typeface="+mn-cs"/>
              </a:rPr>
              <a:t>だまされやすい人</a:t>
            </a:r>
            <a:r>
              <a:rPr kumimoji="1" lang="ja-JP" altLang="ja-JP" kern="1200" dirty="0">
                <a:solidFill>
                  <a:schemeClr val="tx1"/>
                </a:solidFill>
                <a:effectLst/>
                <a:latin typeface="+mj-ea"/>
                <a:ea typeface="+mj-ea"/>
                <a:cs typeface="+mn-cs"/>
              </a:rPr>
              <a:t>」と判断され、様々な詐欺</a:t>
            </a:r>
            <a:r>
              <a:rPr kumimoji="1" lang="ja-JP" altLang="en-US" kern="1200" dirty="0">
                <a:solidFill>
                  <a:schemeClr val="tx1"/>
                </a:solidFill>
                <a:effectLst/>
                <a:latin typeface="+mj-ea"/>
                <a:ea typeface="+mj-ea"/>
                <a:cs typeface="+mn-cs"/>
              </a:rPr>
              <a:t>グループ</a:t>
            </a:r>
            <a:r>
              <a:rPr kumimoji="1" lang="ja-JP" altLang="ja-JP" kern="1200" dirty="0">
                <a:solidFill>
                  <a:schemeClr val="tx1"/>
                </a:solidFill>
                <a:effectLst/>
                <a:latin typeface="+mj-ea"/>
                <a:ea typeface="+mj-ea"/>
                <a:cs typeface="+mn-cs"/>
              </a:rPr>
              <a:t>から繰り返し金銭を要求されることに</a:t>
            </a:r>
            <a:r>
              <a:rPr kumimoji="1" lang="ja-JP" altLang="en-US" kern="1200" dirty="0">
                <a:solidFill>
                  <a:schemeClr val="tx1"/>
                </a:solidFill>
                <a:effectLst/>
                <a:latin typeface="+mj-ea"/>
                <a:ea typeface="+mj-ea"/>
                <a:cs typeface="+mn-cs"/>
              </a:rPr>
              <a:t>なりかねません</a:t>
            </a:r>
            <a:r>
              <a:rPr kumimoji="1" lang="ja-JP" altLang="ja-JP" kern="1200" dirty="0">
                <a:solidFill>
                  <a:schemeClr val="tx1"/>
                </a:solidFill>
                <a:effectLst/>
                <a:latin typeface="+mj-ea"/>
                <a:ea typeface="+mj-ea"/>
                <a:cs typeface="+mn-cs"/>
              </a:rPr>
              <a:t>。</a:t>
            </a:r>
            <a:endParaRPr kumimoji="1" lang="en-US" altLang="ja-JP" kern="1200" dirty="0">
              <a:solidFill>
                <a:schemeClr val="tx1"/>
              </a:solidFill>
              <a:effectLst/>
              <a:latin typeface="+mj-ea"/>
              <a:ea typeface="+mj-ea"/>
              <a:cs typeface="+mn-cs"/>
            </a:endParaRPr>
          </a:p>
          <a:p>
            <a:endParaRPr kumimoji="1" lang="ja-JP" altLang="ja-JP" kern="1200" dirty="0">
              <a:solidFill>
                <a:schemeClr val="tx1"/>
              </a:solidFill>
              <a:effectLst/>
              <a:latin typeface="+mj-ea"/>
              <a:ea typeface="+mj-ea"/>
              <a:cs typeface="+mn-cs"/>
            </a:endParaRPr>
          </a:p>
          <a:p>
            <a:pPr marL="0" marR="0" indent="0" algn="l" defTabSz="914400" rtl="0" eaLnBrk="1" fontAlgn="auto" latinLnBrk="0" hangingPunct="1">
              <a:spcBef>
                <a:spcPts val="0"/>
              </a:spcBef>
              <a:spcAft>
                <a:spcPts val="0"/>
              </a:spcAft>
              <a:buClrTx/>
              <a:buSzTx/>
              <a:buFontTx/>
              <a:buNone/>
              <a:tabLst/>
              <a:defRPr/>
            </a:pPr>
            <a:r>
              <a:rPr kumimoji="1" lang="ja-JP" altLang="en-US" b="0" i="0" kern="1200" dirty="0">
                <a:solidFill>
                  <a:schemeClr val="tx1"/>
                </a:solidFill>
                <a:effectLst/>
                <a:latin typeface="+mj-ea"/>
                <a:ea typeface="+mj-ea"/>
                <a:cs typeface="+mn-cs"/>
              </a:rPr>
              <a:t>★</a:t>
            </a:r>
            <a:r>
              <a:rPr kumimoji="1" lang="ja-JP" altLang="ja-JP" b="0" i="0" kern="1200" dirty="0">
                <a:solidFill>
                  <a:schemeClr val="tx1"/>
                </a:solidFill>
                <a:effectLst/>
                <a:latin typeface="+mj-ea"/>
                <a:ea typeface="+mj-ea"/>
                <a:cs typeface="+mn-cs"/>
              </a:rPr>
              <a:t>最近は、ワンクリックならぬゼロクリック詐欺が登場</a:t>
            </a:r>
            <a:r>
              <a:rPr kumimoji="1" lang="ja-JP" altLang="en-US" b="0" i="0" kern="1200" dirty="0">
                <a:solidFill>
                  <a:schemeClr val="tx1"/>
                </a:solidFill>
                <a:effectLst/>
                <a:latin typeface="+mj-ea"/>
                <a:ea typeface="+mj-ea"/>
                <a:cs typeface="+mn-cs"/>
              </a:rPr>
              <a:t>しています</a:t>
            </a:r>
            <a:r>
              <a:rPr kumimoji="1" lang="ja-JP" altLang="ja-JP"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pPr marL="0" marR="0" indent="0" algn="l" defTabSz="914400" rtl="0" eaLnBrk="1" fontAlgn="auto" latinLnBrk="0" hangingPunct="1">
              <a:spcBef>
                <a:spcPts val="0"/>
              </a:spcBef>
              <a:spcAft>
                <a:spcPts val="0"/>
              </a:spcAft>
              <a:buClrTx/>
              <a:buSzTx/>
              <a:buFontTx/>
              <a:buNone/>
              <a:tabLst/>
              <a:defRPr/>
            </a:pPr>
            <a:r>
              <a:rPr kumimoji="1" lang="ja-JP" altLang="ja-JP" b="0" i="0" kern="1200" dirty="0">
                <a:solidFill>
                  <a:schemeClr val="tx1"/>
                </a:solidFill>
                <a:effectLst/>
                <a:latin typeface="+mj-ea"/>
                <a:ea typeface="+mj-ea"/>
                <a:cs typeface="+mn-cs"/>
              </a:rPr>
              <a:t>ゼロクリック詐欺とは、スマートフォンでサイトなどを見ているとき、</a:t>
            </a:r>
            <a:r>
              <a:rPr kumimoji="1" lang="en-US" altLang="ja-JP" b="0" i="0" kern="1200" dirty="0">
                <a:solidFill>
                  <a:schemeClr val="tx1"/>
                </a:solidFill>
                <a:effectLst/>
                <a:latin typeface="+mj-ea"/>
                <a:ea typeface="+mj-ea"/>
                <a:cs typeface="+mn-cs"/>
              </a:rPr>
              <a:t>Web</a:t>
            </a:r>
            <a:r>
              <a:rPr kumimoji="1" lang="ja-JP" altLang="ja-JP" b="0" i="0" kern="1200" dirty="0">
                <a:solidFill>
                  <a:schemeClr val="tx1"/>
                </a:solidFill>
                <a:effectLst/>
                <a:latin typeface="+mj-ea"/>
                <a:ea typeface="+mj-ea"/>
                <a:cs typeface="+mn-cs"/>
              </a:rPr>
              <a:t>ページが</a:t>
            </a:r>
            <a:r>
              <a:rPr kumimoji="1" lang="en-US" altLang="ja-JP" b="0" i="0" kern="1200" dirty="0">
                <a:solidFill>
                  <a:schemeClr val="tx1"/>
                </a:solidFill>
                <a:effectLst/>
                <a:latin typeface="+mj-ea"/>
                <a:ea typeface="+mj-ea"/>
                <a:cs typeface="+mn-cs"/>
              </a:rPr>
              <a:t>1</a:t>
            </a:r>
            <a:r>
              <a:rPr kumimoji="1" lang="ja-JP" altLang="ja-JP" b="0" i="0" kern="1200" dirty="0">
                <a:solidFill>
                  <a:schemeClr val="tx1"/>
                </a:solidFill>
                <a:effectLst/>
                <a:latin typeface="+mj-ea"/>
                <a:ea typeface="+mj-ea"/>
                <a:cs typeface="+mn-cs"/>
              </a:rPr>
              <a:t>秒ほど表示された後に、突然「料金をお振込みください」や「登録が完了しました」などのメッセージが表示され、訪問者に金銭を要求する詐欺行為です。</a:t>
            </a:r>
            <a:endParaRPr kumimoji="1" lang="en-US" altLang="ja-JP" b="0" i="0" kern="1200" dirty="0">
              <a:solidFill>
                <a:schemeClr val="tx1"/>
              </a:solidFill>
              <a:effectLst/>
              <a:latin typeface="+mj-ea"/>
              <a:ea typeface="+mj-ea"/>
              <a:cs typeface="+mn-cs"/>
            </a:endParaRPr>
          </a:p>
          <a:p>
            <a:pPr marL="0" marR="0" indent="0" algn="l" defTabSz="914400" rtl="0" eaLnBrk="1" fontAlgn="auto" latinLnBrk="0" hangingPunct="1">
              <a:spcBef>
                <a:spcPts val="0"/>
              </a:spcBef>
              <a:spcAft>
                <a:spcPts val="0"/>
              </a:spcAft>
              <a:buClrTx/>
              <a:buSzTx/>
              <a:buFontTx/>
              <a:buNone/>
              <a:tabLst/>
              <a:defRPr/>
            </a:pPr>
            <a:endParaRPr kumimoji="1" lang="en-US" altLang="ja-JP" b="0" i="0" kern="1200" dirty="0">
              <a:solidFill>
                <a:schemeClr val="tx1"/>
              </a:solidFill>
              <a:effectLst/>
              <a:latin typeface="+mj-ea"/>
              <a:ea typeface="+mj-ea"/>
              <a:cs typeface="+mn-cs"/>
            </a:endParaRPr>
          </a:p>
          <a:p>
            <a:pPr marL="0" marR="0" indent="0" algn="l" defTabSz="914400" rtl="0" eaLnBrk="1" fontAlgn="auto" latinLnBrk="0" hangingPunct="1">
              <a:spcBef>
                <a:spcPts val="0"/>
              </a:spcBef>
              <a:spcAft>
                <a:spcPts val="0"/>
              </a:spcAft>
              <a:buClrTx/>
              <a:buSzTx/>
              <a:buFontTx/>
              <a:buNone/>
              <a:tabLst/>
              <a:defRPr/>
            </a:pPr>
            <a:r>
              <a:rPr kumimoji="1" lang="ja-JP" altLang="en-US" b="0" i="0" kern="1200" dirty="0">
                <a:solidFill>
                  <a:schemeClr val="tx1"/>
                </a:solidFill>
                <a:effectLst/>
                <a:latin typeface="+mj-ea"/>
                <a:ea typeface="+mj-ea"/>
                <a:cs typeface="+mn-cs"/>
              </a:rPr>
              <a:t>いずれもアダルトサイトなど、サイトを見た人のうしろめたい気持ちにつけ込んで、不安をあおる詐欺です。</a:t>
            </a:r>
            <a:endParaRPr kumimoji="1" lang="ja-JP" altLang="ja-JP" b="0" i="0" kern="1200" dirty="0">
              <a:solidFill>
                <a:schemeClr val="tx1"/>
              </a:solidFill>
              <a:effectLst/>
              <a:latin typeface="+mj-ea"/>
              <a:ea typeface="+mj-ea"/>
              <a:cs typeface="+mn-cs"/>
            </a:endParaRPr>
          </a:p>
          <a:p>
            <a:endParaRPr kumimoji="1" lang="ja-JP" altLang="en-US" dirty="0">
              <a:latin typeface="+mj-ea"/>
              <a:ea typeface="+mj-ea"/>
            </a:endParaRPr>
          </a:p>
        </p:txBody>
      </p:sp>
      <p:sp>
        <p:nvSpPr>
          <p:cNvPr id="4" name="スライド番号プレースホルダー 3"/>
          <p:cNvSpPr>
            <a:spLocks noGrp="1"/>
          </p:cNvSpPr>
          <p:nvPr>
            <p:ph type="sldNum" sz="quarter" idx="10"/>
          </p:nvPr>
        </p:nvSpPr>
        <p:spPr/>
        <p:txBody>
          <a:bodyPr/>
          <a:lstStyle/>
          <a:p>
            <a:fld id="{26E4E2FB-2C53-460C-9497-D2F75DEF5EC4}" type="slidenum">
              <a:rPr kumimoji="1" lang="ja-JP" altLang="en-US" smtClean="0"/>
              <a:t>10</a:t>
            </a:fld>
            <a:endParaRPr kumimoji="1" lang="ja-JP" altLang="en-US"/>
          </a:p>
        </p:txBody>
      </p:sp>
    </p:spTree>
    <p:extLst>
      <p:ext uri="{BB962C8B-B14F-4D97-AF65-F5344CB8AC3E}">
        <p14:creationId xmlns:p14="http://schemas.microsoft.com/office/powerpoint/2010/main" val="39766340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kern="1200" dirty="0">
                <a:solidFill>
                  <a:schemeClr val="tx1"/>
                </a:solidFill>
                <a:effectLst/>
                <a:latin typeface="+mj-ea"/>
                <a:ea typeface="+mj-ea"/>
                <a:cs typeface="+mn-cs"/>
              </a:rPr>
              <a:t>続いて「サポート詐欺」です。</a:t>
            </a:r>
            <a:endParaRPr kumimoji="1" lang="en-US" altLang="ja-JP" kern="1200" dirty="0">
              <a:solidFill>
                <a:schemeClr val="tx1"/>
              </a:solidFill>
              <a:effectLst/>
              <a:latin typeface="+mj-ea"/>
              <a:ea typeface="+mj-ea"/>
              <a:cs typeface="+mn-cs"/>
            </a:endParaRPr>
          </a:p>
          <a:p>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インターネットを閲覧していると、突然画面に「あなたの</a:t>
            </a:r>
            <a:r>
              <a:rPr kumimoji="1" lang="en-US" altLang="ja-JP" kern="1200" dirty="0">
                <a:solidFill>
                  <a:schemeClr val="tx1"/>
                </a:solidFill>
                <a:effectLst/>
                <a:latin typeface="+mj-ea"/>
                <a:ea typeface="+mj-ea"/>
                <a:cs typeface="+mn-cs"/>
              </a:rPr>
              <a:t>PC</a:t>
            </a:r>
            <a:r>
              <a:rPr kumimoji="1" lang="ja-JP" altLang="en-US" kern="1200" dirty="0">
                <a:solidFill>
                  <a:schemeClr val="tx1"/>
                </a:solidFill>
                <a:effectLst/>
                <a:latin typeface="+mj-ea"/>
                <a:ea typeface="+mj-ea"/>
                <a:cs typeface="+mn-cs"/>
              </a:rPr>
              <a:t>はマルウェアに感染しました」など偽の警告画面が表示されます。</a:t>
            </a:r>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不安に思い、画面に表示された電話番号に電話をかけると、遠隔で対応する必要があると説明され、有償のサポート契約を結ぶように迫られたり、クレジットカードの番号を聞き出そうとしたりします。</a:t>
            </a:r>
            <a:endParaRPr kumimoji="1" lang="en-US" altLang="ja-JP" kern="1200" dirty="0">
              <a:solidFill>
                <a:schemeClr val="tx1"/>
              </a:solidFill>
              <a:effectLst/>
              <a:latin typeface="+mj-ea"/>
              <a:ea typeface="+mj-ea"/>
              <a:cs typeface="+mn-cs"/>
            </a:endParaRPr>
          </a:p>
          <a:p>
            <a:endParaRPr kumimoji="1" lang="en-US" altLang="ja-JP" kern="1200" dirty="0">
              <a:solidFill>
                <a:schemeClr val="tx1"/>
              </a:solidFill>
              <a:effectLst/>
              <a:latin typeface="+mj-ea"/>
              <a:ea typeface="+mj-ea"/>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00" b="0" i="0" kern="1200" dirty="0">
                <a:solidFill>
                  <a:schemeClr val="tx1"/>
                </a:solidFill>
                <a:effectLst/>
                <a:latin typeface="+mj-ea"/>
                <a:ea typeface="+mn-ea"/>
                <a:cs typeface="+mn-cs"/>
              </a:rPr>
              <a:t>★サポート</a:t>
            </a:r>
            <a:r>
              <a:rPr kumimoji="1" lang="ja-JP" altLang="ja-JP" sz="1000" b="0" i="0" kern="1200" dirty="0">
                <a:solidFill>
                  <a:schemeClr val="tx1"/>
                </a:solidFill>
                <a:effectLst/>
                <a:latin typeface="+mj-ea"/>
                <a:ea typeface="+mn-ea"/>
                <a:cs typeface="+mn-cs"/>
              </a:rPr>
              <a:t>詐欺とは、</a:t>
            </a:r>
            <a:r>
              <a:rPr lang="ja-JP" altLang="en-US" sz="1000" dirty="0">
                <a:latin typeface="Meiryo" panose="020B0604030504040204" pitchFamily="34" charset="-128"/>
              </a:rPr>
              <a:t>偽のセキュリティ等の警告画面を表示させるなどして、不安に乗じて、詐欺を働く手口です。</a:t>
            </a:r>
            <a:endParaRPr lang="en-US" altLang="ja-JP" sz="1000" dirty="0">
              <a:latin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1" lang="en-US" altLang="ja-JP" kern="1200" dirty="0">
              <a:solidFill>
                <a:schemeClr val="tx1"/>
              </a:solidFill>
              <a:effectLst/>
              <a:latin typeface="+mj-ea"/>
              <a:ea typeface="+mj-ea"/>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kern="1200" dirty="0">
                <a:solidFill>
                  <a:schemeClr val="tx1"/>
                </a:solidFill>
                <a:effectLst/>
                <a:latin typeface="+mj-ea"/>
                <a:ea typeface="+mj-ea"/>
                <a:cs typeface="+mn-cs"/>
              </a:rPr>
              <a:t>不正ソフトをセキュリティ対策ソフトに見せかけてインストールさせようとするケースもあります。</a:t>
            </a:r>
            <a:r>
              <a:rPr kumimoji="1" lang="ja-JP" altLang="en-US" sz="1000" b="0" i="0" kern="1200" dirty="0">
                <a:solidFill>
                  <a:schemeClr val="tx1"/>
                </a:solidFill>
                <a:effectLst/>
                <a:latin typeface="+mj-ea"/>
                <a:ea typeface="+mn-ea"/>
                <a:cs typeface="+mn-cs"/>
              </a:rPr>
              <a:t>不正ソフトをインストールしてしまうと、情報を詐取されてしまったり、</a:t>
            </a:r>
            <a:r>
              <a:rPr lang="ja-JP" altLang="en-US" dirty="0"/>
              <a:t>パソコンをインターネット経由で不正に操作されてしまう可能性があります。</a:t>
            </a:r>
            <a:endParaRPr kumimoji="1" lang="en-US" altLang="ja-JP" sz="1000" b="0" i="0" kern="1200" dirty="0">
              <a:solidFill>
                <a:schemeClr val="tx1"/>
              </a:solidFill>
              <a:effectLst/>
              <a:latin typeface="+mj-ea"/>
              <a:ea typeface="+mn-ea"/>
              <a:cs typeface="+mn-cs"/>
            </a:endParaRPr>
          </a:p>
          <a:p>
            <a:endParaRPr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E4E2FB-2C53-460C-9497-D2F75DEF5EC4}" type="slidenum">
              <a:rPr kumimoji="1" lang="ja-JP" altLang="en-US" sz="900" b="0" i="0" u="none" strike="noStrike" kern="1200" cap="none" spc="0" normalizeH="0" baseline="0" noProof="0" smtClean="0">
                <a:ln>
                  <a:noFill/>
                </a:ln>
                <a:solidFill>
                  <a:prstClr val="black"/>
                </a:solidFill>
                <a:effectLst/>
                <a:uLnTx/>
                <a:uFillTx/>
                <a:latin typeface="Meiryo" panose="020B0604030504040204" pitchFamily="34" charset="-128"/>
                <a:ea typeface="メイリオ"/>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900" b="0" i="0" u="none" strike="noStrike" kern="1200" cap="none" spc="0" normalizeH="0" baseline="0" noProof="0">
              <a:ln>
                <a:noFill/>
              </a:ln>
              <a:solidFill>
                <a:prstClr val="black"/>
              </a:solidFill>
              <a:effectLst/>
              <a:uLnTx/>
              <a:uFillTx/>
              <a:latin typeface="Meiryo" panose="020B0604030504040204" pitchFamily="34" charset="-128"/>
              <a:ea typeface="メイリオ"/>
              <a:cs typeface="+mn-cs"/>
            </a:endParaRPr>
          </a:p>
        </p:txBody>
      </p:sp>
    </p:spTree>
    <p:extLst>
      <p:ext uri="{BB962C8B-B14F-4D97-AF65-F5344CB8AC3E}">
        <p14:creationId xmlns:p14="http://schemas.microsoft.com/office/powerpoint/2010/main" val="15790299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kern="1200" dirty="0">
                <a:solidFill>
                  <a:schemeClr val="tx1"/>
                </a:solidFill>
                <a:effectLst/>
                <a:latin typeface="+mj-ea"/>
                <a:ea typeface="+mj-ea"/>
                <a:cs typeface="+mn-cs"/>
              </a:rPr>
              <a:t>続いて「</a:t>
            </a:r>
            <a:r>
              <a:rPr kumimoji="1" lang="ja-JP" altLang="ja-JP" kern="1200" dirty="0">
                <a:solidFill>
                  <a:schemeClr val="tx1"/>
                </a:solidFill>
                <a:effectLst/>
                <a:latin typeface="+mj-ea"/>
                <a:ea typeface="+mj-ea"/>
                <a:cs typeface="+mn-cs"/>
              </a:rPr>
              <a:t>フィッシング</a:t>
            </a:r>
            <a:r>
              <a:rPr kumimoji="1" lang="ja-JP" altLang="en-US" kern="1200" dirty="0">
                <a:solidFill>
                  <a:schemeClr val="tx1"/>
                </a:solidFill>
                <a:effectLst/>
                <a:latin typeface="+mj-ea"/>
                <a:ea typeface="+mj-ea"/>
                <a:cs typeface="+mn-cs"/>
              </a:rPr>
              <a:t>詐欺」です。</a:t>
            </a:r>
            <a:endParaRPr kumimoji="1" lang="en-US" altLang="ja-JP" kern="1200" dirty="0">
              <a:solidFill>
                <a:schemeClr val="tx1"/>
              </a:solidFill>
              <a:effectLst/>
              <a:latin typeface="+mj-ea"/>
              <a:ea typeface="+mj-ea"/>
              <a:cs typeface="+mn-cs"/>
            </a:endParaRPr>
          </a:p>
          <a:p>
            <a:endParaRPr kumimoji="1" lang="ja-JP"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典型的な手口としては、まず、クレジットカード会社や銀行からのお知らせのふりをしたメールを送りつけます。</a:t>
            </a:r>
            <a:endParaRPr kumimoji="1" lang="en-US"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「情報確認のため」 などと称して巧みにリンクをクリックさせ、あらかじめ用意した本物のサイトにそっくりな偽サイトに誘導します。</a:t>
            </a:r>
            <a:endParaRPr kumimoji="1" lang="en-US"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そこでクレジットカード番号や口座番号などを入力するよう促し、入力された情報を盗み取り</a:t>
            </a:r>
            <a:r>
              <a:rPr kumimoji="1" lang="ja-JP" altLang="en-US" kern="1200" dirty="0">
                <a:solidFill>
                  <a:schemeClr val="tx1"/>
                </a:solidFill>
                <a:effectLst/>
                <a:latin typeface="+mj-ea"/>
                <a:ea typeface="+mj-ea"/>
                <a:cs typeface="+mn-cs"/>
              </a:rPr>
              <a:t>、悪用し</a:t>
            </a:r>
            <a:r>
              <a:rPr kumimoji="1" lang="ja-JP" altLang="ja-JP" kern="1200" dirty="0">
                <a:solidFill>
                  <a:schemeClr val="tx1"/>
                </a:solidFill>
                <a:effectLst/>
                <a:latin typeface="+mj-ea"/>
                <a:ea typeface="+mj-ea"/>
                <a:cs typeface="+mn-cs"/>
              </a:rPr>
              <a:t>ます。</a:t>
            </a:r>
          </a:p>
          <a:p>
            <a:r>
              <a:rPr kumimoji="1" lang="en-US" altLang="ja-JP" kern="1200" dirty="0">
                <a:solidFill>
                  <a:schemeClr val="tx1"/>
                </a:solidFill>
                <a:effectLst/>
                <a:latin typeface="+mj-ea"/>
                <a:ea typeface="+mj-ea"/>
                <a:cs typeface="+mn-cs"/>
              </a:rPr>
              <a:t> </a:t>
            </a:r>
          </a:p>
          <a:p>
            <a:r>
              <a:rPr kumimoji="1" lang="ja-JP" altLang="en-US" sz="1000" b="0" i="0" kern="1200" dirty="0">
                <a:solidFill>
                  <a:schemeClr val="tx1"/>
                </a:solidFill>
                <a:effectLst/>
                <a:latin typeface="+mj-ea"/>
                <a:ea typeface="+mn-ea"/>
                <a:cs typeface="+mn-cs"/>
              </a:rPr>
              <a:t>★</a:t>
            </a:r>
            <a:r>
              <a:rPr kumimoji="1" lang="ja-JP" altLang="ja-JP" sz="1000" b="0" i="0" kern="1200" dirty="0">
                <a:solidFill>
                  <a:schemeClr val="tx1"/>
                </a:solidFill>
                <a:effectLst/>
                <a:latin typeface="+mj-ea"/>
                <a:ea typeface="+mn-ea"/>
                <a:cs typeface="+mn-cs"/>
              </a:rPr>
              <a:t>フィッシング</a:t>
            </a:r>
            <a:r>
              <a:rPr kumimoji="1" lang="en-US" altLang="ja-JP" sz="1000" b="0" i="0" kern="1200" dirty="0">
                <a:solidFill>
                  <a:schemeClr val="tx1"/>
                </a:solidFill>
                <a:effectLst/>
                <a:latin typeface="+mj-ea"/>
                <a:ea typeface="+mn-ea"/>
                <a:cs typeface="+mn-cs"/>
              </a:rPr>
              <a:t> (Phishing) </a:t>
            </a:r>
            <a:r>
              <a:rPr kumimoji="1" lang="ja-JP" altLang="ja-JP" sz="1000" b="0" i="0" kern="1200" dirty="0">
                <a:solidFill>
                  <a:schemeClr val="tx1"/>
                </a:solidFill>
                <a:effectLst/>
                <a:latin typeface="+mj-ea"/>
                <a:ea typeface="+mn-ea"/>
                <a:cs typeface="+mn-cs"/>
              </a:rPr>
              <a:t>とは、実在する組織を騙って、ユーザネーム、パスワード、アカウント</a:t>
            </a:r>
            <a:r>
              <a:rPr kumimoji="1" lang="en-US" altLang="ja-JP" sz="1000" b="0" i="0" kern="1200" dirty="0">
                <a:solidFill>
                  <a:schemeClr val="tx1"/>
                </a:solidFill>
                <a:effectLst/>
                <a:latin typeface="+mj-ea"/>
                <a:ea typeface="+mn-ea"/>
                <a:cs typeface="+mn-cs"/>
              </a:rPr>
              <a:t>ID</a:t>
            </a:r>
            <a:r>
              <a:rPr kumimoji="1" lang="ja-JP" altLang="ja-JP" sz="1000" b="0" i="0" kern="1200" dirty="0" err="1">
                <a:solidFill>
                  <a:schemeClr val="tx1"/>
                </a:solidFill>
                <a:effectLst/>
                <a:latin typeface="+mj-ea"/>
                <a:ea typeface="+mn-ea"/>
                <a:cs typeface="+mn-cs"/>
              </a:rPr>
              <a:t>、</a:t>
            </a:r>
            <a:r>
              <a:rPr kumimoji="1" lang="en-US" altLang="ja-JP" sz="1000" b="0" i="0" kern="1200" dirty="0">
                <a:solidFill>
                  <a:schemeClr val="tx1"/>
                </a:solidFill>
                <a:effectLst/>
                <a:latin typeface="+mj-ea"/>
                <a:ea typeface="+mn-ea"/>
                <a:cs typeface="+mn-cs"/>
              </a:rPr>
              <a:t>ATM</a:t>
            </a:r>
            <a:r>
              <a:rPr kumimoji="1" lang="ja-JP" altLang="ja-JP" sz="1000" b="0" i="0" kern="1200" dirty="0">
                <a:solidFill>
                  <a:schemeClr val="tx1"/>
                </a:solidFill>
                <a:effectLst/>
                <a:latin typeface="+mj-ea"/>
                <a:ea typeface="+mn-ea"/>
                <a:cs typeface="+mn-cs"/>
              </a:rPr>
              <a:t>の暗証番号、クレジットカード番号といった個人情報を詐取することです。</a:t>
            </a:r>
            <a:endParaRPr kumimoji="1" lang="en-US" altLang="ja-JP" sz="1000" b="0" i="0" kern="1200" dirty="0">
              <a:solidFill>
                <a:schemeClr val="tx1"/>
              </a:solidFill>
              <a:effectLst/>
              <a:latin typeface="+mj-ea"/>
              <a:ea typeface="+mn-ea"/>
              <a:cs typeface="+mn-cs"/>
            </a:endParaRPr>
          </a:p>
          <a:p>
            <a:r>
              <a:rPr kumimoji="1" lang="ja-JP" altLang="ja-JP" sz="1000" b="0" i="0" kern="1200" dirty="0">
                <a:solidFill>
                  <a:schemeClr val="tx1"/>
                </a:solidFill>
                <a:effectLst/>
                <a:latin typeface="+mj-ea"/>
                <a:ea typeface="+mn-ea"/>
                <a:cs typeface="+mn-cs"/>
              </a:rPr>
              <a:t>電子メールのリンクから偽サイト</a:t>
            </a:r>
            <a:r>
              <a:rPr kumimoji="1" lang="en-US" altLang="ja-JP" sz="1000" b="0" i="0" kern="1200" dirty="0">
                <a:solidFill>
                  <a:schemeClr val="tx1"/>
                </a:solidFill>
                <a:effectLst/>
                <a:latin typeface="+mj-ea"/>
                <a:ea typeface="+mn-ea"/>
                <a:cs typeface="+mn-cs"/>
              </a:rPr>
              <a:t> (</a:t>
            </a:r>
            <a:r>
              <a:rPr kumimoji="1" lang="ja-JP" altLang="ja-JP" sz="1000" b="0" i="0" kern="1200" dirty="0">
                <a:solidFill>
                  <a:schemeClr val="tx1"/>
                </a:solidFill>
                <a:effectLst/>
                <a:latin typeface="+mj-ea"/>
                <a:ea typeface="+mn-ea"/>
                <a:cs typeface="+mn-cs"/>
              </a:rPr>
              <a:t>フィッシングサイト</a:t>
            </a:r>
            <a:r>
              <a:rPr kumimoji="1" lang="en-US" altLang="ja-JP" sz="1000" b="0" i="0" kern="1200" dirty="0">
                <a:solidFill>
                  <a:schemeClr val="tx1"/>
                </a:solidFill>
                <a:effectLst/>
                <a:latin typeface="+mj-ea"/>
                <a:ea typeface="+mn-ea"/>
                <a:cs typeface="+mn-cs"/>
              </a:rPr>
              <a:t>) </a:t>
            </a:r>
            <a:r>
              <a:rPr kumimoji="1" lang="ja-JP" altLang="ja-JP" sz="1000" b="0" i="0" kern="1200" dirty="0">
                <a:solidFill>
                  <a:schemeClr val="tx1"/>
                </a:solidFill>
                <a:effectLst/>
                <a:latin typeface="+mj-ea"/>
                <a:ea typeface="+mn-ea"/>
                <a:cs typeface="+mn-cs"/>
              </a:rPr>
              <a:t>に誘導し、そこで個人情報を入力させる手口が一般的に使われています。</a:t>
            </a:r>
          </a:p>
          <a:p>
            <a:endParaRPr kumimoji="1" lang="ja-JP"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銀行・保険・カード会社などは</a:t>
            </a:r>
            <a:r>
              <a:rPr kumimoji="1" lang="ja-JP" altLang="en-US" kern="1200" dirty="0">
                <a:solidFill>
                  <a:schemeClr val="tx1"/>
                </a:solidFill>
                <a:effectLst/>
                <a:latin typeface="+mj-ea"/>
                <a:ea typeface="+mj-ea"/>
                <a:cs typeface="+mn-cs"/>
              </a:rPr>
              <a:t>、</a:t>
            </a:r>
            <a:r>
              <a:rPr kumimoji="1" lang="ja-JP" altLang="ja-JP" kern="1200" dirty="0">
                <a:solidFill>
                  <a:schemeClr val="tx1"/>
                </a:solidFill>
                <a:effectLst/>
                <a:latin typeface="+mj-ea"/>
                <a:ea typeface="+mj-ea"/>
                <a:cs typeface="+mn-cs"/>
              </a:rPr>
              <a:t>メール</a:t>
            </a:r>
            <a:r>
              <a:rPr kumimoji="1" lang="ja-JP" altLang="en-US" kern="1200" dirty="0">
                <a:solidFill>
                  <a:schemeClr val="tx1"/>
                </a:solidFill>
                <a:effectLst/>
                <a:latin typeface="+mj-ea"/>
                <a:ea typeface="+mj-ea"/>
                <a:cs typeface="+mn-cs"/>
              </a:rPr>
              <a:t>で</a:t>
            </a:r>
            <a:r>
              <a:rPr kumimoji="1" lang="ja-JP" altLang="ja-JP" kern="1200" dirty="0">
                <a:solidFill>
                  <a:schemeClr val="tx1"/>
                </a:solidFill>
                <a:effectLst/>
                <a:latin typeface="+mj-ea"/>
                <a:ea typeface="+mj-ea"/>
                <a:cs typeface="+mn-cs"/>
              </a:rPr>
              <a:t>口座番号や暗証番号、本人の個人情報を問い合わせる事は行っていません。</a:t>
            </a:r>
            <a:endParaRPr kumimoji="1" lang="en-US"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これら項目を尋ねてくるメールはフィッシング詐欺と断定して</a:t>
            </a:r>
            <a:r>
              <a:rPr kumimoji="1" lang="ja-JP" altLang="en-US" kern="1200" dirty="0">
                <a:solidFill>
                  <a:schemeClr val="tx1"/>
                </a:solidFill>
                <a:effectLst/>
                <a:latin typeface="+mj-ea"/>
                <a:ea typeface="+mj-ea"/>
                <a:cs typeface="+mn-cs"/>
              </a:rPr>
              <a:t>も良いでしょう</a:t>
            </a:r>
            <a:r>
              <a:rPr kumimoji="1" lang="ja-JP" altLang="ja-JP" kern="1200" dirty="0">
                <a:solidFill>
                  <a:schemeClr val="tx1"/>
                </a:solidFill>
                <a:effectLst/>
                <a:latin typeface="+mj-ea"/>
                <a:ea typeface="+mj-ea"/>
                <a:cs typeface="+mn-cs"/>
              </a:rPr>
              <a:t>。</a:t>
            </a:r>
            <a:endParaRPr kumimoji="1" lang="en-US" altLang="ja-JP" kern="1200" dirty="0">
              <a:solidFill>
                <a:schemeClr val="tx1"/>
              </a:solidFill>
              <a:effectLst/>
              <a:latin typeface="+mj-ea"/>
              <a:ea typeface="+mj-ea"/>
              <a:cs typeface="+mn-cs"/>
            </a:endParaRPr>
          </a:p>
          <a:p>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なお、</a:t>
            </a:r>
            <a:r>
              <a:rPr kumimoji="1" lang="en-US" altLang="ja-JP" kern="1200" dirty="0">
                <a:solidFill>
                  <a:schemeClr val="tx1"/>
                </a:solidFill>
                <a:effectLst/>
                <a:latin typeface="+mj-ea"/>
                <a:ea typeface="+mj-ea"/>
                <a:cs typeface="+mn-cs"/>
              </a:rPr>
              <a:t>SMS</a:t>
            </a:r>
            <a:r>
              <a:rPr kumimoji="1" lang="ja-JP" altLang="en-US" kern="1200" dirty="0">
                <a:solidFill>
                  <a:schemeClr val="tx1"/>
                </a:solidFill>
                <a:effectLst/>
                <a:latin typeface="+mj-ea"/>
                <a:ea typeface="+mj-ea"/>
                <a:cs typeface="+mn-cs"/>
              </a:rPr>
              <a:t>を用いたフィッシング詐欺をスミッシングといいます。</a:t>
            </a:r>
            <a:endParaRPr kumimoji="1" lang="en-US" altLang="ja-JP" kern="1200" dirty="0">
              <a:solidFill>
                <a:schemeClr val="tx1"/>
              </a:solidFill>
              <a:effectLst/>
              <a:latin typeface="+mj-ea"/>
              <a:ea typeface="+mj-ea"/>
              <a:cs typeface="+mn-cs"/>
            </a:endParaRPr>
          </a:p>
        </p:txBody>
      </p:sp>
      <p:sp>
        <p:nvSpPr>
          <p:cNvPr id="4" name="スライド番号プレースホルダー 3"/>
          <p:cNvSpPr>
            <a:spLocks noGrp="1"/>
          </p:cNvSpPr>
          <p:nvPr>
            <p:ph type="sldNum" sz="quarter" idx="10"/>
          </p:nvPr>
        </p:nvSpPr>
        <p:spPr/>
        <p:txBody>
          <a:bodyPr/>
          <a:lstStyle/>
          <a:p>
            <a:fld id="{26E4E2FB-2C53-460C-9497-D2F75DEF5EC4}" type="slidenum">
              <a:rPr kumimoji="1" lang="ja-JP" altLang="en-US" smtClean="0"/>
              <a:t>12</a:t>
            </a:fld>
            <a:endParaRPr kumimoji="1" lang="ja-JP" altLang="en-US"/>
          </a:p>
        </p:txBody>
      </p:sp>
    </p:spTree>
    <p:extLst>
      <p:ext uri="{BB962C8B-B14F-4D97-AF65-F5344CB8AC3E}">
        <p14:creationId xmlns:p14="http://schemas.microsoft.com/office/powerpoint/2010/main" val="27879726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kern="1200" dirty="0">
                <a:solidFill>
                  <a:schemeClr val="tx1"/>
                </a:solidFill>
                <a:effectLst/>
                <a:latin typeface="+mj-ea"/>
                <a:ea typeface="+mj-ea"/>
                <a:cs typeface="+mn-cs"/>
              </a:rPr>
              <a:t>続いて、</a:t>
            </a:r>
            <a:r>
              <a:rPr kumimoji="1" lang="en-US" altLang="ja-JP" kern="1200" dirty="0">
                <a:solidFill>
                  <a:schemeClr val="tx1"/>
                </a:solidFill>
                <a:effectLst/>
                <a:latin typeface="+mj-ea"/>
                <a:ea typeface="+mj-ea"/>
                <a:cs typeface="+mn-cs"/>
              </a:rPr>
              <a:t>SNS</a:t>
            </a:r>
            <a:r>
              <a:rPr kumimoji="1" lang="ja-JP" altLang="en-US" kern="1200" dirty="0">
                <a:solidFill>
                  <a:schemeClr val="tx1"/>
                </a:solidFill>
                <a:effectLst/>
                <a:latin typeface="+mj-ea"/>
                <a:ea typeface="+mj-ea"/>
                <a:cs typeface="+mn-cs"/>
              </a:rPr>
              <a:t>やメールを利用し、人々の心のすきをつく詐欺の例をご紹介します。</a:t>
            </a:r>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一般的に「サクラサイト」と呼ばれているものです。</a:t>
            </a:r>
            <a:endParaRPr kumimoji="1" lang="en-US" altLang="ja-JP" kern="1200" dirty="0">
              <a:solidFill>
                <a:schemeClr val="tx1"/>
              </a:solidFill>
              <a:effectLst/>
              <a:latin typeface="+mj-ea"/>
              <a:ea typeface="+mj-ea"/>
              <a:cs typeface="+mn-cs"/>
            </a:endParaRPr>
          </a:p>
          <a:p>
            <a:endParaRPr kumimoji="1" lang="en-US" altLang="ja-JP" kern="1200" dirty="0">
              <a:solidFill>
                <a:schemeClr val="tx1"/>
              </a:solidFill>
              <a:effectLst/>
              <a:latin typeface="+mj-ea"/>
              <a:ea typeface="+mj-ea"/>
              <a:cs typeface="+mn-cs"/>
            </a:endParaRPr>
          </a:p>
          <a:p>
            <a:r>
              <a:rPr lang="en-US" altLang="ja-JP" dirty="0">
                <a:latin typeface="+mj-ea"/>
                <a:ea typeface="+mj-ea"/>
              </a:rPr>
              <a:t>【</a:t>
            </a:r>
            <a:r>
              <a:rPr kumimoji="1" lang="ja-JP" altLang="en-US" kern="1200" dirty="0">
                <a:solidFill>
                  <a:schemeClr val="tx1"/>
                </a:solidFill>
                <a:effectLst/>
                <a:latin typeface="+mj-ea"/>
                <a:ea typeface="+mj-ea"/>
                <a:cs typeface="+mn-cs"/>
              </a:rPr>
              <a:t>トラブル事例</a:t>
            </a:r>
            <a:r>
              <a:rPr kumimoji="1" lang="en-US" altLang="ja-JP" kern="1200" dirty="0">
                <a:solidFill>
                  <a:schemeClr val="tx1"/>
                </a:solidFill>
                <a:effectLst/>
                <a:latin typeface="+mj-ea"/>
                <a:ea typeface="+mj-ea"/>
                <a:cs typeface="+mn-cs"/>
              </a:rPr>
              <a:t>】</a:t>
            </a:r>
          </a:p>
          <a:p>
            <a:r>
              <a:rPr kumimoji="1" lang="ja-JP" altLang="ja-JP" kern="1200" dirty="0">
                <a:solidFill>
                  <a:schemeClr val="tx1"/>
                </a:solidFill>
                <a:effectLst/>
                <a:latin typeface="+mj-ea"/>
                <a:ea typeface="+mj-ea"/>
                <a:cs typeface="+mn-cs"/>
              </a:rPr>
              <a:t>「在宅ワーク」</a:t>
            </a:r>
            <a:r>
              <a:rPr kumimoji="1" lang="ja-JP" altLang="en-US" kern="1200" dirty="0">
                <a:solidFill>
                  <a:schemeClr val="tx1"/>
                </a:solidFill>
                <a:effectLst/>
                <a:latin typeface="+mj-ea"/>
                <a:ea typeface="+mj-ea"/>
                <a:cs typeface="+mn-cs"/>
              </a:rPr>
              <a:t>サイトに登録したら、</a:t>
            </a:r>
            <a:r>
              <a:rPr kumimoji="1" lang="ja-JP" altLang="ja-JP" kern="1200" dirty="0">
                <a:solidFill>
                  <a:schemeClr val="tx1"/>
                </a:solidFill>
                <a:effectLst/>
                <a:latin typeface="+mj-ea"/>
                <a:ea typeface="+mj-ea"/>
                <a:cs typeface="+mn-cs"/>
              </a:rPr>
              <a:t>「男性から悩みを聞けば収入を得られる」という</a:t>
            </a:r>
            <a:r>
              <a:rPr kumimoji="1" lang="ja-JP" altLang="en-US" kern="1200" dirty="0">
                <a:solidFill>
                  <a:schemeClr val="tx1"/>
                </a:solidFill>
                <a:effectLst/>
                <a:latin typeface="+mj-ea"/>
                <a:ea typeface="+mj-ea"/>
                <a:cs typeface="+mn-cs"/>
              </a:rPr>
              <a:t>メールがきた。「これなら簡単そう！」と</a:t>
            </a:r>
            <a:r>
              <a:rPr kumimoji="1" lang="ja-JP" altLang="ja-JP" kern="1200" dirty="0">
                <a:solidFill>
                  <a:schemeClr val="tx1"/>
                </a:solidFill>
                <a:effectLst/>
                <a:latin typeface="+mj-ea"/>
                <a:ea typeface="+mj-ea"/>
                <a:cs typeface="+mn-cs"/>
              </a:rPr>
              <a:t>誘導されたサイトに登録した。</a:t>
            </a:r>
            <a:r>
              <a:rPr kumimoji="1" lang="ja-JP" altLang="en-US" kern="1200" dirty="0">
                <a:solidFill>
                  <a:schemeClr val="tx1"/>
                </a:solidFill>
                <a:effectLst/>
                <a:latin typeface="+mj-ea"/>
                <a:ea typeface="+mj-ea"/>
                <a:cs typeface="+mn-cs"/>
              </a:rPr>
              <a:t>バイトを始めてみると男性からメールがくるようになったが、報酬</a:t>
            </a:r>
            <a:r>
              <a:rPr kumimoji="1" lang="ja-JP" altLang="ja-JP" kern="1200" dirty="0">
                <a:solidFill>
                  <a:schemeClr val="tx1"/>
                </a:solidFill>
                <a:effectLst/>
                <a:latin typeface="+mj-ea"/>
                <a:ea typeface="+mj-ea"/>
                <a:cs typeface="+mn-cs"/>
              </a:rPr>
              <a:t>を受け取るにはポイント購入が必要と言われ、さまざまな名目でポイントを購入し続け</a:t>
            </a:r>
            <a:r>
              <a:rPr kumimoji="1" lang="ja-JP" altLang="en-US" kern="1200" dirty="0">
                <a:solidFill>
                  <a:schemeClr val="tx1"/>
                </a:solidFill>
                <a:effectLst/>
                <a:latin typeface="+mj-ea"/>
                <a:ea typeface="+mj-ea"/>
                <a:cs typeface="+mn-cs"/>
              </a:rPr>
              <a:t>た。</a:t>
            </a:r>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気がつくと支払った金額が</a:t>
            </a:r>
            <a:r>
              <a:rPr kumimoji="1" lang="en-US" altLang="ja-JP" kern="1200" dirty="0">
                <a:solidFill>
                  <a:schemeClr val="tx1"/>
                </a:solidFill>
                <a:effectLst/>
                <a:latin typeface="+mj-ea"/>
                <a:ea typeface="+mj-ea"/>
                <a:cs typeface="+mn-cs"/>
              </a:rPr>
              <a:t>100</a:t>
            </a:r>
            <a:r>
              <a:rPr kumimoji="1" lang="ja-JP" altLang="ja-JP" kern="1200" dirty="0">
                <a:solidFill>
                  <a:schemeClr val="tx1"/>
                </a:solidFill>
                <a:effectLst/>
                <a:latin typeface="+mj-ea"/>
                <a:ea typeface="+mj-ea"/>
                <a:cs typeface="+mn-cs"/>
              </a:rPr>
              <a:t>万円にもなってしまった。</a:t>
            </a:r>
          </a:p>
          <a:p>
            <a:r>
              <a:rPr kumimoji="1" lang="en-US" altLang="ja-JP" kern="1200" dirty="0">
                <a:solidFill>
                  <a:schemeClr val="tx1"/>
                </a:solidFill>
                <a:effectLst/>
                <a:latin typeface="+mj-ea"/>
                <a:ea typeface="+mj-ea"/>
                <a:cs typeface="+mn-cs"/>
              </a:rPr>
              <a:t> </a:t>
            </a:r>
            <a:endParaRPr kumimoji="1" lang="ja-JP" altLang="ja-JP" kern="1200" dirty="0">
              <a:solidFill>
                <a:schemeClr val="tx1"/>
              </a:solidFill>
              <a:effectLst/>
              <a:latin typeface="+mj-ea"/>
              <a:ea typeface="+mj-ea"/>
              <a:cs typeface="+mn-cs"/>
            </a:endParaRPr>
          </a:p>
          <a:p>
            <a:pPr>
              <a:lnSpc>
                <a:spcPct val="120000"/>
              </a:lnSpc>
            </a:pPr>
            <a:r>
              <a:rPr kumimoji="1" lang="ja-JP" altLang="en-US" kern="1200" dirty="0">
                <a:solidFill>
                  <a:schemeClr val="tx1"/>
                </a:solidFill>
                <a:effectLst/>
                <a:latin typeface="+mj-ea"/>
                <a:ea typeface="+mj-ea"/>
                <a:cs typeface="+mn-cs"/>
              </a:rPr>
              <a:t>★</a:t>
            </a:r>
            <a:r>
              <a:rPr kumimoji="1" lang="ja-JP" altLang="ja-JP" kern="1200" dirty="0">
                <a:solidFill>
                  <a:schemeClr val="tx1"/>
                </a:solidFill>
                <a:effectLst/>
                <a:latin typeface="+mj-ea"/>
                <a:ea typeface="+mj-ea"/>
                <a:cs typeface="+mn-cs"/>
              </a:rPr>
              <a:t>“サクラサイト”とは、</a:t>
            </a:r>
            <a:r>
              <a:rPr lang="ja-JP" altLang="ja-JP" sz="1000" dirty="0">
                <a:latin typeface="Meiryo" panose="020B0604030504040204" pitchFamily="34" charset="-128"/>
              </a:rPr>
              <a:t>異性、芸能人、社長、弁護士、占い師などのキャラクターになりすまし</a:t>
            </a:r>
            <a:r>
              <a:rPr lang="ja-JP" altLang="en-US" sz="1000" dirty="0">
                <a:latin typeface="Meiryo" panose="020B0604030504040204" pitchFamily="34" charset="-128"/>
              </a:rPr>
              <a:t>た</a:t>
            </a:r>
            <a:r>
              <a:rPr lang="ja-JP" altLang="ja-JP" sz="1000" dirty="0">
                <a:latin typeface="Meiryo" panose="020B0604030504040204" pitchFamily="34" charset="-128"/>
              </a:rPr>
              <a:t>“サクラ”</a:t>
            </a:r>
            <a:r>
              <a:rPr lang="ja-JP" altLang="en-US" sz="1000" dirty="0">
                <a:latin typeface="Meiryo" panose="020B0604030504040204" pitchFamily="34" charset="-128"/>
              </a:rPr>
              <a:t>が</a:t>
            </a:r>
            <a:r>
              <a:rPr lang="ja-JP" altLang="ja-JP" sz="1000" dirty="0">
                <a:latin typeface="Meiryo" panose="020B0604030504040204" pitchFamily="34" charset="-128"/>
              </a:rPr>
              <a:t>、消費者のさまざまな気持ちを利用</a:t>
            </a:r>
            <a:r>
              <a:rPr lang="ja-JP" altLang="en-US" sz="1000" dirty="0">
                <a:latin typeface="Meiryo" panose="020B0604030504040204" pitchFamily="34" charset="-128"/>
              </a:rPr>
              <a:t>し</a:t>
            </a:r>
            <a:r>
              <a:rPr lang="ja-JP" altLang="ja-JP" sz="1000" dirty="0">
                <a:latin typeface="Meiryo" panose="020B0604030504040204" pitchFamily="34" charset="-128"/>
              </a:rPr>
              <a:t>、</a:t>
            </a:r>
            <a:r>
              <a:rPr lang="ja-JP" altLang="en-US" sz="1000" dirty="0">
                <a:latin typeface="Meiryo" panose="020B0604030504040204" pitchFamily="34" charset="-128"/>
              </a:rPr>
              <a:t>さまざまな理由をつけてお金をだましと</a:t>
            </a:r>
            <a:r>
              <a:rPr lang="ja-JP" altLang="ja-JP" sz="1000" dirty="0">
                <a:latin typeface="Meiryo" panose="020B0604030504040204" pitchFamily="34" charset="-128"/>
              </a:rPr>
              <a:t>る</a:t>
            </a:r>
            <a:r>
              <a:rPr lang="ja-JP" altLang="en-US" sz="1000" dirty="0">
                <a:latin typeface="Meiryo" panose="020B0604030504040204" pitchFamily="34" charset="-128"/>
              </a:rPr>
              <a:t>詐欺のことです。</a:t>
            </a:r>
            <a:endParaRPr kumimoji="1" lang="ja-JP" altLang="en-US" sz="1000" dirty="0">
              <a:latin typeface="Meiryo" panose="020B0604030504040204" pitchFamily="34" charset="-128"/>
            </a:endParaRPr>
          </a:p>
          <a:p>
            <a:endParaRPr kumimoji="1" lang="ja-JP"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a:t>
            </a:r>
            <a:r>
              <a:rPr kumimoji="1" lang="ja-JP" altLang="ja-JP" kern="1200" dirty="0">
                <a:solidFill>
                  <a:schemeClr val="tx1"/>
                </a:solidFill>
                <a:effectLst/>
                <a:latin typeface="+mj-ea"/>
                <a:ea typeface="+mj-ea"/>
                <a:cs typeface="+mn-cs"/>
              </a:rPr>
              <a:t>きっかけは</a:t>
            </a:r>
          </a:p>
          <a:p>
            <a:r>
              <a:rPr kumimoji="1" lang="ja-JP" altLang="en-US" kern="1200" dirty="0">
                <a:solidFill>
                  <a:schemeClr val="tx1"/>
                </a:solidFill>
                <a:effectLst/>
                <a:latin typeface="+mj-ea"/>
                <a:ea typeface="+mj-ea"/>
                <a:cs typeface="+mn-cs"/>
              </a:rPr>
              <a:t>・</a:t>
            </a:r>
            <a:r>
              <a:rPr kumimoji="1" lang="ja-JP" altLang="ja-JP" kern="1200" dirty="0">
                <a:solidFill>
                  <a:schemeClr val="tx1"/>
                </a:solidFill>
                <a:effectLst/>
                <a:latin typeface="+mj-ea"/>
                <a:ea typeface="+mj-ea"/>
                <a:cs typeface="+mn-cs"/>
              </a:rPr>
              <a:t>メールアドレスに直接届く広告メール</a:t>
            </a:r>
          </a:p>
          <a:p>
            <a:r>
              <a:rPr kumimoji="1" lang="ja-JP" altLang="en-US" kern="1200" dirty="0">
                <a:solidFill>
                  <a:schemeClr val="tx1"/>
                </a:solidFill>
                <a:effectLst/>
                <a:latin typeface="+mj-ea"/>
                <a:ea typeface="+mj-ea"/>
                <a:cs typeface="+mn-cs"/>
              </a:rPr>
              <a:t>・</a:t>
            </a:r>
            <a:r>
              <a:rPr kumimoji="1" lang="en-US" altLang="ja-JP" kern="1200" dirty="0">
                <a:solidFill>
                  <a:schemeClr val="tx1"/>
                </a:solidFill>
                <a:effectLst/>
                <a:latin typeface="+mj-ea"/>
                <a:ea typeface="+mj-ea"/>
                <a:cs typeface="+mn-cs"/>
              </a:rPr>
              <a:t>SNS</a:t>
            </a:r>
            <a:r>
              <a:rPr kumimoji="1" lang="ja-JP" altLang="ja-JP" kern="1200" dirty="0">
                <a:solidFill>
                  <a:schemeClr val="tx1"/>
                </a:solidFill>
                <a:effectLst/>
                <a:latin typeface="+mj-ea"/>
                <a:ea typeface="+mj-ea"/>
                <a:cs typeface="+mn-cs"/>
              </a:rPr>
              <a:t>サイトへのメッセージの書き込み</a:t>
            </a:r>
          </a:p>
          <a:p>
            <a:r>
              <a:rPr kumimoji="1" lang="ja-JP" altLang="en-US" kern="1200" dirty="0">
                <a:solidFill>
                  <a:schemeClr val="tx1"/>
                </a:solidFill>
                <a:effectLst/>
                <a:latin typeface="+mj-ea"/>
                <a:ea typeface="+mj-ea"/>
                <a:cs typeface="+mn-cs"/>
              </a:rPr>
              <a:t>・</a:t>
            </a:r>
            <a:r>
              <a:rPr kumimoji="1" lang="ja-JP" altLang="ja-JP" kern="1200" dirty="0">
                <a:solidFill>
                  <a:schemeClr val="tx1"/>
                </a:solidFill>
                <a:effectLst/>
                <a:latin typeface="+mj-ea"/>
                <a:ea typeface="+mj-ea"/>
                <a:cs typeface="+mn-cs"/>
              </a:rPr>
              <a:t>内職・副業に関するサイトに登録</a:t>
            </a:r>
            <a:r>
              <a:rPr kumimoji="1" lang="ja-JP" altLang="en-US" kern="1200" dirty="0">
                <a:solidFill>
                  <a:schemeClr val="tx1"/>
                </a:solidFill>
                <a:effectLst/>
                <a:latin typeface="+mj-ea"/>
                <a:ea typeface="+mj-ea"/>
                <a:cs typeface="+mn-cs"/>
              </a:rPr>
              <a:t>した</a:t>
            </a:r>
            <a:r>
              <a:rPr kumimoji="1" lang="ja-JP" altLang="ja-JP" kern="1200" dirty="0">
                <a:solidFill>
                  <a:schemeClr val="tx1"/>
                </a:solidFill>
                <a:effectLst/>
                <a:latin typeface="+mj-ea"/>
                <a:ea typeface="+mj-ea"/>
                <a:cs typeface="+mn-cs"/>
              </a:rPr>
              <a:t>後に届くメール</a:t>
            </a:r>
          </a:p>
          <a:p>
            <a:r>
              <a:rPr kumimoji="1" lang="ja-JP" altLang="en-US" kern="1200" dirty="0">
                <a:solidFill>
                  <a:schemeClr val="tx1"/>
                </a:solidFill>
                <a:effectLst/>
                <a:latin typeface="+mj-ea"/>
                <a:ea typeface="+mj-ea"/>
                <a:cs typeface="+mn-cs"/>
              </a:rPr>
              <a:t>・</a:t>
            </a:r>
            <a:r>
              <a:rPr kumimoji="1" lang="ja-JP" altLang="ja-JP" kern="1200" dirty="0">
                <a:solidFill>
                  <a:schemeClr val="tx1"/>
                </a:solidFill>
                <a:effectLst/>
                <a:latin typeface="+mj-ea"/>
                <a:ea typeface="+mj-ea"/>
                <a:cs typeface="+mn-cs"/>
              </a:rPr>
              <a:t>懸賞サイト、占いサイト等に登録した後に届くメール</a:t>
            </a:r>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などがあります。</a:t>
            </a:r>
            <a:endParaRPr kumimoji="1" lang="ja-JP" altLang="ja-JP" kern="1200" dirty="0">
              <a:solidFill>
                <a:schemeClr val="tx1"/>
              </a:solidFill>
              <a:effectLst/>
              <a:latin typeface="+mj-ea"/>
              <a:ea typeface="+mj-ea"/>
              <a:cs typeface="+mn-cs"/>
            </a:endParaRPr>
          </a:p>
          <a:p>
            <a:endParaRPr kumimoji="1" lang="ja-JP" altLang="en-US" dirty="0">
              <a:latin typeface="+mj-ea"/>
              <a:ea typeface="+mj-ea"/>
            </a:endParaRPr>
          </a:p>
        </p:txBody>
      </p:sp>
      <p:sp>
        <p:nvSpPr>
          <p:cNvPr id="4" name="スライド番号プレースホルダー 3"/>
          <p:cNvSpPr>
            <a:spLocks noGrp="1"/>
          </p:cNvSpPr>
          <p:nvPr>
            <p:ph type="sldNum" sz="quarter" idx="10"/>
          </p:nvPr>
        </p:nvSpPr>
        <p:spPr/>
        <p:txBody>
          <a:bodyPr/>
          <a:lstStyle/>
          <a:p>
            <a:fld id="{26E4E2FB-2C53-460C-9497-D2F75DEF5EC4}" type="slidenum">
              <a:rPr kumimoji="1" lang="ja-JP" altLang="en-US" smtClean="0"/>
              <a:t>13</a:t>
            </a:fld>
            <a:endParaRPr kumimoji="1" lang="ja-JP" altLang="en-US"/>
          </a:p>
        </p:txBody>
      </p:sp>
    </p:spTree>
    <p:extLst>
      <p:ext uri="{BB962C8B-B14F-4D97-AF65-F5344CB8AC3E}">
        <p14:creationId xmlns:p14="http://schemas.microsoft.com/office/powerpoint/2010/main" val="32088745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ja-JP" kern="1200" dirty="0">
                <a:solidFill>
                  <a:schemeClr val="tx1"/>
                </a:solidFill>
                <a:effectLst/>
                <a:cs typeface="+mn-cs"/>
              </a:rPr>
              <a:t>サクラサイトの誘い文句はさまざまなパターンがあります。</a:t>
            </a:r>
            <a:endParaRPr kumimoji="1" lang="en-US" altLang="ja-JP" kern="1200" dirty="0">
              <a:solidFill>
                <a:schemeClr val="tx1"/>
              </a:solidFill>
              <a:effectLst/>
              <a:cs typeface="+mn-cs"/>
            </a:endParaRPr>
          </a:p>
          <a:p>
            <a:endParaRPr kumimoji="1" lang="ja-JP" altLang="ja-JP" kern="1200" dirty="0">
              <a:solidFill>
                <a:schemeClr val="tx1"/>
              </a:solidFill>
              <a:effectLst/>
              <a:cs typeface="+mn-cs"/>
            </a:endParaRPr>
          </a:p>
          <a:p>
            <a:pPr marL="215900" marR="0" lvl="0" indent="-215900" algn="l" defTabSz="914400" rtl="0" eaLnBrk="1" fontAlgn="auto" latinLnBrk="0" hangingPunct="1">
              <a:lnSpc>
                <a:spcPct val="130000"/>
              </a:lnSpc>
              <a:spcBef>
                <a:spcPts val="0"/>
              </a:spcBef>
              <a:spcAft>
                <a:spcPts val="0"/>
              </a:spcAft>
              <a:buClrTx/>
              <a:buSzTx/>
              <a:buFontTx/>
              <a:buNone/>
              <a:defRPr/>
            </a:pPr>
            <a:r>
              <a:rPr kumimoji="1" lang="ja-JP" altLang="en-US" kern="1200" dirty="0">
                <a:solidFill>
                  <a:schemeClr val="tx1"/>
                </a:solidFill>
                <a:effectLst/>
                <a:cs typeface="+mn-cs"/>
              </a:rPr>
              <a:t>★</a:t>
            </a:r>
            <a:r>
              <a:rPr kumimoji="1" lang="en-US" altLang="ja-JP" kern="1200" dirty="0">
                <a:solidFill>
                  <a:schemeClr val="tx1"/>
                </a:solidFill>
                <a:effectLst/>
                <a:cs typeface="+mn-cs"/>
              </a:rPr>
              <a:t>(1)</a:t>
            </a:r>
            <a:r>
              <a:rPr kumimoji="1" lang="ja-JP" altLang="en-US" kern="1200" dirty="0">
                <a:solidFill>
                  <a:schemeClr val="tx1"/>
                </a:solidFill>
                <a:effectLst/>
                <a:cs typeface="+mn-cs"/>
              </a:rPr>
              <a:t> </a:t>
            </a:r>
            <a:r>
              <a:rPr kumimoji="1" lang="ja-JP" altLang="ja-JP" kern="1200" dirty="0">
                <a:solidFill>
                  <a:schemeClr val="tx1"/>
                </a:solidFill>
                <a:effectLst/>
                <a:cs typeface="+mn-cs"/>
              </a:rPr>
              <a:t>異性との出会い・交遊を誘い文句にするなど</a:t>
            </a:r>
            <a:r>
              <a:rPr kumimoji="1" lang="ja-JP" altLang="en-US" kern="1200" dirty="0">
                <a:solidFill>
                  <a:schemeClr val="tx1"/>
                </a:solidFill>
                <a:effectLst/>
                <a:cs typeface="+mn-cs"/>
              </a:rPr>
              <a:t>の「</a:t>
            </a:r>
            <a:r>
              <a:rPr kumimoji="1" lang="ja-JP" altLang="ja-JP" kern="1200" dirty="0">
                <a:solidFill>
                  <a:schemeClr val="tx1"/>
                </a:solidFill>
                <a:effectLst/>
                <a:cs typeface="+mn-cs"/>
              </a:rPr>
              <a:t>出会い型</a:t>
            </a:r>
            <a:r>
              <a:rPr kumimoji="1" lang="ja-JP" altLang="en-US" kern="1200" dirty="0">
                <a:solidFill>
                  <a:schemeClr val="tx1"/>
                </a:solidFill>
                <a:effectLst/>
                <a:cs typeface="+mn-cs"/>
              </a:rPr>
              <a:t>」</a:t>
            </a:r>
            <a:endParaRPr kumimoji="1" lang="ja-JP" altLang="ja-JP" kern="1200" dirty="0">
              <a:solidFill>
                <a:schemeClr val="tx1"/>
              </a:solidFill>
              <a:effectLst/>
              <a:cs typeface="+mn-cs"/>
            </a:endParaRPr>
          </a:p>
          <a:p>
            <a:pPr marL="215900" indent="-215900"/>
            <a:r>
              <a:rPr kumimoji="1" lang="ja-JP" altLang="en-US" kern="1200" dirty="0">
                <a:solidFill>
                  <a:schemeClr val="tx1"/>
                </a:solidFill>
                <a:effectLst/>
                <a:cs typeface="+mn-cs"/>
              </a:rPr>
              <a:t>★</a:t>
            </a:r>
            <a:r>
              <a:rPr kumimoji="1" lang="en-US" altLang="ja-JP" kern="1200" dirty="0">
                <a:solidFill>
                  <a:schemeClr val="tx1"/>
                </a:solidFill>
                <a:effectLst/>
                <a:cs typeface="+mn-cs"/>
              </a:rPr>
              <a:t>(2) </a:t>
            </a:r>
            <a:r>
              <a:rPr kumimoji="1" lang="ja-JP" altLang="ja-JP" kern="1200" dirty="0">
                <a:solidFill>
                  <a:schemeClr val="tx1"/>
                </a:solidFill>
                <a:effectLst/>
                <a:cs typeface="+mn-cs"/>
              </a:rPr>
              <a:t>精神的に病んだ芸能人をサイトで励ましてほしい</a:t>
            </a:r>
            <a:r>
              <a:rPr kumimoji="1" lang="ja-JP" altLang="en-US" kern="1200" dirty="0">
                <a:solidFill>
                  <a:schemeClr val="tx1"/>
                </a:solidFill>
                <a:effectLst/>
                <a:cs typeface="+mn-cs"/>
              </a:rPr>
              <a:t>といった同情心を煽る「同情型」</a:t>
            </a:r>
            <a:endParaRPr kumimoji="1" lang="ja-JP" altLang="ja-JP" kern="1200" dirty="0">
              <a:solidFill>
                <a:schemeClr val="tx1"/>
              </a:solidFill>
              <a:effectLst/>
              <a:cs typeface="+mn-cs"/>
            </a:endParaRPr>
          </a:p>
          <a:p>
            <a:pPr marL="215900" indent="-215900"/>
            <a:r>
              <a:rPr kumimoji="1" lang="ja-JP" altLang="en-US" kern="1200" dirty="0">
                <a:solidFill>
                  <a:schemeClr val="tx1"/>
                </a:solidFill>
                <a:effectLst/>
                <a:cs typeface="+mn-cs"/>
              </a:rPr>
              <a:t>★</a:t>
            </a:r>
            <a:r>
              <a:rPr kumimoji="1" lang="en-US" altLang="ja-JP" kern="1200" dirty="0">
                <a:solidFill>
                  <a:schemeClr val="tx1"/>
                </a:solidFill>
                <a:effectLst/>
                <a:cs typeface="+mn-cs"/>
              </a:rPr>
              <a:t>(3) </a:t>
            </a:r>
            <a:r>
              <a:rPr kumimoji="1" lang="ja-JP" altLang="ja-JP" kern="1200" dirty="0">
                <a:solidFill>
                  <a:schemeClr val="tx1"/>
                </a:solidFill>
                <a:effectLst/>
                <a:cs typeface="+mn-cs"/>
              </a:rPr>
              <a:t>莫大な遺産が手に入りそうなので共同で受け取る、チーム制のネットゲームで大もうけするなど</a:t>
            </a:r>
            <a:r>
              <a:rPr kumimoji="1" lang="ja-JP" altLang="en-US" kern="1200" dirty="0">
                <a:solidFill>
                  <a:schemeClr val="tx1"/>
                </a:solidFill>
                <a:effectLst/>
                <a:cs typeface="+mn-cs"/>
              </a:rPr>
              <a:t>と言って何らかの利益を持ちかける「利益誘引型」</a:t>
            </a:r>
            <a:endParaRPr kumimoji="1" lang="ja-JP" altLang="ja-JP" kern="1200" dirty="0">
              <a:solidFill>
                <a:schemeClr val="tx1"/>
              </a:solidFill>
              <a:effectLst/>
              <a:cs typeface="+mn-cs"/>
            </a:endParaRPr>
          </a:p>
          <a:p>
            <a:pPr marL="215900" indent="-215900"/>
            <a:r>
              <a:rPr kumimoji="1" lang="ja-JP" altLang="en-US" kern="1200" dirty="0">
                <a:solidFill>
                  <a:schemeClr val="tx1"/>
                </a:solidFill>
                <a:effectLst/>
                <a:cs typeface="+mn-cs"/>
              </a:rPr>
              <a:t>★</a:t>
            </a:r>
            <a:r>
              <a:rPr kumimoji="1" lang="en-US" altLang="ja-JP" kern="1200" dirty="0">
                <a:solidFill>
                  <a:schemeClr val="tx1"/>
                </a:solidFill>
                <a:effectLst/>
                <a:cs typeface="+mn-cs"/>
              </a:rPr>
              <a:t>(4) </a:t>
            </a:r>
            <a:r>
              <a:rPr kumimoji="1" lang="ja-JP" altLang="ja-JP" kern="1200" dirty="0">
                <a:solidFill>
                  <a:schemeClr val="tx1"/>
                </a:solidFill>
                <a:effectLst/>
                <a:cs typeface="+mn-cs"/>
              </a:rPr>
              <a:t>その</a:t>
            </a:r>
            <a:r>
              <a:rPr kumimoji="1" lang="ja-JP" altLang="en-US" kern="1200" dirty="0">
                <a:solidFill>
                  <a:schemeClr val="tx1"/>
                </a:solidFill>
                <a:effectLst/>
                <a:cs typeface="+mn-cs"/>
              </a:rPr>
              <a:t>他にも、サイトの管理者が</a:t>
            </a:r>
            <a:r>
              <a:rPr kumimoji="1" lang="ja-JP" altLang="ja-JP" kern="1200" dirty="0">
                <a:solidFill>
                  <a:schemeClr val="tx1"/>
                </a:solidFill>
                <a:effectLst/>
                <a:cs typeface="+mn-cs"/>
              </a:rPr>
              <a:t>「個人情報閲覧料」や「文字化け解除手数料」などの名目で金銭を詐取しようとする</a:t>
            </a:r>
            <a:endParaRPr kumimoji="1" lang="en-US" altLang="ja-JP" kern="1200" dirty="0">
              <a:solidFill>
                <a:schemeClr val="tx1"/>
              </a:solidFill>
              <a:effectLst/>
              <a:cs typeface="+mn-cs"/>
            </a:endParaRPr>
          </a:p>
          <a:p>
            <a:r>
              <a:rPr kumimoji="1" lang="ja-JP" altLang="en-US" kern="1200" dirty="0">
                <a:solidFill>
                  <a:schemeClr val="tx1"/>
                </a:solidFill>
                <a:effectLst/>
                <a:cs typeface="+mn-cs"/>
              </a:rPr>
              <a:t>などといったものもあります。</a:t>
            </a:r>
            <a:endParaRPr kumimoji="1" lang="ja-JP" altLang="ja-JP" kern="1200" dirty="0">
              <a:solidFill>
                <a:schemeClr val="tx1"/>
              </a:solidFill>
              <a:effectLst/>
              <a:cs typeface="+mn-cs"/>
            </a:endParaRPr>
          </a:p>
          <a:p>
            <a:endParaRPr kumimoji="1" lang="en-US" altLang="ja-JP" kern="1200" dirty="0">
              <a:solidFill>
                <a:schemeClr val="tx1"/>
              </a:solidFill>
              <a:effectLst/>
              <a:cs typeface="+mn-cs"/>
            </a:endParaRPr>
          </a:p>
          <a:p>
            <a:r>
              <a:rPr kumimoji="1" lang="ja-JP" altLang="en-US" kern="1200" dirty="0">
                <a:solidFill>
                  <a:schemeClr val="tx1"/>
                </a:solidFill>
                <a:effectLst/>
                <a:cs typeface="+mn-cs"/>
              </a:rPr>
              <a:t>（消費者庁のＨＰの記載より）</a:t>
            </a:r>
            <a:r>
              <a:rPr kumimoji="1" lang="en-US" altLang="ja-JP" kern="1200" dirty="0">
                <a:solidFill>
                  <a:schemeClr val="tx1"/>
                </a:solidFill>
                <a:effectLst/>
                <a:cs typeface="+mn-cs"/>
              </a:rPr>
              <a:t> </a:t>
            </a:r>
          </a:p>
          <a:p>
            <a:endParaRPr kumimoji="1" lang="ja-JP" altLang="ja-JP" kern="1200" dirty="0">
              <a:solidFill>
                <a:schemeClr val="tx1"/>
              </a:solidFill>
              <a:effectLst/>
              <a:cs typeface="+mn-cs"/>
            </a:endParaRPr>
          </a:p>
          <a:p>
            <a:r>
              <a:rPr kumimoji="1" lang="ja-JP" altLang="ja-JP" kern="1200" dirty="0">
                <a:solidFill>
                  <a:schemeClr val="tx1"/>
                </a:solidFill>
                <a:effectLst/>
                <a:cs typeface="+mn-cs"/>
              </a:rPr>
              <a:t>心当たりのない電子メール等での魅力的な誘い・挑発・脅しには絶対に応じないようにしましょう。</a:t>
            </a:r>
          </a:p>
          <a:p>
            <a:endParaRPr kumimoji="1" lang="ja-JP" altLang="en-US" dirty="0"/>
          </a:p>
        </p:txBody>
      </p:sp>
      <p:sp>
        <p:nvSpPr>
          <p:cNvPr id="4" name="スライド番号プレースホルダー 3"/>
          <p:cNvSpPr>
            <a:spLocks noGrp="1"/>
          </p:cNvSpPr>
          <p:nvPr>
            <p:ph type="sldNum" sz="quarter" idx="10"/>
          </p:nvPr>
        </p:nvSpPr>
        <p:spPr/>
        <p:txBody>
          <a:bodyPr/>
          <a:lstStyle/>
          <a:p>
            <a:fld id="{26E4E2FB-2C53-460C-9497-D2F75DEF5EC4}" type="slidenum">
              <a:rPr kumimoji="1" lang="ja-JP" altLang="en-US" smtClean="0"/>
              <a:t>14</a:t>
            </a:fld>
            <a:endParaRPr kumimoji="1" lang="ja-JP" altLang="en-US"/>
          </a:p>
        </p:txBody>
      </p:sp>
    </p:spTree>
    <p:extLst>
      <p:ext uri="{BB962C8B-B14F-4D97-AF65-F5344CB8AC3E}">
        <p14:creationId xmlns:p14="http://schemas.microsoft.com/office/powerpoint/2010/main" val="25957538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kern="1200" dirty="0">
                <a:solidFill>
                  <a:schemeClr val="tx1"/>
                </a:solidFill>
                <a:effectLst/>
                <a:latin typeface="+mj-ea"/>
                <a:ea typeface="+mj-ea"/>
                <a:cs typeface="+mn-cs"/>
              </a:rPr>
              <a:t>詐欺にあわないためには、</a:t>
            </a:r>
            <a:endParaRPr kumimoji="1" lang="en-US" altLang="ja-JP" kern="1200" dirty="0">
              <a:solidFill>
                <a:schemeClr val="tx1"/>
              </a:solidFill>
              <a:effectLst/>
              <a:latin typeface="+mj-ea"/>
              <a:ea typeface="+mj-ea"/>
              <a:cs typeface="+mn-cs"/>
            </a:endParaRPr>
          </a:p>
          <a:p>
            <a:pPr marL="0" marR="0" lvl="0" indent="0" algn="l" defTabSz="914400" rtl="0" eaLnBrk="1" fontAlgn="auto" latinLnBrk="0" hangingPunct="1">
              <a:spcBef>
                <a:spcPts val="0"/>
              </a:spcBef>
              <a:spcAft>
                <a:spcPts val="0"/>
              </a:spcAft>
              <a:buClrTx/>
              <a:buSzTx/>
              <a:buFontTx/>
              <a:buNone/>
              <a:tabLst/>
              <a:defRPr/>
            </a:pPr>
            <a:r>
              <a:rPr kumimoji="1" lang="ja-JP" altLang="en-US" kern="1200" dirty="0">
                <a:solidFill>
                  <a:schemeClr val="tx1"/>
                </a:solidFill>
                <a:effectLst/>
                <a:latin typeface="+mj-ea"/>
                <a:ea typeface="+mj-ea"/>
                <a:cs typeface="+mn-cs"/>
              </a:rPr>
              <a:t>★まずは、</a:t>
            </a:r>
            <a:r>
              <a:rPr kumimoji="1" lang="ja-JP" altLang="ja-JP" kern="1200" dirty="0">
                <a:solidFill>
                  <a:schemeClr val="tx1"/>
                </a:solidFill>
                <a:effectLst/>
                <a:latin typeface="+mj-ea"/>
                <a:ea typeface="+mj-ea"/>
                <a:cs typeface="+mn-cs"/>
              </a:rPr>
              <a:t>不用意に</a:t>
            </a:r>
            <a:r>
              <a:rPr kumimoji="1" lang="ja-JP" altLang="en-US" kern="1200" dirty="0">
                <a:solidFill>
                  <a:schemeClr val="tx1"/>
                </a:solidFill>
                <a:effectLst/>
                <a:latin typeface="+mj-ea"/>
                <a:ea typeface="+mj-ea"/>
                <a:cs typeface="+mn-cs"/>
              </a:rPr>
              <a:t>怪しい</a:t>
            </a:r>
            <a:r>
              <a:rPr kumimoji="1" lang="en-US" altLang="ja-JP" kern="1200" dirty="0">
                <a:solidFill>
                  <a:schemeClr val="tx1"/>
                </a:solidFill>
                <a:effectLst/>
                <a:latin typeface="+mj-ea"/>
                <a:ea typeface="+mj-ea"/>
                <a:cs typeface="+mn-cs"/>
              </a:rPr>
              <a:t>Web</a:t>
            </a:r>
            <a:r>
              <a:rPr kumimoji="1" lang="ja-JP" altLang="ja-JP" kern="1200" dirty="0">
                <a:solidFill>
                  <a:schemeClr val="tx1"/>
                </a:solidFill>
                <a:effectLst/>
                <a:latin typeface="+mj-ea"/>
                <a:ea typeface="+mj-ea"/>
                <a:cs typeface="+mn-cs"/>
              </a:rPr>
              <a:t>サイトにアクセス</a:t>
            </a:r>
            <a:r>
              <a:rPr kumimoji="1" lang="ja-JP" altLang="en-US" kern="1200" dirty="0">
                <a:solidFill>
                  <a:schemeClr val="tx1"/>
                </a:solidFill>
                <a:effectLst/>
                <a:latin typeface="+mj-ea"/>
                <a:ea typeface="+mj-ea"/>
                <a:cs typeface="+mn-cs"/>
              </a:rPr>
              <a:t>しないことです。</a:t>
            </a:r>
            <a:endParaRPr kumimoji="1" lang="en-US" altLang="ja-JP" kern="1200" dirty="0">
              <a:solidFill>
                <a:schemeClr val="tx1"/>
              </a:solidFill>
              <a:effectLst/>
              <a:latin typeface="+mj-ea"/>
              <a:ea typeface="+mj-ea"/>
              <a:cs typeface="+mn-cs"/>
            </a:endParaRPr>
          </a:p>
          <a:p>
            <a:pPr marL="0" marR="0" lvl="0" indent="0" algn="l" defTabSz="914400" rtl="0" eaLnBrk="1" fontAlgn="auto" latinLnBrk="0" hangingPunct="1">
              <a:spcBef>
                <a:spcPts val="0"/>
              </a:spcBef>
              <a:spcAft>
                <a:spcPts val="0"/>
              </a:spcAft>
              <a:buClrTx/>
              <a:buSzTx/>
              <a:buFontTx/>
              <a:buNone/>
              <a:tabLst/>
              <a:defRPr/>
            </a:pPr>
            <a:r>
              <a:rPr kumimoji="1" lang="ja-JP" altLang="en-US" kern="1200" dirty="0">
                <a:solidFill>
                  <a:schemeClr val="tx1"/>
                </a:solidFill>
                <a:effectLst/>
                <a:latin typeface="+mj-ea"/>
                <a:ea typeface="+mj-ea"/>
                <a:cs typeface="+mn-cs"/>
              </a:rPr>
              <a:t>うますぎる話は、詐欺です。</a:t>
            </a:r>
            <a:endParaRPr kumimoji="1" lang="en-US" altLang="ja-JP" kern="1200" dirty="0">
              <a:solidFill>
                <a:schemeClr val="tx1"/>
              </a:solidFill>
              <a:effectLst/>
              <a:latin typeface="+mj-ea"/>
              <a:ea typeface="+mj-ea"/>
              <a:cs typeface="+mn-cs"/>
            </a:endParaRPr>
          </a:p>
          <a:p>
            <a:pPr marL="0" marR="0" lvl="0" indent="0" algn="l" defTabSz="914400" rtl="0" eaLnBrk="1" fontAlgn="auto" latinLnBrk="0" hangingPunct="1">
              <a:spcBef>
                <a:spcPts val="0"/>
              </a:spcBef>
              <a:spcAft>
                <a:spcPts val="0"/>
              </a:spcAft>
              <a:buClrTx/>
              <a:buSzTx/>
              <a:buFontTx/>
              <a:buNone/>
              <a:tabLst/>
              <a:defRPr/>
            </a:pPr>
            <a:r>
              <a:rPr kumimoji="1" lang="ja-JP" altLang="en-US" kern="1200" dirty="0">
                <a:solidFill>
                  <a:schemeClr val="tx1"/>
                </a:solidFill>
                <a:effectLst/>
                <a:latin typeface="+mj-ea"/>
                <a:ea typeface="+mj-ea"/>
                <a:cs typeface="+mn-cs"/>
              </a:rPr>
              <a:t>ひどすぎる話も、詐欺です。</a:t>
            </a:r>
            <a:endParaRPr kumimoji="1" lang="en-US" altLang="ja-JP" kern="1200" dirty="0">
              <a:solidFill>
                <a:schemeClr val="tx1"/>
              </a:solidFill>
              <a:effectLst/>
              <a:latin typeface="+mj-ea"/>
              <a:ea typeface="+mj-ea"/>
              <a:cs typeface="+mn-cs"/>
            </a:endParaRPr>
          </a:p>
          <a:p>
            <a:pPr marL="0" marR="0" lvl="0" indent="0" algn="l" defTabSz="914400" rtl="0" eaLnBrk="1" fontAlgn="auto" latinLnBrk="0" hangingPunct="1">
              <a:spcBef>
                <a:spcPts val="0"/>
              </a:spcBef>
              <a:spcAft>
                <a:spcPts val="0"/>
              </a:spcAft>
              <a:buClrTx/>
              <a:buSzTx/>
              <a:buFontTx/>
              <a:buNone/>
              <a:tabLst/>
              <a:defRPr/>
            </a:pPr>
            <a:r>
              <a:rPr kumimoji="1" lang="ja-JP" altLang="en-US" kern="1200" dirty="0">
                <a:solidFill>
                  <a:schemeClr val="tx1"/>
                </a:solidFill>
                <a:effectLst/>
                <a:latin typeface="+mj-ea"/>
                <a:ea typeface="+mj-ea"/>
                <a:cs typeface="+mn-cs"/>
              </a:rPr>
              <a:t>常識力を磨きましょう。</a:t>
            </a:r>
            <a:endParaRPr kumimoji="1" lang="en-US" altLang="ja-JP" kern="1200" dirty="0">
              <a:solidFill>
                <a:schemeClr val="tx1"/>
              </a:solidFill>
              <a:effectLst/>
              <a:latin typeface="+mj-ea"/>
              <a:ea typeface="+mj-ea"/>
              <a:cs typeface="+mn-cs"/>
            </a:endParaRPr>
          </a:p>
          <a:p>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★また、重要な情報の入力を求められたときは、注意して冷静に対応しましょう。</a:t>
            </a:r>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不正アクセス等々と心配をあおり、メールのリンク先で連絡先やＩＤ、ＰＷ等を入力させるのは詐欺です。重要な情報を入力する際は、ひと呼吸おいて、公式サイトで確認してから対応するなどのくせをつけましょう。</a:t>
            </a:r>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また、ワンクリック詐欺等の場合、</a:t>
            </a:r>
            <a:r>
              <a:rPr kumimoji="1" lang="ja-JP" altLang="ja-JP" kern="1200" dirty="0">
                <a:solidFill>
                  <a:schemeClr val="tx1"/>
                </a:solidFill>
                <a:effectLst/>
                <a:latin typeface="+mj-ea"/>
                <a:ea typeface="+mj-ea"/>
                <a:cs typeface="+mn-cs"/>
              </a:rPr>
              <a:t>解約手続きや連絡</a:t>
            </a:r>
            <a:r>
              <a:rPr kumimoji="1" lang="ja-JP" altLang="en-US" kern="1200" dirty="0">
                <a:solidFill>
                  <a:schemeClr val="tx1"/>
                </a:solidFill>
                <a:effectLst/>
                <a:latin typeface="+mj-ea"/>
                <a:ea typeface="+mj-ea"/>
                <a:cs typeface="+mn-cs"/>
              </a:rPr>
              <a:t>を求められても無視しましょう。詐欺グループに接触すると、連絡先を知られ、さらなる被害につながることになります。</a:t>
            </a:r>
            <a:endParaRPr kumimoji="1" lang="en-US" altLang="ja-JP" kern="1200" dirty="0">
              <a:solidFill>
                <a:schemeClr val="tx1"/>
              </a:solidFill>
              <a:effectLst/>
              <a:latin typeface="+mj-ea"/>
              <a:ea typeface="+mj-ea"/>
              <a:cs typeface="+mn-cs"/>
            </a:endParaRPr>
          </a:p>
          <a:p>
            <a:r>
              <a:rPr lang="ja-JP" altLang="en-US" dirty="0"/>
              <a:t>サポート詐欺の入り口ともいえる警告画面は速やかに閉じましょう。「マルウェアに感染した」とか「個人情報が漏洩している」などの警告は全て偽の警告であると考えて間違いありません。</a:t>
            </a:r>
            <a:endParaRPr lang="en-US" altLang="ja-JP" dirty="0"/>
          </a:p>
          <a:p>
            <a:r>
              <a:rPr kumimoji="1" lang="ja-JP" altLang="en-US" sz="1000" b="0" i="0" kern="1200" dirty="0">
                <a:solidFill>
                  <a:schemeClr val="tx1"/>
                </a:solidFill>
                <a:effectLst/>
                <a:latin typeface="+mj-ea"/>
                <a:ea typeface="+mn-ea"/>
                <a:cs typeface="+mn-cs"/>
              </a:rPr>
              <a:t>偽の警告画面は、ブラウザを閉じたり、</a:t>
            </a:r>
            <a:r>
              <a:rPr kumimoji="1" lang="en-US" altLang="ja-JP" sz="1000" b="0" i="0" kern="1200" dirty="0">
                <a:solidFill>
                  <a:schemeClr val="tx1"/>
                </a:solidFill>
                <a:effectLst/>
                <a:latin typeface="+mj-ea"/>
                <a:ea typeface="+mn-ea"/>
                <a:cs typeface="+mn-cs"/>
              </a:rPr>
              <a:t>PC</a:t>
            </a:r>
            <a:r>
              <a:rPr kumimoji="1" lang="ja-JP" altLang="en-US" sz="1000" b="0" i="0" kern="1200" dirty="0">
                <a:solidFill>
                  <a:schemeClr val="tx1"/>
                </a:solidFill>
                <a:effectLst/>
                <a:latin typeface="+mj-ea"/>
                <a:ea typeface="+mn-ea"/>
                <a:cs typeface="+mn-cs"/>
              </a:rPr>
              <a:t>を再起動することなどにより表示されなくなります。</a:t>
            </a:r>
            <a:endParaRPr kumimoji="1" lang="en-US" altLang="ja-JP" sz="1000" b="0" i="0" kern="1200" dirty="0">
              <a:solidFill>
                <a:schemeClr val="tx1"/>
              </a:solidFill>
              <a:effectLst/>
              <a:latin typeface="+mj-ea"/>
              <a:ea typeface="+mn-ea"/>
              <a:cs typeface="+mn-cs"/>
            </a:endParaRPr>
          </a:p>
          <a:p>
            <a:endParaRPr kumimoji="1" lang="en-US" altLang="ja-JP" sz="1000" b="0" i="0" kern="1200" dirty="0">
              <a:solidFill>
                <a:schemeClr val="tx1"/>
              </a:solidFill>
              <a:effectLst/>
              <a:latin typeface="+mj-ea"/>
              <a:ea typeface="+mn-ea"/>
              <a:cs typeface="+mn-cs"/>
            </a:endParaRPr>
          </a:p>
          <a:p>
            <a:r>
              <a:rPr lang="ja-JP" altLang="en-US" dirty="0"/>
              <a:t>サポート詐欺に遭遇しても、メッセージを無視し、偽の警告画面を閉じることができれば、それで問題は解決します。</a:t>
            </a:r>
            <a:endParaRPr lang="en-US" altLang="ja-JP" dirty="0"/>
          </a:p>
          <a:p>
            <a:r>
              <a:rPr lang="ja-JP" altLang="en-US" dirty="0"/>
              <a:t>表示されているメッセージを見ると、不安になるかもしれませんが、絶対に偽の警告画面の指示に従わないようにしましょう。</a:t>
            </a:r>
            <a:endParaRPr kumimoji="1" lang="ja-JP" altLang="en-US" sz="1000" b="0" i="0" kern="1200" dirty="0">
              <a:solidFill>
                <a:schemeClr val="tx1"/>
              </a:solidFill>
              <a:latin typeface="+mj-ea"/>
              <a:ea typeface="+mn-ea"/>
              <a:cs typeface="+mn-cs"/>
            </a:endParaRPr>
          </a:p>
          <a:p>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★万が一、トラブルにあってしまったら、まずは</a:t>
            </a:r>
            <a:r>
              <a:rPr kumimoji="1" lang="en-US" altLang="ja-JP" kern="1200" dirty="0">
                <a:solidFill>
                  <a:schemeClr val="tx1"/>
                </a:solidFill>
                <a:effectLst/>
                <a:latin typeface="+mj-ea"/>
                <a:ea typeface="+mj-ea"/>
                <a:cs typeface="+mn-cs"/>
              </a:rPr>
              <a:t>188</a:t>
            </a:r>
            <a:r>
              <a:rPr kumimoji="1" lang="ja-JP" altLang="en-US" kern="1200" dirty="0">
                <a:solidFill>
                  <a:schemeClr val="tx1"/>
                </a:solidFill>
                <a:effectLst/>
                <a:latin typeface="+mj-ea"/>
                <a:ea typeface="+mj-ea"/>
                <a:cs typeface="+mn-cs"/>
              </a:rPr>
              <a:t>番</a:t>
            </a:r>
            <a:r>
              <a:rPr kumimoji="1" lang="en-US" altLang="ja-JP" kern="1200" dirty="0">
                <a:solidFill>
                  <a:schemeClr val="tx1"/>
                </a:solidFill>
                <a:effectLst/>
                <a:latin typeface="+mj-ea"/>
                <a:ea typeface="+mj-ea"/>
                <a:cs typeface="+mn-cs"/>
              </a:rPr>
              <a:t>(</a:t>
            </a:r>
            <a:r>
              <a:rPr kumimoji="1" lang="ja-JP" altLang="en-US" kern="1200" dirty="0">
                <a:solidFill>
                  <a:schemeClr val="tx1"/>
                </a:solidFill>
                <a:effectLst/>
                <a:latin typeface="+mj-ea"/>
                <a:ea typeface="+mj-ea"/>
                <a:cs typeface="+mn-cs"/>
              </a:rPr>
              <a:t>いやや！）（消費者ホットライン）に電話しましょう。</a:t>
            </a:r>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１８８番に電話すると、消費者生活センターの窓口を紹介してくれますので、相談しましょう。</a:t>
            </a:r>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なるべく早く電話するのが大事ですが、支払ってしまった場合でも、まずは相談してみましょう。</a:t>
            </a:r>
            <a:endParaRPr kumimoji="1" lang="ja-JP" altLang="ja-JP" kern="1200" dirty="0">
              <a:solidFill>
                <a:schemeClr val="tx1"/>
              </a:solidFill>
              <a:effectLst/>
              <a:latin typeface="+mj-ea"/>
              <a:ea typeface="+mj-ea"/>
              <a:cs typeface="+mn-cs"/>
            </a:endParaRPr>
          </a:p>
        </p:txBody>
      </p:sp>
      <p:sp>
        <p:nvSpPr>
          <p:cNvPr id="4" name="スライド番号プレースホルダー 3"/>
          <p:cNvSpPr>
            <a:spLocks noGrp="1"/>
          </p:cNvSpPr>
          <p:nvPr>
            <p:ph type="sldNum" sz="quarter" idx="10"/>
          </p:nvPr>
        </p:nvSpPr>
        <p:spPr/>
        <p:txBody>
          <a:bodyPr/>
          <a:lstStyle/>
          <a:p>
            <a:fld id="{26E4E2FB-2C53-460C-9497-D2F75DEF5EC4}" type="slidenum">
              <a:rPr kumimoji="1" lang="ja-JP" altLang="en-US" smtClean="0"/>
              <a:t>15</a:t>
            </a:fld>
            <a:endParaRPr kumimoji="1" lang="ja-JP" altLang="en-US"/>
          </a:p>
        </p:txBody>
      </p:sp>
    </p:spTree>
    <p:extLst>
      <p:ext uri="{BB962C8B-B14F-4D97-AF65-F5344CB8AC3E}">
        <p14:creationId xmlns:p14="http://schemas.microsoft.com/office/powerpoint/2010/main" val="27580627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kern="1200" dirty="0">
                <a:solidFill>
                  <a:schemeClr val="tx1"/>
                </a:solidFill>
                <a:effectLst/>
                <a:latin typeface="+mj-ea"/>
                <a:ea typeface="+mj-ea"/>
                <a:cs typeface="+mn-cs"/>
              </a:rPr>
              <a:t>最後に詐欺ではありませんが、</a:t>
            </a:r>
            <a:r>
              <a:rPr kumimoji="1" lang="en-US" altLang="ja-JP" kern="1200" dirty="0">
                <a:solidFill>
                  <a:schemeClr val="tx1"/>
                </a:solidFill>
                <a:effectLst/>
                <a:latin typeface="+mj-ea"/>
                <a:ea typeface="+mj-ea"/>
                <a:cs typeface="+mn-cs"/>
              </a:rPr>
              <a:t>SNS</a:t>
            </a:r>
            <a:r>
              <a:rPr kumimoji="1" lang="ja-JP" altLang="en-US" kern="1200" dirty="0">
                <a:solidFill>
                  <a:schemeClr val="tx1"/>
                </a:solidFill>
                <a:effectLst/>
                <a:latin typeface="+mj-ea"/>
                <a:ea typeface="+mj-ea"/>
                <a:cs typeface="+mn-cs"/>
              </a:rPr>
              <a:t>の情報発信が犯罪被害を招いてしまった例を紹介します。</a:t>
            </a:r>
            <a:endParaRPr kumimoji="1" lang="en-US" altLang="ja-JP" kern="1200" dirty="0">
              <a:solidFill>
                <a:schemeClr val="tx1"/>
              </a:solidFill>
              <a:effectLst/>
              <a:latin typeface="+mj-ea"/>
              <a:ea typeface="+mj-ea"/>
              <a:cs typeface="+mn-cs"/>
            </a:endParaRPr>
          </a:p>
          <a:p>
            <a:endParaRPr kumimoji="1" lang="en-US"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旅行中の写真投稿や書き込みによる空き巣被害</a:t>
            </a:r>
            <a:r>
              <a:rPr kumimoji="1" lang="ja-JP" altLang="en-US" kern="1200" dirty="0">
                <a:solidFill>
                  <a:schemeClr val="tx1"/>
                </a:solidFill>
                <a:effectLst/>
                <a:latin typeface="+mj-ea"/>
                <a:ea typeface="+mj-ea"/>
                <a:cs typeface="+mn-cs"/>
              </a:rPr>
              <a:t>の例です。</a:t>
            </a:r>
            <a:endParaRPr kumimoji="1" lang="ja-JP"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夏休みに、家族旅行に行った</a:t>
            </a:r>
            <a:r>
              <a:rPr kumimoji="1" lang="en-US" altLang="ja-JP" kern="1200" dirty="0">
                <a:solidFill>
                  <a:schemeClr val="tx1"/>
                </a:solidFill>
                <a:effectLst/>
                <a:latin typeface="+mj-ea"/>
                <a:ea typeface="+mj-ea"/>
                <a:cs typeface="+mn-cs"/>
              </a:rPr>
              <a:t>L</a:t>
            </a:r>
            <a:r>
              <a:rPr kumimoji="1" lang="ja-JP" altLang="ja-JP" kern="1200" dirty="0">
                <a:solidFill>
                  <a:schemeClr val="tx1"/>
                </a:solidFill>
                <a:effectLst/>
                <a:latin typeface="+mj-ea"/>
                <a:ea typeface="+mj-ea"/>
                <a:cs typeface="+mn-cs"/>
              </a:rPr>
              <a:t>さん。仲良しの友人への暑中見舞い代わりにしたいと思い、旅先から写真やメッセージを</a:t>
            </a:r>
            <a:r>
              <a:rPr kumimoji="1" lang="en-US" altLang="ja-JP" kern="1200" dirty="0">
                <a:solidFill>
                  <a:schemeClr val="tx1"/>
                </a:solidFill>
                <a:effectLst/>
                <a:latin typeface="+mj-ea"/>
                <a:ea typeface="+mj-ea"/>
                <a:cs typeface="+mn-cs"/>
              </a:rPr>
              <a:t>SNS</a:t>
            </a:r>
            <a:r>
              <a:rPr kumimoji="1" lang="ja-JP" altLang="ja-JP" kern="1200" dirty="0">
                <a:solidFill>
                  <a:schemeClr val="tx1"/>
                </a:solidFill>
                <a:effectLst/>
                <a:latin typeface="+mj-ea"/>
                <a:ea typeface="+mj-ea"/>
                <a:cs typeface="+mn-cs"/>
              </a:rPr>
              <a:t>に投稿しました。</a:t>
            </a:r>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楽しい旅行から家に帰ると、</a:t>
            </a:r>
            <a:r>
              <a:rPr kumimoji="1" lang="ja-JP" altLang="ja-JP" kern="1200" dirty="0">
                <a:solidFill>
                  <a:schemeClr val="tx1"/>
                </a:solidFill>
                <a:effectLst/>
                <a:latin typeface="+mj-ea"/>
                <a:ea typeface="+mj-ea"/>
                <a:cs typeface="+mn-cs"/>
              </a:rPr>
              <a:t>家の中がグチャグチャ！</a:t>
            </a:r>
            <a:r>
              <a:rPr kumimoji="1" lang="ja-JP" altLang="en-US" kern="1200" dirty="0">
                <a:solidFill>
                  <a:schemeClr val="tx1"/>
                </a:solidFill>
                <a:effectLst/>
                <a:latin typeface="+mj-ea"/>
                <a:ea typeface="+mj-ea"/>
                <a:cs typeface="+mn-cs"/>
              </a:rPr>
              <a:t>　</a:t>
            </a:r>
            <a:r>
              <a:rPr kumimoji="1" lang="ja-JP" altLang="ja-JP" kern="1200" dirty="0">
                <a:solidFill>
                  <a:schemeClr val="tx1"/>
                </a:solidFill>
                <a:effectLst/>
                <a:latin typeface="+mj-ea"/>
                <a:ea typeface="+mj-ea"/>
                <a:cs typeface="+mn-cs"/>
              </a:rPr>
              <a:t>留守にしている間に空き巣に入られてしまったようです。</a:t>
            </a:r>
            <a:endParaRPr kumimoji="1" lang="en-US" altLang="ja-JP" kern="1200" dirty="0">
              <a:solidFill>
                <a:schemeClr val="tx1"/>
              </a:solidFill>
              <a:effectLst/>
              <a:latin typeface="+mj-ea"/>
              <a:ea typeface="+mj-ea"/>
              <a:cs typeface="+mn-cs"/>
            </a:endParaRPr>
          </a:p>
          <a:p>
            <a:r>
              <a:rPr kumimoji="1" lang="en-US" altLang="ja-JP" kern="1200" dirty="0">
                <a:solidFill>
                  <a:schemeClr val="tx1"/>
                </a:solidFill>
                <a:effectLst/>
                <a:latin typeface="+mj-ea"/>
                <a:ea typeface="+mj-ea"/>
                <a:cs typeface="+mn-cs"/>
              </a:rPr>
              <a:t>SNS</a:t>
            </a:r>
            <a:r>
              <a:rPr kumimoji="1" lang="ja-JP" altLang="ja-JP" kern="1200" dirty="0">
                <a:solidFill>
                  <a:schemeClr val="tx1"/>
                </a:solidFill>
                <a:effectLst/>
                <a:latin typeface="+mj-ea"/>
                <a:ea typeface="+mj-ea"/>
                <a:cs typeface="+mn-cs"/>
              </a:rPr>
              <a:t>でしばらく不在だとわかったため</a:t>
            </a:r>
            <a:r>
              <a:rPr kumimoji="1" lang="ja-JP" altLang="en-US" kern="1200" dirty="0">
                <a:solidFill>
                  <a:schemeClr val="tx1"/>
                </a:solidFill>
                <a:effectLst/>
                <a:latin typeface="+mj-ea"/>
                <a:ea typeface="+mj-ea"/>
                <a:cs typeface="+mn-cs"/>
              </a:rPr>
              <a:t>、</a:t>
            </a:r>
            <a:r>
              <a:rPr kumimoji="1" lang="ja-JP" altLang="ja-JP" kern="1200" dirty="0">
                <a:solidFill>
                  <a:schemeClr val="tx1"/>
                </a:solidFill>
                <a:effectLst/>
                <a:latin typeface="+mj-ea"/>
                <a:ea typeface="+mj-ea"/>
                <a:cs typeface="+mn-cs"/>
              </a:rPr>
              <a:t>狙われ</a:t>
            </a:r>
            <a:r>
              <a:rPr kumimoji="1" lang="ja-JP" altLang="en-US" kern="1200" dirty="0">
                <a:solidFill>
                  <a:schemeClr val="tx1"/>
                </a:solidFill>
                <a:effectLst/>
                <a:latin typeface="+mj-ea"/>
                <a:ea typeface="+mj-ea"/>
                <a:cs typeface="+mn-cs"/>
              </a:rPr>
              <a:t>てしまったのです</a:t>
            </a:r>
            <a:r>
              <a:rPr kumimoji="1" lang="ja-JP" altLang="ja-JP" kern="1200" dirty="0">
                <a:solidFill>
                  <a:schemeClr val="tx1"/>
                </a:solidFill>
                <a:effectLst/>
                <a:latin typeface="+mj-ea"/>
                <a:ea typeface="+mj-ea"/>
                <a:cs typeface="+mn-cs"/>
              </a:rPr>
              <a:t>。</a:t>
            </a:r>
          </a:p>
          <a:p>
            <a:r>
              <a:rPr kumimoji="1" lang="en-US" altLang="ja-JP" kern="1200" dirty="0">
                <a:solidFill>
                  <a:schemeClr val="tx1"/>
                </a:solidFill>
                <a:effectLst/>
                <a:latin typeface="+mj-ea"/>
                <a:ea typeface="+mj-ea"/>
                <a:cs typeface="+mn-cs"/>
              </a:rPr>
              <a:t> </a:t>
            </a:r>
            <a:endParaRPr kumimoji="1" lang="ja-JP"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a:t>
            </a:r>
            <a:r>
              <a:rPr kumimoji="1" lang="en-US" altLang="ja-JP" kern="1200" dirty="0">
                <a:solidFill>
                  <a:schemeClr val="tx1"/>
                </a:solidFill>
                <a:effectLst/>
                <a:latin typeface="+mj-ea"/>
                <a:ea typeface="+mj-ea"/>
                <a:cs typeface="+mn-cs"/>
              </a:rPr>
              <a:t>SNS</a:t>
            </a:r>
            <a:r>
              <a:rPr kumimoji="1" lang="ja-JP" altLang="en-US" kern="1200" dirty="0">
                <a:solidFill>
                  <a:schemeClr val="tx1"/>
                </a:solidFill>
                <a:effectLst/>
                <a:latin typeface="+mj-ea"/>
                <a:ea typeface="+mj-ea"/>
                <a:cs typeface="+mn-cs"/>
              </a:rPr>
              <a:t>に投稿されている写真や文章の内容を注意深く見れば、あなたがどこに住んでいて、どのような生活をしているのか絞り込むことも可能です。</a:t>
            </a:r>
            <a:endParaRPr kumimoji="1" lang="en-US"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夏休み、お正月、ゴールデンウィーク‥‥家族旅行にでかけることも多い長期休暇や連休ですが、リアルタイムで</a:t>
            </a:r>
            <a:r>
              <a:rPr kumimoji="1" lang="en-US" altLang="ja-JP" kern="1200" dirty="0">
                <a:solidFill>
                  <a:schemeClr val="tx1"/>
                </a:solidFill>
                <a:effectLst/>
                <a:latin typeface="+mj-ea"/>
                <a:ea typeface="+mj-ea"/>
                <a:cs typeface="+mn-cs"/>
              </a:rPr>
              <a:t> SNS</a:t>
            </a:r>
            <a:r>
              <a:rPr kumimoji="1" lang="ja-JP" altLang="ja-JP" kern="1200" dirty="0">
                <a:solidFill>
                  <a:schemeClr val="tx1"/>
                </a:solidFill>
                <a:effectLst/>
                <a:latin typeface="+mj-ea"/>
                <a:ea typeface="+mj-ea"/>
                <a:cs typeface="+mn-cs"/>
              </a:rPr>
              <a:t>に投稿すれば、「今、自宅には誰もいません！」 と留守を公言しているようなものです。</a:t>
            </a:r>
            <a:endParaRPr kumimoji="1" lang="en-US"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無料通話アプリのタイムラインへの書き込みも、友だち限定にしていなければ誰でも読むことができます。</a:t>
            </a:r>
            <a:endParaRPr kumimoji="1" lang="en-US" altLang="ja-JP" kern="1200" dirty="0">
              <a:solidFill>
                <a:schemeClr val="tx1"/>
              </a:solidFill>
              <a:effectLst/>
              <a:latin typeface="+mj-ea"/>
              <a:ea typeface="+mj-ea"/>
              <a:cs typeface="+mn-cs"/>
            </a:endParaRPr>
          </a:p>
          <a:p>
            <a:endParaRPr kumimoji="1" lang="en-US"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実際、ネットへの投稿がきっかけで空き巣に入られるケースは増えています。</a:t>
            </a:r>
            <a:endParaRPr kumimoji="1" lang="en-US"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また、</a:t>
            </a:r>
            <a:r>
              <a:rPr kumimoji="1" lang="ja-JP" altLang="en-US" kern="1200" dirty="0">
                <a:solidFill>
                  <a:schemeClr val="tx1"/>
                </a:solidFill>
                <a:effectLst/>
                <a:latin typeface="+mj-ea"/>
                <a:ea typeface="+mj-ea"/>
                <a:cs typeface="+mn-cs"/>
              </a:rPr>
              <a:t>子供や女性などが</a:t>
            </a:r>
            <a:r>
              <a:rPr kumimoji="1" lang="ja-JP" altLang="ja-JP" kern="1200" dirty="0">
                <a:solidFill>
                  <a:schemeClr val="tx1"/>
                </a:solidFill>
                <a:effectLst/>
                <a:latin typeface="+mj-ea"/>
                <a:ea typeface="+mj-ea"/>
                <a:cs typeface="+mn-cs"/>
              </a:rPr>
              <a:t>「一人で留守番」</a:t>
            </a:r>
            <a:r>
              <a:rPr kumimoji="1" lang="ja-JP" altLang="en-US" kern="1200" dirty="0">
                <a:solidFill>
                  <a:schemeClr val="tx1"/>
                </a:solidFill>
                <a:effectLst/>
                <a:latin typeface="+mj-ea"/>
                <a:ea typeface="+mj-ea"/>
                <a:cs typeface="+mn-cs"/>
              </a:rPr>
              <a:t>していること</a:t>
            </a:r>
            <a:r>
              <a:rPr kumimoji="1" lang="ja-JP" altLang="ja-JP" kern="1200" dirty="0">
                <a:solidFill>
                  <a:schemeClr val="tx1"/>
                </a:solidFill>
                <a:effectLst/>
                <a:latin typeface="+mj-ea"/>
                <a:ea typeface="+mj-ea"/>
                <a:cs typeface="+mn-cs"/>
              </a:rPr>
              <a:t>が憶測できる書き込みも危険</a:t>
            </a:r>
            <a:r>
              <a:rPr kumimoji="1" lang="ja-JP" altLang="en-US" kern="1200" dirty="0">
                <a:solidFill>
                  <a:schemeClr val="tx1"/>
                </a:solidFill>
                <a:effectLst/>
                <a:latin typeface="+mj-ea"/>
                <a:ea typeface="+mj-ea"/>
                <a:cs typeface="+mn-cs"/>
              </a:rPr>
              <a:t>です</a:t>
            </a:r>
            <a:r>
              <a:rPr kumimoji="1" lang="ja-JP" altLang="ja-JP" kern="1200" dirty="0">
                <a:solidFill>
                  <a:schemeClr val="tx1"/>
                </a:solidFill>
                <a:effectLst/>
                <a:latin typeface="+mj-ea"/>
                <a:ea typeface="+mj-ea"/>
                <a:cs typeface="+mn-cs"/>
              </a:rPr>
              <a:t>。</a:t>
            </a:r>
            <a:endParaRPr kumimoji="1" lang="en-US"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日々のささいな投稿が取り返しのつかない事態を招かないよう、送信する前に読み返す習慣を身に付けることが大切です。</a:t>
            </a:r>
          </a:p>
          <a:p>
            <a:endParaRPr kumimoji="1" lang="ja-JP" altLang="en-US" dirty="0">
              <a:latin typeface="+mj-ea"/>
              <a:ea typeface="+mj-ea"/>
            </a:endParaRPr>
          </a:p>
        </p:txBody>
      </p:sp>
      <p:sp>
        <p:nvSpPr>
          <p:cNvPr id="4" name="スライド番号プレースホルダー 3"/>
          <p:cNvSpPr>
            <a:spLocks noGrp="1"/>
          </p:cNvSpPr>
          <p:nvPr>
            <p:ph type="sldNum" sz="quarter" idx="10"/>
          </p:nvPr>
        </p:nvSpPr>
        <p:spPr/>
        <p:txBody>
          <a:bodyPr/>
          <a:lstStyle/>
          <a:p>
            <a:fld id="{26E4E2FB-2C53-460C-9497-D2F75DEF5EC4}" type="slidenum">
              <a:rPr kumimoji="1" lang="ja-JP" altLang="en-US" smtClean="0"/>
              <a:t>16</a:t>
            </a:fld>
            <a:endParaRPr kumimoji="1" lang="ja-JP" altLang="en-US"/>
          </a:p>
        </p:txBody>
      </p:sp>
    </p:spTree>
    <p:extLst>
      <p:ext uri="{BB962C8B-B14F-4D97-AF65-F5344CB8AC3E}">
        <p14:creationId xmlns:p14="http://schemas.microsoft.com/office/powerpoint/2010/main" val="9793395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en-US" altLang="ja-JP" kern="1200" dirty="0">
                <a:solidFill>
                  <a:schemeClr val="tx1"/>
                </a:solidFill>
                <a:effectLst/>
                <a:latin typeface="+mj-ea"/>
                <a:ea typeface="+mj-ea"/>
                <a:cs typeface="+mn-cs"/>
              </a:rPr>
              <a:t>SNS</a:t>
            </a:r>
            <a:r>
              <a:rPr kumimoji="1" lang="ja-JP" altLang="en-US" kern="1200" dirty="0">
                <a:solidFill>
                  <a:schemeClr val="tx1"/>
                </a:solidFill>
                <a:effectLst/>
                <a:latin typeface="+mj-ea"/>
                <a:ea typeface="+mj-ea"/>
                <a:cs typeface="+mn-cs"/>
              </a:rPr>
              <a:t>で情報を発信したり、それをみんなで共有したいのであれば、次のこと</a:t>
            </a:r>
            <a:r>
              <a:rPr lang="ja-JP" altLang="en-US" dirty="0">
                <a:latin typeface="+mj-ea"/>
                <a:ea typeface="+mj-ea"/>
              </a:rPr>
              <a:t>に気をつけましょう。</a:t>
            </a:r>
            <a:endParaRPr kumimoji="1" lang="en-US" altLang="ja-JP" kern="1200" dirty="0">
              <a:solidFill>
                <a:schemeClr val="tx1"/>
              </a:solidFill>
              <a:effectLst/>
              <a:latin typeface="+mj-ea"/>
              <a:ea typeface="+mj-ea"/>
              <a:cs typeface="+mn-cs"/>
            </a:endParaRPr>
          </a:p>
          <a:p>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a:t>
            </a:r>
            <a:r>
              <a:rPr kumimoji="1" lang="en-US" altLang="ja-JP" kern="1200" dirty="0">
                <a:solidFill>
                  <a:schemeClr val="tx1"/>
                </a:solidFill>
                <a:effectLst/>
                <a:latin typeface="+mj-ea"/>
                <a:ea typeface="+mj-ea"/>
                <a:cs typeface="+mn-cs"/>
              </a:rPr>
              <a:t>A. </a:t>
            </a:r>
            <a:r>
              <a:rPr kumimoji="1" lang="ja-JP" altLang="ja-JP" kern="1200" dirty="0">
                <a:solidFill>
                  <a:schemeClr val="tx1"/>
                </a:solidFill>
                <a:effectLst/>
                <a:latin typeface="+mj-ea"/>
                <a:ea typeface="+mj-ea"/>
                <a:cs typeface="+mn-cs"/>
              </a:rPr>
              <a:t>仲良しに知らせたいなら</a:t>
            </a:r>
          </a:p>
          <a:p>
            <a:r>
              <a:rPr kumimoji="1" lang="ja-JP" altLang="ja-JP" kern="1200" dirty="0">
                <a:solidFill>
                  <a:schemeClr val="tx1"/>
                </a:solidFill>
                <a:effectLst/>
                <a:latin typeface="+mj-ea"/>
                <a:ea typeface="+mj-ea"/>
                <a:cs typeface="+mn-cs"/>
              </a:rPr>
              <a:t>非公開のグループトークや、</a:t>
            </a:r>
            <a:r>
              <a:rPr kumimoji="1" lang="en-US" altLang="ja-JP" kern="1200" dirty="0">
                <a:solidFill>
                  <a:schemeClr val="tx1"/>
                </a:solidFill>
                <a:effectLst/>
                <a:latin typeface="+mj-ea"/>
                <a:ea typeface="+mj-ea"/>
                <a:cs typeface="+mn-cs"/>
              </a:rPr>
              <a:t> SNS</a:t>
            </a:r>
            <a:r>
              <a:rPr kumimoji="1" lang="ja-JP" altLang="ja-JP" kern="1200" dirty="0">
                <a:solidFill>
                  <a:schemeClr val="tx1"/>
                </a:solidFill>
                <a:effectLst/>
                <a:latin typeface="+mj-ea"/>
                <a:ea typeface="+mj-ea"/>
                <a:cs typeface="+mn-cs"/>
              </a:rPr>
              <a:t>の非公開アカウントを賢く活用すれば、許可のない人には読めないので安心です。 </a:t>
            </a:r>
            <a:endParaRPr kumimoji="1" lang="en-US"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また、勝手に転載しないようにみんなで約束するのも</a:t>
            </a:r>
            <a:r>
              <a:rPr kumimoji="1" lang="ja-JP" altLang="en-US" kern="1200" dirty="0">
                <a:solidFill>
                  <a:schemeClr val="tx1"/>
                </a:solidFill>
                <a:effectLst/>
                <a:latin typeface="+mj-ea"/>
                <a:ea typeface="+mj-ea"/>
                <a:cs typeface="+mn-cs"/>
              </a:rPr>
              <a:t>よいでしょう</a:t>
            </a:r>
            <a:r>
              <a:rPr kumimoji="1" lang="ja-JP" altLang="ja-JP" kern="1200" dirty="0">
                <a:solidFill>
                  <a:schemeClr val="tx1"/>
                </a:solidFill>
                <a:effectLst/>
                <a:latin typeface="+mj-ea"/>
                <a:ea typeface="+mj-ea"/>
                <a:cs typeface="+mn-cs"/>
              </a:rPr>
              <a:t>。</a:t>
            </a:r>
            <a:endParaRPr kumimoji="1" lang="en-US" altLang="ja-JP" kern="1200" dirty="0">
              <a:solidFill>
                <a:schemeClr val="tx1"/>
              </a:solidFill>
              <a:effectLst/>
              <a:latin typeface="+mj-ea"/>
              <a:ea typeface="+mj-ea"/>
              <a:cs typeface="+mn-cs"/>
            </a:endParaRPr>
          </a:p>
          <a:p>
            <a:endParaRPr kumimoji="1" lang="ja-JP"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a:t>
            </a:r>
            <a:r>
              <a:rPr kumimoji="1" lang="en-US" altLang="ja-JP" kern="1200" dirty="0">
                <a:solidFill>
                  <a:schemeClr val="tx1"/>
                </a:solidFill>
                <a:effectLst/>
                <a:latin typeface="+mj-ea"/>
                <a:ea typeface="+mj-ea"/>
                <a:cs typeface="+mn-cs"/>
              </a:rPr>
              <a:t>B. </a:t>
            </a:r>
            <a:r>
              <a:rPr kumimoji="1" lang="ja-JP" altLang="ja-JP" kern="1200" dirty="0">
                <a:solidFill>
                  <a:schemeClr val="tx1"/>
                </a:solidFill>
                <a:effectLst/>
                <a:latin typeface="+mj-ea"/>
                <a:ea typeface="+mj-ea"/>
                <a:cs typeface="+mn-cs"/>
              </a:rPr>
              <a:t>どうしても公開したいなら</a:t>
            </a:r>
          </a:p>
          <a:p>
            <a:r>
              <a:rPr kumimoji="1" lang="ja-JP" altLang="ja-JP" kern="1200" dirty="0">
                <a:solidFill>
                  <a:schemeClr val="tx1"/>
                </a:solidFill>
                <a:effectLst/>
                <a:latin typeface="+mj-ea"/>
                <a:ea typeface="+mj-ea"/>
                <a:cs typeface="+mn-cs"/>
              </a:rPr>
              <a:t>危険も考慮し、どう工夫すればいいか検討しましょう。 </a:t>
            </a:r>
            <a:endParaRPr kumimoji="1" lang="en-US" altLang="ja-JP" kern="1200" dirty="0">
              <a:solidFill>
                <a:schemeClr val="tx1"/>
              </a:solidFill>
              <a:effectLst/>
              <a:latin typeface="+mj-ea"/>
              <a:ea typeface="+mj-ea"/>
              <a:cs typeface="+mn-cs"/>
            </a:endParaRPr>
          </a:p>
          <a:p>
            <a:r>
              <a:rPr kumimoji="1" lang="ja-JP" altLang="ja-JP" kern="1200" dirty="0">
                <a:solidFill>
                  <a:schemeClr val="tx1"/>
                </a:solidFill>
                <a:effectLst/>
                <a:latin typeface="+mj-ea"/>
                <a:ea typeface="+mj-ea"/>
                <a:cs typeface="+mn-cs"/>
              </a:rPr>
              <a:t>スタンプやボカシをうまく使</a:t>
            </a:r>
            <a:r>
              <a:rPr kumimoji="1" lang="ja-JP" altLang="en-US" kern="1200" dirty="0">
                <a:solidFill>
                  <a:schemeClr val="tx1"/>
                </a:solidFill>
                <a:effectLst/>
                <a:latin typeface="+mj-ea"/>
                <a:ea typeface="+mj-ea"/>
                <a:cs typeface="+mn-cs"/>
              </a:rPr>
              <a:t>ったり</a:t>
            </a:r>
            <a:r>
              <a:rPr kumimoji="1" lang="ja-JP" altLang="ja-JP" kern="1200" dirty="0">
                <a:solidFill>
                  <a:schemeClr val="tx1"/>
                </a:solidFill>
                <a:effectLst/>
                <a:latin typeface="+mj-ea"/>
                <a:ea typeface="+mj-ea"/>
                <a:cs typeface="+mn-cs"/>
              </a:rPr>
              <a:t>、 公開を</a:t>
            </a:r>
            <a:r>
              <a:rPr kumimoji="1" lang="ja-JP" altLang="en-US" kern="1200" dirty="0">
                <a:solidFill>
                  <a:schemeClr val="tx1"/>
                </a:solidFill>
                <a:effectLst/>
                <a:latin typeface="+mj-ea"/>
                <a:ea typeface="+mj-ea"/>
                <a:cs typeface="+mn-cs"/>
              </a:rPr>
              <a:t>リアルタイムにこだわらず、</a:t>
            </a:r>
            <a:r>
              <a:rPr kumimoji="1" lang="ja-JP" altLang="ja-JP" kern="1200" dirty="0">
                <a:solidFill>
                  <a:schemeClr val="tx1"/>
                </a:solidFill>
                <a:effectLst/>
                <a:latin typeface="+mj-ea"/>
                <a:ea typeface="+mj-ea"/>
                <a:cs typeface="+mn-cs"/>
              </a:rPr>
              <a:t>タイミング</a:t>
            </a:r>
            <a:r>
              <a:rPr kumimoji="1" lang="ja-JP" altLang="en-US" kern="1200" dirty="0">
                <a:solidFill>
                  <a:schemeClr val="tx1"/>
                </a:solidFill>
                <a:effectLst/>
                <a:latin typeface="+mj-ea"/>
                <a:ea typeface="+mj-ea"/>
                <a:cs typeface="+mn-cs"/>
              </a:rPr>
              <a:t>をずらして公開するなどの</a:t>
            </a:r>
            <a:r>
              <a:rPr kumimoji="1" lang="ja-JP" altLang="ja-JP" kern="1200" dirty="0">
                <a:solidFill>
                  <a:schemeClr val="tx1"/>
                </a:solidFill>
                <a:effectLst/>
                <a:latin typeface="+mj-ea"/>
                <a:ea typeface="+mj-ea"/>
                <a:cs typeface="+mn-cs"/>
              </a:rPr>
              <a:t>工夫も</a:t>
            </a:r>
            <a:r>
              <a:rPr kumimoji="1" lang="ja-JP" altLang="en-US" kern="1200" dirty="0">
                <a:solidFill>
                  <a:schemeClr val="tx1"/>
                </a:solidFill>
                <a:effectLst/>
                <a:latin typeface="+mj-ea"/>
                <a:ea typeface="+mj-ea"/>
                <a:cs typeface="+mn-cs"/>
              </a:rPr>
              <a:t>必要です</a:t>
            </a:r>
            <a:r>
              <a:rPr kumimoji="1" lang="ja-JP" altLang="ja-JP" kern="1200" dirty="0">
                <a:solidFill>
                  <a:schemeClr val="tx1"/>
                </a:solidFill>
                <a:effectLst/>
                <a:latin typeface="+mj-ea"/>
                <a:ea typeface="+mj-ea"/>
                <a:cs typeface="+mn-cs"/>
              </a:rPr>
              <a:t>。</a:t>
            </a:r>
          </a:p>
          <a:p>
            <a:r>
              <a:rPr kumimoji="1" lang="en-US" altLang="ja-JP" kern="1200" dirty="0">
                <a:solidFill>
                  <a:schemeClr val="tx1"/>
                </a:solidFill>
                <a:effectLst/>
                <a:latin typeface="+mj-ea"/>
                <a:ea typeface="+mj-ea"/>
                <a:cs typeface="+mn-cs"/>
              </a:rPr>
              <a:t> </a:t>
            </a:r>
            <a:endParaRPr kumimoji="1" lang="ja-JP" altLang="ja-JP" kern="1200" dirty="0">
              <a:solidFill>
                <a:schemeClr val="tx1"/>
              </a:solidFill>
              <a:effectLst/>
              <a:latin typeface="+mj-ea"/>
              <a:ea typeface="+mj-ea"/>
              <a:cs typeface="+mn-cs"/>
            </a:endParaRPr>
          </a:p>
          <a:p>
            <a:r>
              <a:rPr kumimoji="1" lang="ja-JP" altLang="en-US" dirty="0">
                <a:latin typeface="+mj-ea"/>
                <a:ea typeface="+mj-ea"/>
              </a:rPr>
              <a:t>★</a:t>
            </a:r>
            <a:r>
              <a:rPr kumimoji="1" lang="en-US" altLang="ja-JP" dirty="0">
                <a:latin typeface="+mj-ea"/>
                <a:ea typeface="+mj-ea"/>
              </a:rPr>
              <a:t>SNS</a:t>
            </a:r>
            <a:r>
              <a:rPr kumimoji="1" lang="ja-JP" altLang="en-US" dirty="0">
                <a:latin typeface="+mj-ea"/>
                <a:ea typeface="+mj-ea"/>
              </a:rPr>
              <a:t>は、便利で多くの人に情報発信できる魅力がありますが、あなたのプライバシー情報を世の中に公表する危険と隣り合わせであることを、しっかり心にとめておきましょう。</a:t>
            </a:r>
            <a:endParaRPr kumimoji="1" lang="en-US" altLang="ja-JP" dirty="0">
              <a:latin typeface="+mj-ea"/>
              <a:ea typeface="+mj-ea"/>
            </a:endParaRPr>
          </a:p>
          <a:p>
            <a:endParaRPr kumimoji="1" lang="ja-JP" altLang="en-US" dirty="0">
              <a:latin typeface="+mj-ea"/>
              <a:ea typeface="+mj-ea"/>
            </a:endParaRPr>
          </a:p>
        </p:txBody>
      </p:sp>
      <p:sp>
        <p:nvSpPr>
          <p:cNvPr id="4" name="スライド番号プレースホルダー 3"/>
          <p:cNvSpPr>
            <a:spLocks noGrp="1"/>
          </p:cNvSpPr>
          <p:nvPr>
            <p:ph type="sldNum" sz="quarter" idx="10"/>
          </p:nvPr>
        </p:nvSpPr>
        <p:spPr/>
        <p:txBody>
          <a:bodyPr/>
          <a:lstStyle/>
          <a:p>
            <a:fld id="{26E4E2FB-2C53-460C-9497-D2F75DEF5EC4}" type="slidenum">
              <a:rPr kumimoji="1" lang="ja-JP" altLang="en-US" smtClean="0"/>
              <a:t>17</a:t>
            </a:fld>
            <a:endParaRPr kumimoji="1" lang="ja-JP" altLang="en-US"/>
          </a:p>
        </p:txBody>
      </p:sp>
    </p:spTree>
    <p:extLst>
      <p:ext uri="{BB962C8B-B14F-4D97-AF65-F5344CB8AC3E}">
        <p14:creationId xmlns:p14="http://schemas.microsoft.com/office/powerpoint/2010/main" val="9793395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
          </p:nvPr>
        </p:nvSpPr>
        <p:spPr/>
        <p:txBody>
          <a:bodyPr/>
          <a:lstStyle/>
          <a:p>
            <a:pPr>
              <a:defRPr/>
            </a:pPr>
            <a:fld id="{BFE567D3-4AB1-43DD-AEA5-ECFD3F7A0485}" type="datetime1">
              <a:rPr lang="ja-JP" altLang="en-US" smtClean="0"/>
              <a:pPr>
                <a:defRPr/>
              </a:pPr>
              <a:t>2021/3/17</a:t>
            </a:fld>
            <a:endParaRPr lang="en-US" altLang="ja-JP"/>
          </a:p>
        </p:txBody>
      </p:sp>
      <p:sp>
        <p:nvSpPr>
          <p:cNvPr id="5" name="スライド番号プレースホルダー 4"/>
          <p:cNvSpPr>
            <a:spLocks noGrp="1"/>
          </p:cNvSpPr>
          <p:nvPr>
            <p:ph type="sldNum" sz="quarter" idx="5"/>
          </p:nvPr>
        </p:nvSpPr>
        <p:spPr/>
        <p:txBody>
          <a:bodyPr/>
          <a:lstStyle/>
          <a:p>
            <a:pPr>
              <a:defRPr/>
            </a:pPr>
            <a:fld id="{BD1C57A0-DCAA-4EA0-9838-7F3BBC0F312F}" type="slidenum">
              <a:rPr lang="en-US" altLang="ja-JP" smtClean="0"/>
              <a:pPr>
                <a:defRPr/>
              </a:pPr>
              <a:t>18</a:t>
            </a:fld>
            <a:endParaRPr lang="en-US" altLang="ja-JP"/>
          </a:p>
        </p:txBody>
      </p:sp>
    </p:spTree>
    <p:extLst>
      <p:ext uri="{BB962C8B-B14F-4D97-AF65-F5344CB8AC3E}">
        <p14:creationId xmlns:p14="http://schemas.microsoft.com/office/powerpoint/2010/main" val="907688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Arial" charset="0"/>
                <a:ea typeface="ＭＳ Ｐ明朝" pitchFamily="18" charset="-128"/>
              </a:defRPr>
            </a:lvl1pPr>
            <a:lvl2pPr marL="742950" indent="-285750" eaLnBrk="0" hangingPunct="0">
              <a:spcBef>
                <a:spcPct val="30000"/>
              </a:spcBef>
              <a:defRPr kumimoji="1" sz="1200">
                <a:solidFill>
                  <a:schemeClr val="tx1"/>
                </a:solidFill>
                <a:latin typeface="Arial" charset="0"/>
                <a:ea typeface="ＭＳ Ｐ明朝" pitchFamily="18" charset="-128"/>
              </a:defRPr>
            </a:lvl2pPr>
            <a:lvl3pPr marL="1143000" indent="-228600" eaLnBrk="0" hangingPunct="0">
              <a:spcBef>
                <a:spcPct val="30000"/>
              </a:spcBef>
              <a:defRPr kumimoji="1" sz="1200">
                <a:solidFill>
                  <a:schemeClr val="tx1"/>
                </a:solidFill>
                <a:latin typeface="Arial" charset="0"/>
                <a:ea typeface="ＭＳ Ｐ明朝" pitchFamily="18" charset="-128"/>
              </a:defRPr>
            </a:lvl3pPr>
            <a:lvl4pPr marL="1600200" indent="-228600" eaLnBrk="0" hangingPunct="0">
              <a:spcBef>
                <a:spcPct val="30000"/>
              </a:spcBef>
              <a:defRPr kumimoji="1" sz="1200">
                <a:solidFill>
                  <a:schemeClr val="tx1"/>
                </a:solidFill>
                <a:latin typeface="Arial" charset="0"/>
                <a:ea typeface="ＭＳ Ｐ明朝" pitchFamily="18" charset="-128"/>
              </a:defRPr>
            </a:lvl4pPr>
            <a:lvl5pPr marL="2057400" indent="-228600" eaLnBrk="0" hangingPunct="0">
              <a:spcBef>
                <a:spcPct val="30000"/>
              </a:spcBef>
              <a:defRPr kumimoji="1" sz="1200">
                <a:solidFill>
                  <a:schemeClr val="tx1"/>
                </a:solidFill>
                <a:latin typeface="Arial"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E6D20F4A-79B3-46BD-ADA6-B5190459AB3D}" type="slidenum">
              <a:rPr lang="en-US" altLang="ja-JP" sz="900" smtClean="0">
                <a:latin typeface="Meiryo" panose="020B0604030504040204" pitchFamily="34" charset="-128"/>
                <a:ea typeface="ＭＳ Ｐゴシック" charset="-128"/>
              </a:rPr>
              <a:pPr eaLnBrk="1" hangingPunct="1">
                <a:spcBef>
                  <a:spcPct val="0"/>
                </a:spcBef>
              </a:pPr>
              <a:t>1</a:t>
            </a:fld>
            <a:endParaRPr lang="en-US" altLang="ja-JP" sz="900" dirty="0">
              <a:latin typeface="Meiryo" panose="020B0604030504040204" pitchFamily="34" charset="-128"/>
              <a:ea typeface="ＭＳ Ｐゴシック" charset="-128"/>
            </a:endParaRPr>
          </a:p>
        </p:txBody>
      </p:sp>
      <p:sp>
        <p:nvSpPr>
          <p:cNvPr id="89091" name="Rectangle 2"/>
          <p:cNvSpPr>
            <a:spLocks noGrp="1" noRot="1" noChangeAspect="1" noChangeArrowheads="1" noTextEdit="1"/>
          </p:cNvSpPr>
          <p:nvPr>
            <p:ph type="sldImg"/>
          </p:nvPr>
        </p:nvSpPr>
        <p:spPr bwMode="auto">
          <a:xfrm>
            <a:off x="925513" y="504825"/>
            <a:ext cx="4960937" cy="3722688"/>
          </a:xfrm>
          <a:prstGeom prst="rect">
            <a:avLst/>
          </a:prstGeom>
          <a:solidFill>
            <a:srgbClr val="FFFFFF"/>
          </a:solidFill>
          <a:ln>
            <a:solidFill>
              <a:srgbClr val="000000"/>
            </a:solidFill>
            <a:miter lim="800000"/>
            <a:headEnd/>
            <a:tailEnd/>
          </a:ln>
        </p:spPr>
      </p:sp>
      <p:sp>
        <p:nvSpPr>
          <p:cNvPr id="89092" name="Rectangle 3"/>
          <p:cNvSpPr>
            <a:spLocks noGrp="1" noChangeArrowheads="1"/>
          </p:cNvSpPr>
          <p:nvPr>
            <p:ph type="body" idx="1"/>
          </p:nvPr>
        </p:nvSpPr>
        <p:spPr>
          <a:xfrm>
            <a:off x="523478" y="4478151"/>
            <a:ext cx="5758657" cy="4599443"/>
          </a:xfrm>
          <a:noFill/>
        </p:spPr>
        <p:txBody>
          <a:bodyPr/>
          <a:lstStyle/>
          <a:p>
            <a:r>
              <a:rPr kumimoji="1" lang="ja-JP" altLang="ja-JP" kern="1200" dirty="0">
                <a:solidFill>
                  <a:schemeClr val="tx1"/>
                </a:solidFill>
                <a:effectLst/>
                <a:latin typeface="+mj-ea"/>
                <a:ea typeface="+mj-ea"/>
                <a:cs typeface="+mn-cs"/>
              </a:rPr>
              <a:t>スマホ等の普及で、インターネットは本当に身近なものになりました。</a:t>
            </a:r>
            <a:endParaRPr kumimoji="1" lang="en-US" altLang="ja-JP" kern="1200" dirty="0">
              <a:solidFill>
                <a:schemeClr val="tx1"/>
              </a:solidFill>
              <a:effectLst/>
              <a:latin typeface="+mj-ea"/>
              <a:ea typeface="+mj-ea"/>
              <a:cs typeface="+mn-cs"/>
            </a:endParaRPr>
          </a:p>
          <a:p>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a:t>
            </a:r>
            <a:r>
              <a:rPr kumimoji="1" lang="en-US" altLang="ja-JP" kern="1200" dirty="0">
                <a:solidFill>
                  <a:schemeClr val="tx1"/>
                </a:solidFill>
                <a:effectLst/>
                <a:latin typeface="+mj-ea"/>
                <a:ea typeface="+mj-ea"/>
                <a:cs typeface="+mn-cs"/>
              </a:rPr>
              <a:t>SNS</a:t>
            </a:r>
            <a:r>
              <a:rPr kumimoji="1" lang="ja-JP" altLang="en-US" kern="1200" dirty="0">
                <a:solidFill>
                  <a:schemeClr val="tx1"/>
                </a:solidFill>
                <a:effectLst/>
                <a:latin typeface="+mj-ea"/>
                <a:ea typeface="+mj-ea"/>
                <a:cs typeface="+mn-cs"/>
              </a:rPr>
              <a:t>やゲーム、メールなど今や日常的に利用しているサービスの多くが、インターネットなくしては成り立ちません。</a:t>
            </a:r>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a:t>
            </a:r>
            <a:r>
              <a:rPr kumimoji="1" lang="ja-JP" altLang="ja-JP" kern="1200" dirty="0">
                <a:solidFill>
                  <a:schemeClr val="tx1"/>
                </a:solidFill>
                <a:effectLst/>
                <a:latin typeface="+mj-ea"/>
                <a:ea typeface="+mj-ea"/>
                <a:cs typeface="+mn-cs"/>
              </a:rPr>
              <a:t>実店舗でなくネットで商品を購入する</a:t>
            </a:r>
            <a:r>
              <a:rPr kumimoji="1" lang="ja-JP" altLang="en-US" kern="1200" dirty="0">
                <a:solidFill>
                  <a:schemeClr val="tx1"/>
                </a:solidFill>
                <a:effectLst/>
                <a:latin typeface="+mj-ea"/>
                <a:ea typeface="+mj-ea"/>
                <a:cs typeface="+mn-cs"/>
              </a:rPr>
              <a:t>、という人も増えているのではないでしょうか</a:t>
            </a:r>
            <a:r>
              <a:rPr kumimoji="1" lang="ja-JP" altLang="ja-JP" kern="1200" dirty="0">
                <a:solidFill>
                  <a:schemeClr val="tx1"/>
                </a:solidFill>
                <a:effectLst/>
                <a:latin typeface="+mj-ea"/>
                <a:ea typeface="+mj-ea"/>
                <a:cs typeface="+mn-cs"/>
              </a:rPr>
              <a:t>。</a:t>
            </a:r>
            <a:endParaRPr kumimoji="1" lang="en-US" altLang="ja-JP" kern="1200" dirty="0">
              <a:solidFill>
                <a:schemeClr val="tx1"/>
              </a:solidFill>
              <a:effectLst/>
              <a:latin typeface="+mj-ea"/>
              <a:ea typeface="+mj-ea"/>
              <a:cs typeface="+mn-cs"/>
            </a:endParaRPr>
          </a:p>
          <a:p>
            <a:endParaRPr kumimoji="1" lang="en-US" altLang="ja-JP" kern="1200" dirty="0">
              <a:solidFill>
                <a:schemeClr val="tx1"/>
              </a:solidFill>
              <a:effectLst/>
              <a:latin typeface="+mj-ea"/>
              <a:ea typeface="+mj-ea"/>
              <a:cs typeface="+mn-cs"/>
            </a:endParaRPr>
          </a:p>
          <a:p>
            <a:r>
              <a:rPr kumimoji="1" lang="ja-JP" altLang="en-US" kern="1200" dirty="0">
                <a:solidFill>
                  <a:schemeClr val="tx1"/>
                </a:solidFill>
                <a:effectLst/>
                <a:latin typeface="+mj-ea"/>
                <a:ea typeface="+mj-ea"/>
                <a:cs typeface="+mn-cs"/>
              </a:rPr>
              <a:t>★また、最近では、キャッシュレス決済の浸透で、実店舗での買い物もスマホを使ってという人も多いと思います。</a:t>
            </a:r>
            <a:endParaRPr kumimoji="1" lang="ja-JP" altLang="ja-JP" kern="1200" dirty="0">
              <a:solidFill>
                <a:schemeClr val="tx1"/>
              </a:solidFill>
              <a:effectLst/>
              <a:latin typeface="+mj-ea"/>
              <a:ea typeface="+mj-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dirty="0">
                <a:latin typeface="+mj-ea"/>
                <a:ea typeface="+mj-ea"/>
              </a:rPr>
              <a:t>こんな身近になったネットサービスですが、いろいろと問題もあるようです。</a:t>
            </a:r>
            <a:endParaRPr kumimoji="1" lang="en-US" altLang="ja-JP" dirty="0">
              <a:latin typeface="+mj-ea"/>
              <a:ea typeface="+mj-ea"/>
            </a:endParaRPr>
          </a:p>
          <a:p>
            <a:r>
              <a:rPr kumimoji="1" lang="ja-JP" altLang="en-US" dirty="0">
                <a:latin typeface="+mj-ea"/>
                <a:ea typeface="+mj-ea"/>
              </a:rPr>
              <a:t>最初に、ちょっとクイズをやってみましょう。</a:t>
            </a:r>
            <a:endParaRPr kumimoji="1" lang="en-US" altLang="ja-JP" dirty="0">
              <a:latin typeface="+mj-ea"/>
              <a:ea typeface="+mj-ea"/>
            </a:endParaRPr>
          </a:p>
          <a:p>
            <a:endParaRPr kumimoji="1" lang="en-US" altLang="ja-JP" dirty="0">
              <a:latin typeface="+mj-ea"/>
              <a:ea typeface="+mj-ea"/>
            </a:endParaRPr>
          </a:p>
          <a:p>
            <a:r>
              <a:rPr lang="ja-JP" altLang="en-US" dirty="0">
                <a:latin typeface="+mj-ea"/>
                <a:ea typeface="+mj-ea"/>
              </a:rPr>
              <a:t>あなたのスマホに、出会い系や投資、ヤミ金の勧誘など不要なメールが大量に送られてきて迷惑です。どう対処したら良いでしょうか</a:t>
            </a:r>
            <a:r>
              <a:rPr lang="en-US" altLang="ja-JP" dirty="0">
                <a:latin typeface="+mj-ea"/>
                <a:ea typeface="+mj-ea"/>
              </a:rPr>
              <a:t>?</a:t>
            </a:r>
          </a:p>
          <a:p>
            <a:endParaRPr kumimoji="1" lang="en-US" altLang="ja-JP" dirty="0">
              <a:latin typeface="+mj-ea"/>
              <a:ea typeface="+mj-ea"/>
            </a:endParaRPr>
          </a:p>
          <a:p>
            <a:pPr marL="0" marR="0" indent="0" algn="l" defTabSz="914400" rtl="0" eaLnBrk="1" fontAlgn="auto" latinLnBrk="0" hangingPunct="1">
              <a:spcBef>
                <a:spcPts val="0"/>
              </a:spcBef>
              <a:spcAft>
                <a:spcPts val="0"/>
              </a:spcAft>
              <a:buClrTx/>
              <a:buSzTx/>
              <a:buFontTx/>
              <a:buNone/>
              <a:tabLst/>
              <a:defRPr/>
            </a:pPr>
            <a:r>
              <a:rPr kumimoji="1" lang="ja-JP" altLang="en-US" dirty="0">
                <a:latin typeface="+mj-ea"/>
                <a:ea typeface="+mj-ea"/>
              </a:rPr>
              <a:t>★</a:t>
            </a:r>
            <a:r>
              <a:rPr kumimoji="1" lang="en-US" altLang="ja-JP" dirty="0">
                <a:latin typeface="+mj-ea"/>
                <a:ea typeface="+mj-ea"/>
              </a:rPr>
              <a:t>①</a:t>
            </a:r>
            <a:r>
              <a:rPr lang="ja-JP" altLang="en-US" dirty="0">
                <a:latin typeface="+mj-ea"/>
                <a:ea typeface="+mj-ea"/>
              </a:rPr>
              <a:t>「配信拒否はこちら」をタップし、配信拒否の手続きをする</a:t>
            </a:r>
          </a:p>
          <a:p>
            <a:pPr marL="0" marR="0" indent="0" algn="l" defTabSz="914400" rtl="0" eaLnBrk="1" fontAlgn="auto" latinLnBrk="0" hangingPunct="1">
              <a:spcBef>
                <a:spcPts val="0"/>
              </a:spcBef>
              <a:spcAft>
                <a:spcPts val="0"/>
              </a:spcAft>
              <a:buClrTx/>
              <a:buSzTx/>
              <a:buFontTx/>
              <a:buNone/>
              <a:tabLst/>
              <a:defRPr/>
            </a:pPr>
            <a:r>
              <a:rPr kumimoji="1" lang="ja-JP" altLang="en-US" dirty="0">
                <a:latin typeface="+mj-ea"/>
                <a:ea typeface="+mj-ea"/>
              </a:rPr>
              <a:t>★</a:t>
            </a:r>
            <a:r>
              <a:rPr kumimoji="1" lang="en-US" altLang="ja-JP" dirty="0">
                <a:latin typeface="+mj-ea"/>
                <a:ea typeface="+mj-ea"/>
              </a:rPr>
              <a:t>②</a:t>
            </a:r>
            <a:r>
              <a:rPr lang="ja-JP" altLang="en-US" dirty="0">
                <a:latin typeface="+mj-ea"/>
                <a:ea typeface="+mj-ea"/>
              </a:rPr>
              <a:t>返信メールで、今後配信しないよう依頼する</a:t>
            </a:r>
          </a:p>
          <a:p>
            <a:pPr marL="0" marR="0" indent="0" algn="l" defTabSz="914400" rtl="0" eaLnBrk="1" fontAlgn="auto" latinLnBrk="0" hangingPunct="1">
              <a:spcBef>
                <a:spcPts val="0"/>
              </a:spcBef>
              <a:spcAft>
                <a:spcPts val="0"/>
              </a:spcAft>
              <a:buClrTx/>
              <a:buSzTx/>
              <a:buFontTx/>
              <a:buNone/>
              <a:tabLst/>
              <a:defRPr/>
            </a:pPr>
            <a:r>
              <a:rPr kumimoji="1" lang="ja-JP" altLang="en-US" dirty="0">
                <a:latin typeface="+mj-ea"/>
                <a:ea typeface="+mj-ea"/>
              </a:rPr>
              <a:t>★</a:t>
            </a:r>
            <a:r>
              <a:rPr kumimoji="1" lang="en-US" altLang="ja-JP" dirty="0">
                <a:latin typeface="+mj-ea"/>
                <a:ea typeface="+mj-ea"/>
              </a:rPr>
              <a:t>③</a:t>
            </a:r>
            <a:r>
              <a:rPr lang="ja-JP" altLang="en-US" dirty="0">
                <a:latin typeface="+mj-ea"/>
                <a:ea typeface="+mj-ea"/>
              </a:rPr>
              <a:t>無視する</a:t>
            </a:r>
          </a:p>
          <a:p>
            <a:endParaRPr kumimoji="1" lang="en-US" altLang="ja-JP" dirty="0">
              <a:latin typeface="+mj-ea"/>
              <a:ea typeface="+mj-ea"/>
            </a:endParaRPr>
          </a:p>
          <a:p>
            <a:r>
              <a:rPr kumimoji="1" lang="ja-JP" altLang="en-US" dirty="0">
                <a:latin typeface="+mj-ea"/>
                <a:ea typeface="+mj-ea"/>
              </a:rPr>
              <a:t>さて、①だと思う人。</a:t>
            </a:r>
            <a:r>
              <a:rPr kumimoji="1" lang="en-US" altLang="ja-JP" dirty="0">
                <a:latin typeface="+mj-ea"/>
                <a:ea typeface="+mj-ea"/>
              </a:rPr>
              <a:t>②</a:t>
            </a:r>
            <a:r>
              <a:rPr kumimoji="1" lang="ja-JP" altLang="en-US" dirty="0">
                <a:latin typeface="+mj-ea"/>
                <a:ea typeface="+mj-ea"/>
              </a:rPr>
              <a:t>だと思う人、</a:t>
            </a:r>
            <a:r>
              <a:rPr kumimoji="1" lang="en-US" altLang="ja-JP" dirty="0">
                <a:latin typeface="+mj-ea"/>
                <a:ea typeface="+mj-ea"/>
              </a:rPr>
              <a:t>③</a:t>
            </a:r>
            <a:r>
              <a:rPr kumimoji="1" lang="ja-JP" altLang="en-US" dirty="0">
                <a:latin typeface="+mj-ea"/>
                <a:ea typeface="+mj-ea"/>
              </a:rPr>
              <a:t>だと思う人。</a:t>
            </a:r>
            <a:endParaRPr kumimoji="1" lang="en-US" altLang="ja-JP" dirty="0">
              <a:latin typeface="+mj-ea"/>
              <a:ea typeface="+mj-ea"/>
            </a:endParaRPr>
          </a:p>
          <a:p>
            <a:endParaRPr kumimoji="1" lang="en-US" altLang="ja-JP" dirty="0">
              <a:latin typeface="+mj-ea"/>
              <a:ea typeface="+mj-ea"/>
            </a:endParaRPr>
          </a:p>
        </p:txBody>
      </p:sp>
      <p:sp>
        <p:nvSpPr>
          <p:cNvPr id="4" name="スライド番号プレースホルダー 3"/>
          <p:cNvSpPr>
            <a:spLocks noGrp="1"/>
          </p:cNvSpPr>
          <p:nvPr>
            <p:ph type="sldNum" sz="quarter" idx="10"/>
          </p:nvPr>
        </p:nvSpPr>
        <p:spPr/>
        <p:txBody>
          <a:bodyPr/>
          <a:lstStyle/>
          <a:p>
            <a:fld id="{3766AB83-497B-5A4B-918F-43ACF43B89D7}" type="slidenum">
              <a:rPr kumimoji="1" lang="ja-JP" altLang="en-US" smtClean="0"/>
              <a:t>2</a:t>
            </a:fld>
            <a:endParaRPr kumimoji="1" lang="ja-JP" altLang="en-US"/>
          </a:p>
        </p:txBody>
      </p:sp>
    </p:spTree>
    <p:extLst>
      <p:ext uri="{BB962C8B-B14F-4D97-AF65-F5344CB8AC3E}">
        <p14:creationId xmlns:p14="http://schemas.microsoft.com/office/powerpoint/2010/main" val="1225345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dirty="0">
                <a:latin typeface="+mn-ea"/>
                <a:ea typeface="+mn-ea"/>
              </a:rPr>
              <a:t>では、答えです。</a:t>
            </a:r>
            <a:endParaRPr kumimoji="1" lang="en-US" altLang="ja-JP" dirty="0">
              <a:latin typeface="+mn-ea"/>
              <a:ea typeface="+mn-ea"/>
            </a:endParaRPr>
          </a:p>
          <a:p>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正解は、</a:t>
            </a:r>
            <a:r>
              <a:rPr lang="ja-JP" altLang="en-US" dirty="0">
                <a:latin typeface="+mn-ea"/>
                <a:ea typeface="+mn-ea"/>
              </a:rPr>
              <a:t>③の「無視する」です。</a:t>
            </a:r>
            <a:endParaRPr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ja-JP" altLang="en-US" dirty="0">
              <a:latin typeface="+mn-ea"/>
              <a:ea typeface="+mn-ea"/>
            </a:endParaRPr>
          </a:p>
          <a:p>
            <a:pPr>
              <a:lnSpc>
                <a:spcPct val="120000"/>
              </a:lnSpc>
            </a:pPr>
            <a:r>
              <a:rPr lang="ja-JP" altLang="en-US" dirty="0">
                <a:latin typeface="+mn-ea"/>
                <a:ea typeface="+mn-ea"/>
              </a:rPr>
              <a:t>★このような迷惑メールを送りつけている相手は、パソコンの自動プログラムでアドレスを自動発生させ何百万通も送信しているだけです。</a:t>
            </a:r>
            <a:endParaRPr lang="en-US" altLang="ja-JP" dirty="0">
              <a:latin typeface="+mn-ea"/>
              <a:ea typeface="+mn-ea"/>
            </a:endParaRPr>
          </a:p>
          <a:p>
            <a:pPr>
              <a:lnSpc>
                <a:spcPct val="120000"/>
              </a:lnSpc>
            </a:pPr>
            <a:r>
              <a:rPr lang="ja-JP" altLang="en-US" dirty="0">
                <a:latin typeface="+mn-ea"/>
                <a:ea typeface="+mn-ea"/>
              </a:rPr>
              <a:t>「実在するメールアドレス探し」もしくは、「だまされやすい人の個人情報探し」のためにやっているケースがほとんどです。</a:t>
            </a:r>
            <a:endParaRPr lang="en-US" altLang="ja-JP" dirty="0">
              <a:latin typeface="+mn-ea"/>
              <a:ea typeface="+mn-ea"/>
            </a:endParaRPr>
          </a:p>
          <a:p>
            <a:pPr>
              <a:lnSpc>
                <a:spcPct val="120000"/>
              </a:lnSpc>
            </a:pPr>
            <a:endParaRPr kumimoji="1" lang="en-US" altLang="ja-JP" dirty="0">
              <a:latin typeface="+mn-ea"/>
              <a:ea typeface="+mn-ea"/>
            </a:endParaRPr>
          </a:p>
          <a:p>
            <a:pPr>
              <a:lnSpc>
                <a:spcPct val="120000"/>
              </a:lnSpc>
            </a:pPr>
            <a:r>
              <a:rPr kumimoji="1" lang="ja-JP" altLang="en-US" dirty="0">
                <a:latin typeface="+mn-ea"/>
                <a:ea typeface="+mn-ea"/>
              </a:rPr>
              <a:t>★このようなメールに反応してしまうと、まさに相手の思うつぼ。</a:t>
            </a:r>
            <a:endParaRPr kumimoji="1" lang="en-US" altLang="ja-JP" dirty="0">
              <a:latin typeface="+mn-ea"/>
              <a:ea typeface="+mn-ea"/>
            </a:endParaRPr>
          </a:p>
          <a:p>
            <a:pPr>
              <a:lnSpc>
                <a:spcPct val="120000"/>
              </a:lnSpc>
            </a:pPr>
            <a:r>
              <a:rPr kumimoji="1" lang="ja-JP" altLang="en-US" dirty="0">
                <a:latin typeface="+mn-ea"/>
                <a:ea typeface="+mn-ea"/>
              </a:rPr>
              <a:t>ワンクリック詐欺などのターゲットとされてしまいます。</a:t>
            </a:r>
            <a:endParaRPr kumimoji="1" lang="en-US" altLang="ja-JP" dirty="0">
              <a:latin typeface="+mn-ea"/>
              <a:ea typeface="+mn-ea"/>
            </a:endParaRPr>
          </a:p>
          <a:p>
            <a:pPr>
              <a:lnSpc>
                <a:spcPct val="120000"/>
              </a:lnSpc>
            </a:pPr>
            <a:r>
              <a:rPr kumimoji="1" lang="ja-JP" altLang="en-US" dirty="0">
                <a:latin typeface="+mn-ea"/>
                <a:ea typeface="+mn-ea"/>
              </a:rPr>
              <a:t>（ワンクリック詐欺は後で説明します。）</a:t>
            </a:r>
            <a:endParaRPr kumimoji="1" lang="en-US" altLang="ja-JP" dirty="0">
              <a:latin typeface="+mn-ea"/>
              <a:ea typeface="+mn-ea"/>
            </a:endParaRPr>
          </a:p>
          <a:p>
            <a:pPr>
              <a:lnSpc>
                <a:spcPct val="120000"/>
              </a:lnSpc>
            </a:pPr>
            <a:endParaRPr kumimoji="1" lang="en-US" altLang="ja-JP" dirty="0">
              <a:latin typeface="+mn-ea"/>
              <a:ea typeface="+mn-ea"/>
            </a:endParaRPr>
          </a:p>
          <a:p>
            <a:pPr>
              <a:lnSpc>
                <a:spcPct val="120000"/>
              </a:lnSpc>
            </a:pPr>
            <a:r>
              <a:rPr kumimoji="1" lang="ja-JP" altLang="en-US" dirty="0">
                <a:latin typeface="+mn-ea"/>
                <a:ea typeface="+mn-ea"/>
              </a:rPr>
              <a:t>最近は、通信キャリアが迷惑メールをブロックするサービスを提供しています。</a:t>
            </a:r>
            <a:endParaRPr kumimoji="1" lang="en-US" altLang="ja-JP" dirty="0">
              <a:latin typeface="+mn-ea"/>
              <a:ea typeface="+mn-ea"/>
            </a:endParaRPr>
          </a:p>
          <a:p>
            <a:pPr>
              <a:lnSpc>
                <a:spcPct val="120000"/>
              </a:lnSpc>
            </a:pPr>
            <a:r>
              <a:rPr kumimoji="1" lang="ja-JP" altLang="en-US" dirty="0">
                <a:latin typeface="+mn-ea"/>
                <a:ea typeface="+mn-ea"/>
              </a:rPr>
              <a:t>それらを活用するのも良いでしょう。</a:t>
            </a:r>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3766AB83-497B-5A4B-918F-43ACF43B89D7}" type="slidenum">
              <a:rPr kumimoji="1" lang="ja-JP" altLang="en-US" smtClean="0"/>
              <a:t>3</a:t>
            </a:fld>
            <a:endParaRPr kumimoji="1" lang="ja-JP" altLang="en-US"/>
          </a:p>
        </p:txBody>
      </p:sp>
    </p:spTree>
    <p:extLst>
      <p:ext uri="{BB962C8B-B14F-4D97-AF65-F5344CB8AC3E}">
        <p14:creationId xmlns:p14="http://schemas.microsoft.com/office/powerpoint/2010/main" val="3906763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dirty="0">
                <a:latin typeface="+mn-ea"/>
                <a:ea typeface="+mn-ea"/>
              </a:rPr>
              <a:t>では、この問題はどうでしょう？</a:t>
            </a:r>
            <a:endParaRPr kumimoji="1" lang="en-US" altLang="ja-JP" dirty="0">
              <a:latin typeface="+mn-ea"/>
              <a:ea typeface="+mn-ea"/>
            </a:endParaRPr>
          </a:p>
          <a:p>
            <a:endParaRPr kumimoji="1" lang="en-US" altLang="ja-JP" u="sng" dirty="0">
              <a:latin typeface="+mn-ea"/>
              <a:ea typeface="+mn-ea"/>
            </a:endParaRPr>
          </a:p>
          <a:p>
            <a:r>
              <a:rPr lang="ja-JP" altLang="en-US" u="none" dirty="0">
                <a:solidFill>
                  <a:srgbClr val="FF0000"/>
                </a:solidFill>
                <a:latin typeface="+mn-ea"/>
                <a:ea typeface="+mn-ea"/>
              </a:rPr>
              <a:t>銀行</a:t>
            </a:r>
            <a:r>
              <a:rPr lang="ja-JP" altLang="en-US" u="none" dirty="0">
                <a:latin typeface="+mn-ea"/>
                <a:ea typeface="+mn-ea"/>
              </a:rPr>
              <a:t>から「あなたのパスワードが不正に使われた可能性があります。すぐに以下のサイトにアクセスして、</a:t>
            </a:r>
            <a:r>
              <a:rPr lang="en-US" altLang="ja-JP" u="none" dirty="0">
                <a:latin typeface="+mn-ea"/>
                <a:ea typeface="+mn-ea"/>
              </a:rPr>
              <a:t>ID</a:t>
            </a:r>
            <a:r>
              <a:rPr lang="ja-JP" altLang="en-US" u="none" dirty="0" err="1">
                <a:latin typeface="+mn-ea"/>
                <a:ea typeface="+mn-ea"/>
              </a:rPr>
              <a:t>、</a:t>
            </a:r>
            <a:r>
              <a:rPr lang="ja-JP" altLang="en-US" u="none" dirty="0">
                <a:latin typeface="+mn-ea"/>
                <a:ea typeface="+mn-ea"/>
              </a:rPr>
              <a:t>パスワードの再入力をしてください」というメールが届きました。</a:t>
            </a:r>
            <a:endParaRPr lang="en-US" altLang="ja-JP" u="none" dirty="0">
              <a:latin typeface="+mn-ea"/>
              <a:ea typeface="+mn-ea"/>
            </a:endParaRPr>
          </a:p>
          <a:p>
            <a:r>
              <a:rPr lang="ja-JP" altLang="en-US" u="none" dirty="0">
                <a:latin typeface="+mn-ea"/>
                <a:ea typeface="+mn-ea"/>
              </a:rPr>
              <a:t>リンク先にアクセスすると、銀行のサイトみたいです。</a:t>
            </a:r>
            <a:endParaRPr lang="en-US" altLang="ja-JP" u="none" dirty="0">
              <a:latin typeface="+mn-ea"/>
              <a:ea typeface="+mn-ea"/>
            </a:endParaRPr>
          </a:p>
          <a:p>
            <a:r>
              <a:rPr lang="ja-JP" altLang="en-US" u="none" dirty="0">
                <a:latin typeface="+mn-ea"/>
                <a:ea typeface="+mn-ea"/>
              </a:rPr>
              <a:t>さあ、どうする。</a:t>
            </a:r>
            <a:endParaRPr lang="en-US" altLang="ja-JP" u="none" dirty="0">
              <a:latin typeface="+mn-ea"/>
              <a:ea typeface="+mn-ea"/>
            </a:endParaRPr>
          </a:p>
          <a:p>
            <a:endParaRPr kumimoji="1" lang="en-US" altLang="ja-JP" u="none" dirty="0">
              <a:latin typeface="+mn-ea"/>
              <a:ea typeface="+mn-ea"/>
            </a:endParaRPr>
          </a:p>
          <a:p>
            <a:pPr marL="0" marR="0" indent="0" algn="l" defTabSz="914400" rtl="0" eaLnBrk="1" fontAlgn="auto" latinLnBrk="0" hangingPunct="1">
              <a:spcBef>
                <a:spcPts val="0"/>
              </a:spcBef>
              <a:spcAft>
                <a:spcPts val="0"/>
              </a:spcAft>
              <a:buClrTx/>
              <a:buSzTx/>
              <a:buFontTx/>
              <a:buNone/>
              <a:tabLst/>
              <a:defRPr/>
            </a:pPr>
            <a:r>
              <a:rPr kumimoji="1" lang="ja-JP" altLang="en-US" u="none" dirty="0">
                <a:latin typeface="+mn-ea"/>
                <a:ea typeface="+mn-ea"/>
              </a:rPr>
              <a:t>★①</a:t>
            </a:r>
            <a:r>
              <a:rPr lang="ja-JP" altLang="en-US" u="none" dirty="0">
                <a:latin typeface="+mn-ea"/>
                <a:ea typeface="+mn-ea"/>
              </a:rPr>
              <a:t>急いで情報を再入力する</a:t>
            </a: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u="none" dirty="0">
                <a:latin typeface="+mn-ea"/>
                <a:ea typeface="+mn-ea"/>
              </a:rPr>
              <a:t>★②</a:t>
            </a:r>
            <a:r>
              <a:rPr lang="ja-JP" altLang="en-US" sz="1000" u="none" dirty="0">
                <a:solidFill>
                  <a:srgbClr val="FF0000"/>
                </a:solidFill>
              </a:rPr>
              <a:t>銀行の公式ＨＰで調べた番号に電話して</a:t>
            </a:r>
            <a:r>
              <a:rPr lang="ja-JP" altLang="en-US" sz="1000" u="none" dirty="0"/>
              <a:t>確認する</a:t>
            </a:r>
            <a:endParaRPr lang="ja-JP" altLang="en-US" u="none" dirty="0">
              <a:latin typeface="+mn-ea"/>
              <a:ea typeface="+mn-ea"/>
            </a:endParaRPr>
          </a:p>
          <a:p>
            <a:pPr marL="0" marR="0" indent="0" algn="l" defTabSz="914400" rtl="0" eaLnBrk="1" fontAlgn="auto" latinLnBrk="0" hangingPunct="1">
              <a:spcBef>
                <a:spcPts val="0"/>
              </a:spcBef>
              <a:spcAft>
                <a:spcPts val="0"/>
              </a:spcAft>
              <a:buClrTx/>
              <a:buSzTx/>
              <a:buFontTx/>
              <a:buNone/>
              <a:tabLst/>
              <a:defRPr/>
            </a:pPr>
            <a:r>
              <a:rPr kumimoji="1" lang="ja-JP" altLang="en-US" dirty="0">
                <a:latin typeface="+mn-ea"/>
                <a:ea typeface="+mn-ea"/>
              </a:rPr>
              <a:t>★③</a:t>
            </a:r>
            <a:r>
              <a:rPr lang="ja-JP" altLang="en-US" dirty="0">
                <a:latin typeface="+mn-ea"/>
                <a:ea typeface="+mn-ea"/>
              </a:rPr>
              <a:t>無視する</a:t>
            </a:r>
          </a:p>
          <a:p>
            <a:endParaRPr kumimoji="1" lang="en-US" altLang="ja-JP" dirty="0">
              <a:latin typeface="+mn-ea"/>
              <a:ea typeface="+mn-ea"/>
            </a:endParaRPr>
          </a:p>
          <a:p>
            <a:r>
              <a:rPr kumimoji="1" lang="ja-JP" altLang="en-US" dirty="0">
                <a:latin typeface="+mn-ea"/>
                <a:ea typeface="+mn-ea"/>
              </a:rPr>
              <a:t>さあ、</a:t>
            </a:r>
            <a:r>
              <a:rPr kumimoji="1" lang="en-US" altLang="ja-JP" dirty="0">
                <a:latin typeface="+mn-ea"/>
                <a:ea typeface="+mn-ea"/>
              </a:rPr>
              <a:t>①</a:t>
            </a:r>
            <a:r>
              <a:rPr kumimoji="1" lang="ja-JP" altLang="en-US" dirty="0">
                <a:latin typeface="+mn-ea"/>
                <a:ea typeface="+mn-ea"/>
              </a:rPr>
              <a:t>だと思う人、</a:t>
            </a:r>
            <a:r>
              <a:rPr kumimoji="1" lang="en-US" altLang="ja-JP" dirty="0">
                <a:latin typeface="+mn-ea"/>
                <a:ea typeface="+mn-ea"/>
              </a:rPr>
              <a:t>②</a:t>
            </a:r>
            <a:r>
              <a:rPr kumimoji="1" lang="ja-JP" altLang="en-US" dirty="0">
                <a:latin typeface="+mn-ea"/>
                <a:ea typeface="+mn-ea"/>
              </a:rPr>
              <a:t>だと思う人、</a:t>
            </a:r>
            <a:r>
              <a:rPr kumimoji="1" lang="en-US" altLang="ja-JP" dirty="0">
                <a:latin typeface="+mn-ea"/>
                <a:ea typeface="+mn-ea"/>
              </a:rPr>
              <a:t>③</a:t>
            </a:r>
            <a:r>
              <a:rPr kumimoji="1" lang="ja-JP" altLang="en-US" dirty="0">
                <a:latin typeface="+mn-ea"/>
                <a:ea typeface="+mn-ea"/>
              </a:rPr>
              <a:t>だと思う人</a:t>
            </a:r>
            <a:endParaRPr kumimoji="1" lang="en-US" altLang="ja-JP" dirty="0">
              <a:latin typeface="+mn-ea"/>
              <a:ea typeface="+mn-ea"/>
            </a:endParaRPr>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3766AB83-497B-5A4B-918F-43ACF43B89D7}" type="slidenum">
              <a:rPr kumimoji="1" lang="ja-JP" altLang="en-US" smtClean="0"/>
              <a:t>4</a:t>
            </a:fld>
            <a:endParaRPr kumimoji="1" lang="ja-JP" altLang="en-US"/>
          </a:p>
        </p:txBody>
      </p:sp>
    </p:spTree>
    <p:extLst>
      <p:ext uri="{BB962C8B-B14F-4D97-AF65-F5344CB8AC3E}">
        <p14:creationId xmlns:p14="http://schemas.microsoft.com/office/powerpoint/2010/main" val="1225345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dirty="0"/>
              <a:t>では、答えです。</a:t>
            </a:r>
            <a:endParaRPr kumimoji="1" lang="en-US" altLang="ja-JP" dirty="0"/>
          </a:p>
          <a:p>
            <a:endParaRPr kumimoji="1" lang="en-US" altLang="ja-JP" dirty="0"/>
          </a:p>
          <a:p>
            <a:r>
              <a:rPr kumimoji="1" lang="ja-JP" altLang="en-US" dirty="0"/>
              <a:t>正しい行動は、②もしくは③です。</a:t>
            </a:r>
            <a:endParaRPr kumimoji="1" lang="en-US" altLang="ja-JP" dirty="0"/>
          </a:p>
          <a:p>
            <a:endParaRPr kumimoji="1" lang="en-US" altLang="ja-JP" dirty="0"/>
          </a:p>
          <a:p>
            <a:pPr>
              <a:lnSpc>
                <a:spcPct val="120000"/>
              </a:lnSpc>
            </a:pPr>
            <a:r>
              <a:rPr kumimoji="1" lang="ja-JP" altLang="en-US" b="0" i="0" u="none" kern="1200" dirty="0">
                <a:solidFill>
                  <a:schemeClr val="tx1"/>
                </a:solidFill>
                <a:latin typeface="+mj-ea"/>
                <a:ea typeface="+mn-ea"/>
                <a:cs typeface="+mn-cs"/>
              </a:rPr>
              <a:t>★銀行が、</a:t>
            </a:r>
            <a:r>
              <a:rPr kumimoji="1" lang="en-US" altLang="ja-JP" b="0" i="0" u="none" kern="1200" dirty="0">
                <a:solidFill>
                  <a:schemeClr val="tx1"/>
                </a:solidFill>
                <a:latin typeface="+mj-ea"/>
                <a:ea typeface="+mn-ea"/>
                <a:cs typeface="+mn-cs"/>
              </a:rPr>
              <a:t>ID</a:t>
            </a:r>
            <a:r>
              <a:rPr kumimoji="1" lang="ja-JP" altLang="en-US" b="0" i="0" u="none" kern="1200" dirty="0" err="1">
                <a:solidFill>
                  <a:schemeClr val="tx1"/>
                </a:solidFill>
                <a:latin typeface="+mj-ea"/>
                <a:ea typeface="+mn-ea"/>
                <a:cs typeface="+mn-cs"/>
              </a:rPr>
              <a:t>、</a:t>
            </a:r>
            <a:r>
              <a:rPr kumimoji="1" lang="ja-JP" altLang="en-US" b="0" i="0" u="none" kern="1200" dirty="0">
                <a:solidFill>
                  <a:schemeClr val="tx1"/>
                </a:solidFill>
                <a:latin typeface="+mj-ea"/>
                <a:ea typeface="+mn-ea"/>
                <a:cs typeface="+mn-cs"/>
              </a:rPr>
              <a:t>パスワードの再入力をメールや</a:t>
            </a:r>
            <a:r>
              <a:rPr kumimoji="1" lang="en-US" altLang="ja-JP" b="0" i="0" u="none" kern="1200" dirty="0">
                <a:solidFill>
                  <a:schemeClr val="tx1"/>
                </a:solidFill>
                <a:latin typeface="+mj-ea"/>
                <a:ea typeface="+mn-ea"/>
                <a:cs typeface="+mn-cs"/>
              </a:rPr>
              <a:t>SMS</a:t>
            </a:r>
            <a:r>
              <a:rPr kumimoji="1" lang="ja-JP" altLang="en-US" b="0" i="0" u="none" kern="1200" dirty="0">
                <a:solidFill>
                  <a:schemeClr val="tx1"/>
                </a:solidFill>
                <a:latin typeface="+mj-ea"/>
                <a:ea typeface="+mn-ea"/>
                <a:cs typeface="+mn-cs"/>
              </a:rPr>
              <a:t>で要求することはありません。</a:t>
            </a:r>
            <a:endParaRPr kumimoji="1" lang="en-US" altLang="ja-JP" b="0" i="0" u="none" kern="1200" dirty="0">
              <a:solidFill>
                <a:schemeClr val="tx1"/>
              </a:solidFill>
              <a:latin typeface="+mj-ea"/>
              <a:ea typeface="+mn-ea"/>
              <a:cs typeface="+mn-cs"/>
            </a:endParaRPr>
          </a:p>
          <a:p>
            <a:pPr>
              <a:lnSpc>
                <a:spcPct val="120000"/>
              </a:lnSpc>
            </a:pPr>
            <a:endParaRPr kumimoji="1" lang="ja-JP" altLang="en-US" b="0" i="0" kern="1200" dirty="0">
              <a:solidFill>
                <a:schemeClr val="tx1"/>
              </a:solidFill>
              <a:latin typeface="+mj-ea"/>
              <a:ea typeface="+mn-ea"/>
              <a:cs typeface="+mn-cs"/>
            </a:endParaRPr>
          </a:p>
          <a:p>
            <a:r>
              <a:rPr kumimoji="1" lang="ja-JP" altLang="en-US" dirty="0"/>
              <a:t>★①を選んだ人は、フィッシング詐欺に騙される可能性があります。</a:t>
            </a:r>
            <a:endParaRPr kumimoji="1" lang="en-US" altLang="ja-JP" dirty="0"/>
          </a:p>
          <a:p>
            <a:r>
              <a:rPr kumimoji="1" lang="ja-JP" altLang="en-US" dirty="0"/>
              <a:t>（フィッシング先は後で説明します。）</a:t>
            </a:r>
            <a:endParaRPr kumimoji="1" lang="en-US" altLang="ja-JP" dirty="0"/>
          </a:p>
        </p:txBody>
      </p:sp>
      <p:sp>
        <p:nvSpPr>
          <p:cNvPr id="4" name="スライド番号プレースホルダー 3"/>
          <p:cNvSpPr>
            <a:spLocks noGrp="1"/>
          </p:cNvSpPr>
          <p:nvPr>
            <p:ph type="sldNum" sz="quarter" idx="10"/>
          </p:nvPr>
        </p:nvSpPr>
        <p:spPr/>
        <p:txBody>
          <a:bodyPr/>
          <a:lstStyle/>
          <a:p>
            <a:fld id="{3766AB83-497B-5A4B-918F-43ACF43B89D7}" type="slidenum">
              <a:rPr kumimoji="1" lang="ja-JP" altLang="en-US" smtClean="0"/>
              <a:t>5</a:t>
            </a:fld>
            <a:endParaRPr kumimoji="1" lang="ja-JP" altLang="en-US"/>
          </a:p>
        </p:txBody>
      </p:sp>
    </p:spTree>
    <p:extLst>
      <p:ext uri="{BB962C8B-B14F-4D97-AF65-F5344CB8AC3E}">
        <p14:creationId xmlns:p14="http://schemas.microsoft.com/office/powerpoint/2010/main" val="3906763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Arial" charset="0"/>
                <a:ea typeface="ＭＳ Ｐ明朝" pitchFamily="18" charset="-128"/>
              </a:defRPr>
            </a:lvl1pPr>
            <a:lvl2pPr marL="742950" indent="-285750" eaLnBrk="0" hangingPunct="0">
              <a:spcBef>
                <a:spcPct val="30000"/>
              </a:spcBef>
              <a:defRPr kumimoji="1" sz="1200">
                <a:solidFill>
                  <a:schemeClr val="tx1"/>
                </a:solidFill>
                <a:latin typeface="Arial" charset="0"/>
                <a:ea typeface="ＭＳ Ｐ明朝" pitchFamily="18" charset="-128"/>
              </a:defRPr>
            </a:lvl2pPr>
            <a:lvl3pPr marL="1143000" indent="-228600" eaLnBrk="0" hangingPunct="0">
              <a:spcBef>
                <a:spcPct val="30000"/>
              </a:spcBef>
              <a:defRPr kumimoji="1" sz="1200">
                <a:solidFill>
                  <a:schemeClr val="tx1"/>
                </a:solidFill>
                <a:latin typeface="Arial" charset="0"/>
                <a:ea typeface="ＭＳ Ｐ明朝" pitchFamily="18" charset="-128"/>
              </a:defRPr>
            </a:lvl3pPr>
            <a:lvl4pPr marL="1600200" indent="-228600" eaLnBrk="0" hangingPunct="0">
              <a:spcBef>
                <a:spcPct val="30000"/>
              </a:spcBef>
              <a:defRPr kumimoji="1" sz="1200">
                <a:solidFill>
                  <a:schemeClr val="tx1"/>
                </a:solidFill>
                <a:latin typeface="Arial" charset="0"/>
                <a:ea typeface="ＭＳ Ｐ明朝" pitchFamily="18" charset="-128"/>
              </a:defRPr>
            </a:lvl4pPr>
            <a:lvl5pPr marL="2057400" indent="-228600" eaLnBrk="0" hangingPunct="0">
              <a:spcBef>
                <a:spcPct val="30000"/>
              </a:spcBef>
              <a:defRPr kumimoji="1" sz="1200">
                <a:solidFill>
                  <a:schemeClr val="tx1"/>
                </a:solidFill>
                <a:latin typeface="Arial"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E6D20F4A-79B3-46BD-ADA6-B5190459AB3D}" type="slidenum">
              <a:rPr lang="en-US" altLang="ja-JP" sz="900" smtClean="0">
                <a:latin typeface="Meiryo" panose="020B0604030504040204" pitchFamily="34" charset="-128"/>
                <a:ea typeface="ＭＳ Ｐゴシック" charset="-128"/>
              </a:rPr>
              <a:pPr eaLnBrk="1" hangingPunct="1">
                <a:spcBef>
                  <a:spcPct val="0"/>
                </a:spcBef>
              </a:pPr>
              <a:t>6</a:t>
            </a:fld>
            <a:endParaRPr lang="en-US" altLang="ja-JP" sz="900" dirty="0">
              <a:latin typeface="Meiryo" panose="020B0604030504040204" pitchFamily="34" charset="-128"/>
              <a:ea typeface="ＭＳ Ｐゴシック" charset="-128"/>
            </a:endParaRPr>
          </a:p>
        </p:txBody>
      </p:sp>
      <p:sp>
        <p:nvSpPr>
          <p:cNvPr id="89091" name="Rectangle 2"/>
          <p:cNvSpPr>
            <a:spLocks noGrp="1" noRot="1" noChangeAspect="1" noChangeArrowheads="1" noTextEdit="1"/>
          </p:cNvSpPr>
          <p:nvPr>
            <p:ph type="sldImg"/>
          </p:nvPr>
        </p:nvSpPr>
        <p:spPr bwMode="auto">
          <a:xfrm>
            <a:off x="925513" y="504825"/>
            <a:ext cx="4960937" cy="3722688"/>
          </a:xfrm>
          <a:prstGeom prst="rect">
            <a:avLst/>
          </a:prstGeom>
          <a:solidFill>
            <a:srgbClr val="FFFFFF"/>
          </a:solidFill>
          <a:ln>
            <a:solidFill>
              <a:srgbClr val="000000"/>
            </a:solidFill>
            <a:miter lim="800000"/>
            <a:headEnd/>
            <a:tailEnd/>
          </a:ln>
        </p:spPr>
      </p:sp>
      <p:sp>
        <p:nvSpPr>
          <p:cNvPr id="89092" name="Rectangle 3"/>
          <p:cNvSpPr>
            <a:spLocks noGrp="1" noChangeArrowheads="1"/>
          </p:cNvSpPr>
          <p:nvPr>
            <p:ph type="body" idx="1"/>
          </p:nvPr>
        </p:nvSpPr>
        <p:spPr>
          <a:xfrm>
            <a:off x="523478" y="4478151"/>
            <a:ext cx="5758657" cy="4599443"/>
          </a:xfrm>
          <a:noFill/>
        </p:spPr>
        <p:txBody>
          <a:bodyPr/>
          <a:lstStyle/>
          <a:p>
            <a:r>
              <a:rPr kumimoji="1" lang="ja-JP" altLang="en-US" kern="1200" dirty="0">
                <a:solidFill>
                  <a:schemeClr val="tx1"/>
                </a:solidFill>
                <a:effectLst/>
                <a:latin typeface="メイリオ" panose="020B0604030504040204" pitchFamily="50" charset="-128"/>
                <a:ea typeface="メイリオ" panose="020B0604030504040204" pitchFamily="50" charset="-128"/>
                <a:cs typeface="+mn-cs"/>
              </a:rPr>
              <a:t>実は、利用者の拡大に伴い、</a:t>
            </a:r>
            <a:r>
              <a:rPr kumimoji="1" lang="ja-JP" altLang="ja-JP" kern="1200" dirty="0">
                <a:solidFill>
                  <a:schemeClr val="tx1"/>
                </a:solidFill>
                <a:effectLst/>
                <a:latin typeface="メイリオ" panose="020B0604030504040204" pitchFamily="50" charset="-128"/>
                <a:ea typeface="メイリオ" panose="020B0604030504040204" pitchFamily="50" charset="-128"/>
                <a:cs typeface="+mn-cs"/>
              </a:rPr>
              <a:t>インターネット</a:t>
            </a:r>
            <a:r>
              <a:rPr kumimoji="1" lang="ja-JP" altLang="en-US" kern="1200" dirty="0">
                <a:solidFill>
                  <a:schemeClr val="tx1"/>
                </a:solidFill>
                <a:effectLst/>
                <a:latin typeface="メイリオ" panose="020B0604030504040204" pitchFamily="50" charset="-128"/>
                <a:ea typeface="メイリオ" panose="020B0604030504040204" pitchFamily="50" charset="-128"/>
                <a:cs typeface="+mn-cs"/>
              </a:rPr>
              <a:t>上</a:t>
            </a:r>
            <a:r>
              <a:rPr kumimoji="1" lang="ja-JP" altLang="ja-JP" kern="1200" dirty="0">
                <a:solidFill>
                  <a:schemeClr val="tx1"/>
                </a:solidFill>
                <a:effectLst/>
                <a:latin typeface="メイリオ" panose="020B0604030504040204" pitchFamily="50" charset="-128"/>
                <a:ea typeface="メイリオ" panose="020B0604030504040204" pitchFamily="50" charset="-128"/>
                <a:cs typeface="+mn-cs"/>
              </a:rPr>
              <a:t>でのトラブルも急増しています。</a:t>
            </a:r>
            <a:endParaRPr kumimoji="1" lang="en-US" altLang="ja-JP" kern="1200" dirty="0">
              <a:solidFill>
                <a:schemeClr val="tx1"/>
              </a:solidFill>
              <a:effectLst/>
              <a:latin typeface="メイリオ" panose="020B0604030504040204" pitchFamily="50" charset="-128"/>
              <a:ea typeface="メイリオ" panose="020B0604030504040204" pitchFamily="50" charset="-128"/>
              <a:cs typeface="+mn-cs"/>
            </a:endParaRPr>
          </a:p>
          <a:p>
            <a:endParaRPr kumimoji="1" lang="en-US" altLang="ja-JP" kern="1200" dirty="0">
              <a:solidFill>
                <a:schemeClr val="tx1"/>
              </a:solidFill>
              <a:effectLst/>
              <a:latin typeface="メイリオ" panose="020B0604030504040204" pitchFamily="50" charset="-128"/>
              <a:ea typeface="メイリオ" panose="020B0604030504040204" pitchFamily="50" charset="-128"/>
              <a:cs typeface="+mn-cs"/>
            </a:endParaRPr>
          </a:p>
          <a:p>
            <a:r>
              <a:rPr kumimoji="1" lang="ja-JP" altLang="en-US" kern="1200" dirty="0">
                <a:solidFill>
                  <a:schemeClr val="tx1"/>
                </a:solidFill>
                <a:effectLst/>
                <a:latin typeface="メイリオ" panose="020B0604030504040204" pitchFamily="50" charset="-128"/>
                <a:ea typeface="メイリオ" panose="020B0604030504040204" pitchFamily="50" charset="-128"/>
                <a:cs typeface="+mn-cs"/>
              </a:rPr>
              <a:t>ネット上の犯罪検挙数は、年々増加し、</a:t>
            </a:r>
            <a:r>
              <a:rPr kumimoji="1" lang="en-US" altLang="ja-JP" kern="1200" dirty="0">
                <a:solidFill>
                  <a:schemeClr val="tx1"/>
                </a:solidFill>
                <a:effectLst/>
                <a:latin typeface="メイリオ" panose="020B0604030504040204" pitchFamily="50" charset="-128"/>
                <a:ea typeface="メイリオ" panose="020B0604030504040204" pitchFamily="50" charset="-128"/>
                <a:cs typeface="+mn-cs"/>
              </a:rPr>
              <a:t>2018</a:t>
            </a:r>
            <a:r>
              <a:rPr kumimoji="1" lang="ja-JP" altLang="en-US" kern="1200" dirty="0">
                <a:solidFill>
                  <a:schemeClr val="tx1"/>
                </a:solidFill>
                <a:effectLst/>
                <a:latin typeface="メイリオ" panose="020B0604030504040204" pitchFamily="50" charset="-128"/>
                <a:ea typeface="メイリオ" panose="020B0604030504040204" pitchFamily="50" charset="-128"/>
                <a:cs typeface="+mn-cs"/>
              </a:rPr>
              <a:t>年には過去最高を記録しています。</a:t>
            </a:r>
            <a:endParaRPr kumimoji="1" lang="en-US" altLang="ja-JP" kern="1200" dirty="0">
              <a:solidFill>
                <a:schemeClr val="tx1"/>
              </a:solidFill>
              <a:effectLst/>
              <a:latin typeface="メイリオ" panose="020B0604030504040204" pitchFamily="50" charset="-128"/>
              <a:ea typeface="メイリオ" panose="020B0604030504040204" pitchFamily="50" charset="-128"/>
              <a:cs typeface="+mn-cs"/>
            </a:endParaRPr>
          </a:p>
          <a:p>
            <a:r>
              <a:rPr kumimoji="1" lang="ja-JP" altLang="en-US" kern="1200" dirty="0">
                <a:solidFill>
                  <a:schemeClr val="tx1"/>
                </a:solidFill>
                <a:effectLst/>
                <a:latin typeface="メイリオ" panose="020B0604030504040204" pitchFamily="50" charset="-128"/>
                <a:ea typeface="メイリオ" panose="020B0604030504040204" pitchFamily="50" charset="-128"/>
                <a:cs typeface="+mn-cs"/>
              </a:rPr>
              <a:t>ネットは便利なものですが、その一方で多くの危険が潜んでいるのです。</a:t>
            </a:r>
            <a:r>
              <a:rPr kumimoji="1" lang="en-US" altLang="ja-JP" kern="1200" dirty="0">
                <a:solidFill>
                  <a:schemeClr val="tx1"/>
                </a:solidFill>
                <a:effectLst/>
                <a:latin typeface="メイリオ" panose="020B0604030504040204" pitchFamily="50" charset="-128"/>
                <a:ea typeface="メイリオ" panose="020B0604030504040204" pitchFamily="50" charset="-128"/>
                <a:cs typeface="+mn-cs"/>
              </a:rPr>
              <a:t> </a:t>
            </a:r>
          </a:p>
          <a:p>
            <a:endParaRPr kumimoji="1" lang="en-US" altLang="ja-JP" kern="1200" dirty="0">
              <a:solidFill>
                <a:schemeClr val="tx1"/>
              </a:solidFill>
              <a:effectLst/>
              <a:latin typeface="メイリオ" panose="020B0604030504040204" pitchFamily="50" charset="-128"/>
              <a:ea typeface="メイリオ" panose="020B0604030504040204" pitchFamily="50" charset="-128"/>
              <a:cs typeface="+mn-cs"/>
            </a:endParaRPr>
          </a:p>
          <a:p>
            <a:r>
              <a:rPr kumimoji="1" lang="ja-JP" altLang="en-US" kern="1200" dirty="0">
                <a:solidFill>
                  <a:schemeClr val="tx1"/>
                </a:solidFill>
                <a:effectLst/>
                <a:latin typeface="メイリオ" panose="020B0604030504040204" pitchFamily="50" charset="-128"/>
                <a:ea typeface="メイリオ" panose="020B0604030504040204" pitchFamily="50" charset="-128"/>
                <a:cs typeface="+mn-cs"/>
              </a:rPr>
              <a:t>今日は、インターネット上のトラブルについて学んでいきましょう。</a:t>
            </a:r>
            <a:endParaRPr kumimoji="1" lang="ja-JP" altLang="ja-JP" kern="1200" dirty="0">
              <a:solidFill>
                <a:schemeClr val="tx1"/>
              </a:solidFill>
              <a:effectLst/>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377615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Arial" charset="0"/>
                <a:ea typeface="ＭＳ Ｐ明朝" pitchFamily="18" charset="-128"/>
              </a:defRPr>
            </a:lvl1pPr>
            <a:lvl2pPr marL="742950" indent="-285750" eaLnBrk="0" hangingPunct="0">
              <a:spcBef>
                <a:spcPct val="30000"/>
              </a:spcBef>
              <a:defRPr kumimoji="1" sz="1200">
                <a:solidFill>
                  <a:schemeClr val="tx1"/>
                </a:solidFill>
                <a:latin typeface="Arial" charset="0"/>
                <a:ea typeface="ＭＳ Ｐ明朝" pitchFamily="18" charset="-128"/>
              </a:defRPr>
            </a:lvl2pPr>
            <a:lvl3pPr marL="1143000" indent="-228600" eaLnBrk="0" hangingPunct="0">
              <a:spcBef>
                <a:spcPct val="30000"/>
              </a:spcBef>
              <a:defRPr kumimoji="1" sz="1200">
                <a:solidFill>
                  <a:schemeClr val="tx1"/>
                </a:solidFill>
                <a:latin typeface="Arial" charset="0"/>
                <a:ea typeface="ＭＳ Ｐ明朝" pitchFamily="18" charset="-128"/>
              </a:defRPr>
            </a:lvl3pPr>
            <a:lvl4pPr marL="1600200" indent="-228600" eaLnBrk="0" hangingPunct="0">
              <a:spcBef>
                <a:spcPct val="30000"/>
              </a:spcBef>
              <a:defRPr kumimoji="1" sz="1200">
                <a:solidFill>
                  <a:schemeClr val="tx1"/>
                </a:solidFill>
                <a:latin typeface="Arial" charset="0"/>
                <a:ea typeface="ＭＳ Ｐ明朝" pitchFamily="18" charset="-128"/>
              </a:defRPr>
            </a:lvl4pPr>
            <a:lvl5pPr marL="2057400" indent="-228600" eaLnBrk="0" hangingPunct="0">
              <a:spcBef>
                <a:spcPct val="30000"/>
              </a:spcBef>
              <a:defRPr kumimoji="1" sz="1200">
                <a:solidFill>
                  <a:schemeClr val="tx1"/>
                </a:solidFill>
                <a:latin typeface="Arial"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01A878D8-E714-4EDF-9E2C-81F37220E822}" type="slidenum">
              <a:rPr lang="en-US" altLang="ja-JP" sz="900" smtClean="0">
                <a:latin typeface="Meiryo" panose="020B0604030504040204" pitchFamily="34" charset="-128"/>
                <a:ea typeface="ＭＳ Ｐゴシック" charset="-128"/>
              </a:rPr>
              <a:pPr eaLnBrk="1" hangingPunct="1">
                <a:spcBef>
                  <a:spcPct val="0"/>
                </a:spcBef>
              </a:pPr>
              <a:t>7</a:t>
            </a:fld>
            <a:endParaRPr lang="en-US" altLang="ja-JP" sz="900" dirty="0">
              <a:latin typeface="Meiryo" panose="020B0604030504040204" pitchFamily="34" charset="-128"/>
              <a:ea typeface="ＭＳ Ｐゴシック" charset="-128"/>
            </a:endParaRPr>
          </a:p>
        </p:txBody>
      </p:sp>
      <p:sp>
        <p:nvSpPr>
          <p:cNvPr id="92163" name="Rectangle 2"/>
          <p:cNvSpPr>
            <a:spLocks noGrp="1" noRot="1" noChangeAspect="1" noChangeArrowheads="1" noTextEdit="1"/>
          </p:cNvSpPr>
          <p:nvPr>
            <p:ph type="sldImg"/>
          </p:nvPr>
        </p:nvSpPr>
        <p:spPr bwMode="auto">
          <a:xfrm>
            <a:off x="925513" y="504825"/>
            <a:ext cx="4960937" cy="3722688"/>
          </a:xfrm>
          <a:prstGeom prst="rect">
            <a:avLst/>
          </a:prstGeom>
          <a:solidFill>
            <a:srgbClr val="FFFFFF"/>
          </a:solidFill>
          <a:ln>
            <a:solidFill>
              <a:srgbClr val="000000"/>
            </a:solidFill>
            <a:miter lim="800000"/>
            <a:headEnd/>
            <a:tailEnd/>
          </a:ln>
        </p:spPr>
      </p:sp>
      <p:sp>
        <p:nvSpPr>
          <p:cNvPr id="92164" name="Rectangle 3"/>
          <p:cNvSpPr>
            <a:spLocks noGrp="1" noChangeArrowheads="1"/>
          </p:cNvSpPr>
          <p:nvPr>
            <p:ph type="body" idx="1"/>
          </p:nvPr>
        </p:nvSpPr>
        <p:spPr>
          <a:xfrm>
            <a:off x="523478" y="4478149"/>
            <a:ext cx="5758657" cy="4600800"/>
          </a:xfrm>
          <a:noFill/>
        </p:spPr>
        <p:txBody>
          <a:bodyPr/>
          <a:lstStyle/>
          <a:p>
            <a:pPr marL="0" marR="0" indent="0" algn="l" defTabSz="914400" rtl="0" eaLnBrk="1" fontAlgn="auto" latinLnBrk="0" hangingPunct="1">
              <a:spcBef>
                <a:spcPts val="0"/>
              </a:spcBef>
              <a:spcAft>
                <a:spcPts val="0"/>
              </a:spcAft>
              <a:buClrTx/>
              <a:buSzTx/>
              <a:buFontTx/>
              <a:buNone/>
              <a:tabLst/>
              <a:defRPr/>
            </a:pPr>
            <a:r>
              <a:rPr lang="ja-JP" altLang="en-US" dirty="0">
                <a:latin typeface="+mn-ea"/>
                <a:ea typeface="+mn-ea"/>
              </a:rPr>
              <a:t>インターネットを使った犯罪やトラブルには、金銭的なものから個人情報に関係するもの、コンピュータウィルスによる被害など、多種多様なものがあります。</a:t>
            </a:r>
            <a:endParaRPr lang="en-US" altLang="ja-JP" dirty="0">
              <a:latin typeface="+mn-ea"/>
              <a:ea typeface="+mn-ea"/>
            </a:endParaRPr>
          </a:p>
          <a:p>
            <a:pPr marL="0" marR="0" indent="0" algn="l" defTabSz="914400" rtl="0" eaLnBrk="1" fontAlgn="auto" latinLnBrk="0" hangingPunct="1">
              <a:spcBef>
                <a:spcPts val="0"/>
              </a:spcBef>
              <a:spcAft>
                <a:spcPts val="0"/>
              </a:spcAft>
              <a:buClrTx/>
              <a:buSzTx/>
              <a:buFontTx/>
              <a:buNone/>
              <a:tabLst/>
              <a:defRPr/>
            </a:pPr>
            <a:endParaRPr lang="en-US" altLang="ja-JP" dirty="0">
              <a:latin typeface="+mn-ea"/>
              <a:ea typeface="+mn-ea"/>
            </a:endParaRPr>
          </a:p>
          <a:p>
            <a:r>
              <a:rPr lang="ja-JP" altLang="en-US" dirty="0">
                <a:latin typeface="+mn-ea"/>
                <a:ea typeface="+mn-ea"/>
              </a:rPr>
              <a:t>そのすべてを今日紹介するのは無理ですので、ここでは、お金に関係する代表的な５つの例を出して、ネットを利用する際にどんなことに留意しなければならないのかを、考えていきたいと思います。</a:t>
            </a:r>
            <a:endParaRPr lang="en-US" altLang="ja-JP" dirty="0">
              <a:latin typeface="+mn-ea"/>
              <a:ea typeface="+mn-ea"/>
            </a:endParaRPr>
          </a:p>
        </p:txBody>
      </p:sp>
    </p:spTree>
    <p:extLst>
      <p:ext uri="{BB962C8B-B14F-4D97-AF65-F5344CB8AC3E}">
        <p14:creationId xmlns:p14="http://schemas.microsoft.com/office/powerpoint/2010/main" val="14751082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Arial" charset="0"/>
                <a:ea typeface="ＭＳ Ｐ明朝" pitchFamily="18" charset="-128"/>
              </a:defRPr>
            </a:lvl1pPr>
            <a:lvl2pPr marL="742950" indent="-285750" eaLnBrk="0" hangingPunct="0">
              <a:spcBef>
                <a:spcPct val="30000"/>
              </a:spcBef>
              <a:defRPr kumimoji="1" sz="1200">
                <a:solidFill>
                  <a:schemeClr val="tx1"/>
                </a:solidFill>
                <a:latin typeface="Arial" charset="0"/>
                <a:ea typeface="ＭＳ Ｐ明朝" pitchFamily="18" charset="-128"/>
              </a:defRPr>
            </a:lvl2pPr>
            <a:lvl3pPr marL="1143000" indent="-228600" eaLnBrk="0" hangingPunct="0">
              <a:spcBef>
                <a:spcPct val="30000"/>
              </a:spcBef>
              <a:defRPr kumimoji="1" sz="1200">
                <a:solidFill>
                  <a:schemeClr val="tx1"/>
                </a:solidFill>
                <a:latin typeface="Arial" charset="0"/>
                <a:ea typeface="ＭＳ Ｐ明朝" pitchFamily="18" charset="-128"/>
              </a:defRPr>
            </a:lvl3pPr>
            <a:lvl4pPr marL="1600200" indent="-228600" eaLnBrk="0" hangingPunct="0">
              <a:spcBef>
                <a:spcPct val="30000"/>
              </a:spcBef>
              <a:defRPr kumimoji="1" sz="1200">
                <a:solidFill>
                  <a:schemeClr val="tx1"/>
                </a:solidFill>
                <a:latin typeface="Arial" charset="0"/>
                <a:ea typeface="ＭＳ Ｐ明朝" pitchFamily="18" charset="-128"/>
              </a:defRPr>
            </a:lvl4pPr>
            <a:lvl5pPr marL="2057400" indent="-228600" eaLnBrk="0" hangingPunct="0">
              <a:spcBef>
                <a:spcPct val="30000"/>
              </a:spcBef>
              <a:defRPr kumimoji="1" sz="1200">
                <a:solidFill>
                  <a:schemeClr val="tx1"/>
                </a:solidFill>
                <a:latin typeface="Arial"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01A878D8-E714-4EDF-9E2C-81F37220E822}" type="slidenum">
              <a:rPr lang="en-US" altLang="ja-JP" sz="900" smtClean="0">
                <a:latin typeface="Meiryo" panose="020B0604030504040204" pitchFamily="34" charset="-128"/>
                <a:ea typeface="ＭＳ Ｐゴシック" charset="-128"/>
              </a:rPr>
              <a:pPr eaLnBrk="1" hangingPunct="1">
                <a:spcBef>
                  <a:spcPct val="0"/>
                </a:spcBef>
              </a:pPr>
              <a:t>8</a:t>
            </a:fld>
            <a:endParaRPr lang="en-US" altLang="ja-JP" sz="900" dirty="0">
              <a:latin typeface="Meiryo" panose="020B0604030504040204" pitchFamily="34" charset="-128"/>
              <a:ea typeface="ＭＳ Ｐゴシック" charset="-128"/>
            </a:endParaRPr>
          </a:p>
        </p:txBody>
      </p:sp>
      <p:sp>
        <p:nvSpPr>
          <p:cNvPr id="92163" name="Rectangle 2"/>
          <p:cNvSpPr>
            <a:spLocks noGrp="1" noRot="1" noChangeAspect="1" noChangeArrowheads="1" noTextEdit="1"/>
          </p:cNvSpPr>
          <p:nvPr>
            <p:ph type="sldImg"/>
          </p:nvPr>
        </p:nvSpPr>
        <p:spPr bwMode="auto">
          <a:xfrm>
            <a:off x="925513" y="504825"/>
            <a:ext cx="4960937" cy="3722688"/>
          </a:xfrm>
          <a:prstGeom prst="rect">
            <a:avLst/>
          </a:prstGeom>
          <a:solidFill>
            <a:srgbClr val="FFFFFF"/>
          </a:solidFill>
          <a:ln>
            <a:solidFill>
              <a:srgbClr val="000000"/>
            </a:solidFill>
            <a:miter lim="800000"/>
            <a:headEnd/>
            <a:tailEnd/>
          </a:ln>
        </p:spPr>
      </p:sp>
      <p:sp>
        <p:nvSpPr>
          <p:cNvPr id="92164" name="Rectangle 3"/>
          <p:cNvSpPr>
            <a:spLocks noGrp="1" noChangeArrowheads="1"/>
          </p:cNvSpPr>
          <p:nvPr>
            <p:ph type="body" idx="1"/>
          </p:nvPr>
        </p:nvSpPr>
        <p:spPr>
          <a:xfrm>
            <a:off x="523478" y="4478151"/>
            <a:ext cx="5758657" cy="4599443"/>
          </a:xfrm>
          <a:noFill/>
        </p:spPr>
        <p:txBody>
          <a:bodyPr/>
          <a:lstStyle/>
          <a:p>
            <a:r>
              <a:rPr kumimoji="1" lang="ja-JP" altLang="en-US" kern="1200" dirty="0">
                <a:solidFill>
                  <a:schemeClr val="tx1"/>
                </a:solidFill>
                <a:effectLst/>
                <a:latin typeface="+mn-ea"/>
                <a:ea typeface="+mn-ea"/>
                <a:cs typeface="+mn-cs"/>
              </a:rPr>
              <a:t>まず、ネットショッピングでのトラブルを紹介します。</a:t>
            </a:r>
            <a:endParaRPr kumimoji="1" lang="en-US" altLang="ja-JP" kern="1200" dirty="0">
              <a:solidFill>
                <a:schemeClr val="tx1"/>
              </a:solidFill>
              <a:effectLst/>
              <a:latin typeface="+mn-ea"/>
              <a:ea typeface="+mn-ea"/>
              <a:cs typeface="+mn-cs"/>
            </a:endParaRPr>
          </a:p>
          <a:p>
            <a:r>
              <a:rPr kumimoji="1" lang="ja-JP" altLang="en-US" kern="1200" dirty="0">
                <a:solidFill>
                  <a:schemeClr val="tx1"/>
                </a:solidFill>
                <a:effectLst/>
                <a:latin typeface="+mn-ea"/>
                <a:ea typeface="+mn-ea"/>
                <a:cs typeface="+mn-cs"/>
              </a:rPr>
              <a:t>みなさんの中にもインターネットで買い物をしたことがある人がいるのではないでしょうか。</a:t>
            </a:r>
            <a:endParaRPr kumimoji="1" lang="en-US" altLang="ja-JP" kern="1200" dirty="0">
              <a:solidFill>
                <a:schemeClr val="tx1"/>
              </a:solidFill>
              <a:effectLst/>
              <a:latin typeface="+mn-ea"/>
              <a:ea typeface="+mn-ea"/>
              <a:cs typeface="+mn-cs"/>
            </a:endParaRPr>
          </a:p>
          <a:p>
            <a:r>
              <a:rPr kumimoji="1" lang="ja-JP" altLang="en-US" kern="1200" dirty="0">
                <a:solidFill>
                  <a:schemeClr val="tx1"/>
                </a:solidFill>
                <a:effectLst/>
                <a:latin typeface="+mn-ea"/>
                <a:ea typeface="+mn-ea"/>
                <a:cs typeface="+mn-cs"/>
              </a:rPr>
              <a:t>実はネットショッピングで、こんなトラブルが多発しています。</a:t>
            </a:r>
            <a:endParaRPr kumimoji="1" lang="en-US" altLang="ja-JP" kern="1200" dirty="0">
              <a:solidFill>
                <a:schemeClr val="tx1"/>
              </a:solidFill>
              <a:effectLst/>
              <a:latin typeface="+mn-ea"/>
              <a:ea typeface="+mn-ea"/>
              <a:cs typeface="+mn-cs"/>
            </a:endParaRPr>
          </a:p>
          <a:p>
            <a:endParaRPr kumimoji="1" lang="en-US" altLang="ja-JP" kern="1200" dirty="0">
              <a:solidFill>
                <a:schemeClr val="tx1"/>
              </a:solidFill>
              <a:effectLst/>
              <a:latin typeface="+mn-ea"/>
              <a:ea typeface="+mn-ea"/>
              <a:cs typeface="+mn-cs"/>
            </a:endParaRPr>
          </a:p>
          <a:p>
            <a:r>
              <a:rPr kumimoji="1" lang="ja-JP" altLang="en-US" kern="1200" dirty="0">
                <a:solidFill>
                  <a:schemeClr val="tx1"/>
                </a:solidFill>
                <a:effectLst/>
                <a:latin typeface="+mn-ea"/>
                <a:ea typeface="+mn-ea"/>
                <a:cs typeface="+mn-cs"/>
              </a:rPr>
              <a:t>あるショッピングサイトで買い物をしました。</a:t>
            </a:r>
            <a:endParaRPr kumimoji="1" lang="en-US" altLang="ja-JP" kern="1200" dirty="0">
              <a:solidFill>
                <a:schemeClr val="tx1"/>
              </a:solidFill>
              <a:effectLst/>
              <a:latin typeface="+mn-ea"/>
              <a:ea typeface="+mn-ea"/>
              <a:cs typeface="+mn-cs"/>
            </a:endParaRPr>
          </a:p>
          <a:p>
            <a:r>
              <a:rPr kumimoji="1" lang="ja-JP" altLang="en-US" kern="1200" dirty="0">
                <a:solidFill>
                  <a:schemeClr val="tx1"/>
                </a:solidFill>
                <a:effectLst/>
                <a:latin typeface="+mn-ea"/>
                <a:ea typeface="+mn-ea"/>
                <a:cs typeface="+mn-cs"/>
              </a:rPr>
              <a:t>ところが、</a:t>
            </a:r>
            <a:endParaRPr kumimoji="1" lang="ja-JP" altLang="ja-JP" kern="1200" dirty="0">
              <a:solidFill>
                <a:schemeClr val="tx1"/>
              </a:solidFill>
              <a:effectLst/>
              <a:latin typeface="+mn-ea"/>
              <a:ea typeface="+mn-ea"/>
              <a:cs typeface="+mn-cs"/>
            </a:endParaRPr>
          </a:p>
          <a:p>
            <a:r>
              <a:rPr kumimoji="1" lang="ja-JP" altLang="en-US" kern="1200" dirty="0">
                <a:solidFill>
                  <a:schemeClr val="tx1"/>
                </a:solidFill>
                <a:effectLst/>
                <a:latin typeface="+mn-ea"/>
                <a:ea typeface="+mn-ea"/>
                <a:cs typeface="+mn-cs"/>
              </a:rPr>
              <a:t>　・</a:t>
            </a:r>
            <a:r>
              <a:rPr kumimoji="1" lang="ja-JP" altLang="ja-JP" kern="1200" dirty="0">
                <a:solidFill>
                  <a:schemeClr val="tx1"/>
                </a:solidFill>
                <a:effectLst/>
                <a:latin typeface="+mn-ea"/>
                <a:ea typeface="+mn-ea"/>
                <a:cs typeface="+mn-cs"/>
              </a:rPr>
              <a:t>お金を振り込んだが商品が送られてこない</a:t>
            </a:r>
            <a:r>
              <a:rPr kumimoji="1" lang="en-US" altLang="ja-JP" kern="1200" dirty="0">
                <a:solidFill>
                  <a:schemeClr val="tx1"/>
                </a:solidFill>
                <a:effectLst/>
                <a:latin typeface="+mn-ea"/>
                <a:ea typeface="+mn-ea"/>
                <a:cs typeface="+mn-cs"/>
              </a:rPr>
              <a:t> </a:t>
            </a:r>
            <a:endParaRPr kumimoji="1" lang="ja-JP" altLang="ja-JP" kern="1200" dirty="0">
              <a:solidFill>
                <a:schemeClr val="tx1"/>
              </a:solidFill>
              <a:effectLst/>
              <a:latin typeface="+mn-ea"/>
              <a:ea typeface="+mn-ea"/>
              <a:cs typeface="+mn-cs"/>
            </a:endParaRPr>
          </a:p>
          <a:p>
            <a:r>
              <a:rPr kumimoji="1" lang="ja-JP" altLang="en-US" kern="1200" dirty="0">
                <a:solidFill>
                  <a:schemeClr val="tx1"/>
                </a:solidFill>
                <a:effectLst/>
                <a:latin typeface="+mn-ea"/>
                <a:ea typeface="+mn-ea"/>
                <a:cs typeface="+mn-cs"/>
              </a:rPr>
              <a:t>　・</a:t>
            </a:r>
            <a:r>
              <a:rPr kumimoji="1" lang="ja-JP" altLang="ja-JP" kern="1200" dirty="0">
                <a:solidFill>
                  <a:schemeClr val="tx1"/>
                </a:solidFill>
                <a:effectLst/>
                <a:latin typeface="+mn-ea"/>
                <a:ea typeface="+mn-ea"/>
                <a:cs typeface="+mn-cs"/>
              </a:rPr>
              <a:t>送られてきた商品が購入した商品と違っていた</a:t>
            </a:r>
            <a:r>
              <a:rPr kumimoji="1" lang="en-US" altLang="ja-JP" kern="1200" dirty="0">
                <a:solidFill>
                  <a:schemeClr val="tx1"/>
                </a:solidFill>
                <a:effectLst/>
                <a:latin typeface="+mn-ea"/>
                <a:ea typeface="+mn-ea"/>
                <a:cs typeface="+mn-cs"/>
              </a:rPr>
              <a:t> </a:t>
            </a:r>
            <a:endParaRPr kumimoji="1" lang="ja-JP" altLang="ja-JP" kern="1200" dirty="0">
              <a:solidFill>
                <a:schemeClr val="tx1"/>
              </a:solidFill>
              <a:effectLst/>
              <a:latin typeface="+mn-ea"/>
              <a:ea typeface="+mn-ea"/>
              <a:cs typeface="+mn-cs"/>
            </a:endParaRPr>
          </a:p>
          <a:p>
            <a:r>
              <a:rPr kumimoji="1" lang="ja-JP" altLang="en-US" kern="1200" dirty="0">
                <a:solidFill>
                  <a:schemeClr val="tx1"/>
                </a:solidFill>
                <a:effectLst/>
                <a:latin typeface="+mn-ea"/>
                <a:ea typeface="+mn-ea"/>
                <a:cs typeface="+mn-cs"/>
              </a:rPr>
              <a:t>　・</a:t>
            </a:r>
            <a:r>
              <a:rPr kumimoji="1" lang="ja-JP" altLang="ja-JP" kern="1200" dirty="0">
                <a:solidFill>
                  <a:schemeClr val="tx1"/>
                </a:solidFill>
                <a:effectLst/>
                <a:latin typeface="+mn-ea"/>
                <a:ea typeface="+mn-ea"/>
                <a:cs typeface="+mn-cs"/>
              </a:rPr>
              <a:t>模造品が送られてきた</a:t>
            </a:r>
            <a:r>
              <a:rPr kumimoji="1" lang="en-US" altLang="ja-JP" kern="1200" dirty="0">
                <a:solidFill>
                  <a:schemeClr val="tx1"/>
                </a:solidFill>
                <a:effectLst/>
                <a:latin typeface="+mn-ea"/>
                <a:ea typeface="+mn-ea"/>
                <a:cs typeface="+mn-cs"/>
              </a:rPr>
              <a:t> </a:t>
            </a:r>
          </a:p>
          <a:p>
            <a:r>
              <a:rPr kumimoji="1" lang="ja-JP" altLang="en-US" kern="1200" dirty="0">
                <a:solidFill>
                  <a:schemeClr val="tx1"/>
                </a:solidFill>
                <a:effectLst/>
                <a:latin typeface="+mn-ea"/>
                <a:ea typeface="+mn-ea"/>
                <a:cs typeface="+mn-cs"/>
              </a:rPr>
              <a:t>このような苦情が数多く報告されています。</a:t>
            </a:r>
            <a:endParaRPr kumimoji="1" lang="en-US" altLang="ja-JP" kern="1200" dirty="0">
              <a:solidFill>
                <a:schemeClr val="tx1"/>
              </a:solidFill>
              <a:effectLst/>
              <a:latin typeface="+mn-ea"/>
              <a:ea typeface="+mn-ea"/>
              <a:cs typeface="+mn-cs"/>
            </a:endParaRPr>
          </a:p>
          <a:p>
            <a:endParaRPr kumimoji="1" lang="ja-JP" altLang="ja-JP" kern="1200" dirty="0">
              <a:solidFill>
                <a:schemeClr val="tx1"/>
              </a:solidFill>
              <a:effectLst/>
              <a:latin typeface="+mn-ea"/>
              <a:ea typeface="+mn-ea"/>
              <a:cs typeface="+mn-cs"/>
            </a:endParaRPr>
          </a:p>
          <a:p>
            <a:r>
              <a:rPr lang="ja-JP" altLang="en-US" dirty="0">
                <a:latin typeface="+mn-ea"/>
                <a:ea typeface="+mn-ea"/>
              </a:rPr>
              <a:t>このようなトラブルを引き起こすショッピングサイトは、</a:t>
            </a:r>
            <a:r>
              <a:rPr kumimoji="1" lang="ja-JP" altLang="ja-JP" kern="1200" dirty="0">
                <a:solidFill>
                  <a:schemeClr val="tx1"/>
                </a:solidFill>
                <a:effectLst/>
                <a:latin typeface="+mn-ea"/>
                <a:ea typeface="+mn-ea"/>
                <a:cs typeface="+mn-cs"/>
              </a:rPr>
              <a:t>詐欺サイト</a:t>
            </a:r>
            <a:r>
              <a:rPr kumimoji="1" lang="ja-JP" altLang="en-US" kern="1200" dirty="0">
                <a:solidFill>
                  <a:schemeClr val="tx1"/>
                </a:solidFill>
                <a:effectLst/>
                <a:latin typeface="+mn-ea"/>
                <a:ea typeface="+mn-ea"/>
                <a:cs typeface="+mn-cs"/>
              </a:rPr>
              <a:t>の可能性があり</a:t>
            </a:r>
            <a:r>
              <a:rPr kumimoji="1" lang="ja-JP" altLang="ja-JP" kern="1200" dirty="0">
                <a:solidFill>
                  <a:schemeClr val="tx1"/>
                </a:solidFill>
                <a:effectLst/>
                <a:latin typeface="+mn-ea"/>
                <a:ea typeface="+mn-ea"/>
                <a:cs typeface="+mn-cs"/>
              </a:rPr>
              <a:t>、十分注意する必要があります。</a:t>
            </a:r>
            <a:endParaRPr kumimoji="1" lang="en-US" altLang="ja-JP" kern="1200" dirty="0">
              <a:solidFill>
                <a:schemeClr val="tx1"/>
              </a:solidFill>
              <a:effectLst/>
              <a:latin typeface="+mn-ea"/>
              <a:ea typeface="+mn-ea"/>
              <a:cs typeface="+mn-cs"/>
            </a:endParaRPr>
          </a:p>
          <a:p>
            <a:pPr marL="0" marR="0" indent="0" algn="l" defTabSz="914400" rtl="0" eaLnBrk="1" fontAlgn="auto" latinLnBrk="0" hangingPunct="1">
              <a:spcBef>
                <a:spcPts val="0"/>
              </a:spcBef>
              <a:spcAft>
                <a:spcPts val="0"/>
              </a:spcAft>
              <a:buClrTx/>
              <a:buSzTx/>
              <a:buFontTx/>
              <a:buNone/>
              <a:tabLst/>
              <a:defRPr/>
            </a:pPr>
            <a:endParaRPr kumimoji="1" lang="en-US" altLang="ja-JP" kern="1200" dirty="0">
              <a:solidFill>
                <a:schemeClr val="tx1"/>
              </a:solidFill>
              <a:effectLst/>
              <a:latin typeface="+mn-ea"/>
              <a:ea typeface="+mn-ea"/>
              <a:cs typeface="+mn-cs"/>
            </a:endParaRPr>
          </a:p>
          <a:p>
            <a:r>
              <a:rPr lang="ja-JP" altLang="en-US" dirty="0">
                <a:latin typeface="+mn-ea"/>
                <a:ea typeface="+mn-ea"/>
              </a:rPr>
              <a:t>★ここに怪しそうなショッピングサイトの例を示してみました。</a:t>
            </a:r>
            <a:endParaRPr lang="en-US" altLang="ja-JP" dirty="0">
              <a:latin typeface="+mn-ea"/>
              <a:ea typeface="+mn-ea"/>
            </a:endParaRPr>
          </a:p>
          <a:p>
            <a:r>
              <a:rPr lang="ja-JP" altLang="en-US" dirty="0">
                <a:latin typeface="+mn-ea"/>
                <a:ea typeface="+mn-ea"/>
              </a:rPr>
              <a:t>このサイトのどこが怪しいか、みなさんわかりますか？</a:t>
            </a:r>
            <a:endParaRPr lang="en-US" altLang="ja-JP" dirty="0">
              <a:latin typeface="+mn-ea"/>
              <a:ea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タイトルとコンテンツ">
    <p:spTree>
      <p:nvGrpSpPr>
        <p:cNvPr id="1" name=""/>
        <p:cNvGrpSpPr/>
        <p:nvPr/>
      </p:nvGrpSpPr>
      <p:grpSpPr>
        <a:xfrm>
          <a:off x="0" y="0"/>
          <a:ext cx="0" cy="0"/>
          <a:chOff x="0" y="0"/>
          <a:chExt cx="0" cy="0"/>
        </a:xfrm>
      </p:grpSpPr>
      <p:sp>
        <p:nvSpPr>
          <p:cNvPr id="31" name="正方形/長方形 30">
            <a:extLst>
              <a:ext uri="{FF2B5EF4-FFF2-40B4-BE49-F238E27FC236}">
                <a16:creationId xmlns:a16="http://schemas.microsoft.com/office/drawing/2014/main" id="{F7B1B1EA-2BCE-A748-BD83-A81BE7945BA0}"/>
              </a:ext>
            </a:extLst>
          </p:cNvPr>
          <p:cNvSpPr/>
          <p:nvPr/>
        </p:nvSpPr>
        <p:spPr>
          <a:xfrm>
            <a:off x="287800" y="0"/>
            <a:ext cx="8568400" cy="68579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nvGrpSpPr>
          <p:cNvPr id="58" name="グループ化 57">
            <a:extLst>
              <a:ext uri="{FF2B5EF4-FFF2-40B4-BE49-F238E27FC236}">
                <a16:creationId xmlns:a16="http://schemas.microsoft.com/office/drawing/2014/main" id="{0394B88F-FC16-6146-8E25-CDBFC2020195}"/>
              </a:ext>
            </a:extLst>
          </p:cNvPr>
          <p:cNvGrpSpPr/>
          <p:nvPr/>
        </p:nvGrpSpPr>
        <p:grpSpPr>
          <a:xfrm>
            <a:off x="-200" y="-6153"/>
            <a:ext cx="288000" cy="6864153"/>
            <a:chOff x="-200" y="-6153"/>
            <a:chExt cx="288000" cy="6864153"/>
          </a:xfrm>
        </p:grpSpPr>
        <p:sp>
          <p:nvSpPr>
            <p:cNvPr id="59" name="正方形/長方形 58">
              <a:extLst>
                <a:ext uri="{FF2B5EF4-FFF2-40B4-BE49-F238E27FC236}">
                  <a16:creationId xmlns:a16="http://schemas.microsoft.com/office/drawing/2014/main" id="{9DC4FDD0-452E-544B-8068-150337F76E00}"/>
                </a:ext>
              </a:extLst>
            </p:cNvPr>
            <p:cNvSpPr/>
            <p:nvPr userDrawn="1"/>
          </p:nvSpPr>
          <p:spPr>
            <a:xfrm>
              <a:off x="-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0" name="正方形/長方形 59">
              <a:extLst>
                <a:ext uri="{FF2B5EF4-FFF2-40B4-BE49-F238E27FC236}">
                  <a16:creationId xmlns:a16="http://schemas.microsoft.com/office/drawing/2014/main" id="{3D18D1CD-866C-1B4D-8D9A-F5656A06B2BC}"/>
                </a:ext>
              </a:extLst>
            </p:cNvPr>
            <p:cNvSpPr/>
            <p:nvPr userDrawn="1"/>
          </p:nvSpPr>
          <p:spPr>
            <a:xfrm>
              <a:off x="-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1" name="正方形/長方形 60">
              <a:extLst>
                <a:ext uri="{FF2B5EF4-FFF2-40B4-BE49-F238E27FC236}">
                  <a16:creationId xmlns:a16="http://schemas.microsoft.com/office/drawing/2014/main" id="{D24110A0-A289-8F45-BEE3-9C4F4E8FC552}"/>
                </a:ext>
              </a:extLst>
            </p:cNvPr>
            <p:cNvSpPr/>
            <p:nvPr userDrawn="1"/>
          </p:nvSpPr>
          <p:spPr>
            <a:xfrm>
              <a:off x="-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2" name="正方形/長方形 61">
              <a:extLst>
                <a:ext uri="{FF2B5EF4-FFF2-40B4-BE49-F238E27FC236}">
                  <a16:creationId xmlns:a16="http://schemas.microsoft.com/office/drawing/2014/main" id="{C441855C-AD6E-694A-B252-DF2D2A24647A}"/>
                </a:ext>
              </a:extLst>
            </p:cNvPr>
            <p:cNvSpPr/>
            <p:nvPr userDrawn="1"/>
          </p:nvSpPr>
          <p:spPr>
            <a:xfrm>
              <a:off x="-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3" name="正方形/長方形 62">
              <a:extLst>
                <a:ext uri="{FF2B5EF4-FFF2-40B4-BE49-F238E27FC236}">
                  <a16:creationId xmlns:a16="http://schemas.microsoft.com/office/drawing/2014/main" id="{9571F15B-93CD-DA40-AE4D-35E8C727650F}"/>
                </a:ext>
              </a:extLst>
            </p:cNvPr>
            <p:cNvSpPr/>
            <p:nvPr userDrawn="1"/>
          </p:nvSpPr>
          <p:spPr>
            <a:xfrm>
              <a:off x="-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4" name="正方形/長方形 63">
              <a:extLst>
                <a:ext uri="{FF2B5EF4-FFF2-40B4-BE49-F238E27FC236}">
                  <a16:creationId xmlns:a16="http://schemas.microsoft.com/office/drawing/2014/main" id="{5A58FDA6-F785-6543-A940-1F7A0B5A04F7}"/>
                </a:ext>
              </a:extLst>
            </p:cNvPr>
            <p:cNvSpPr/>
            <p:nvPr userDrawn="1"/>
          </p:nvSpPr>
          <p:spPr>
            <a:xfrm>
              <a:off x="-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5" name="正方形/長方形 64">
              <a:extLst>
                <a:ext uri="{FF2B5EF4-FFF2-40B4-BE49-F238E27FC236}">
                  <a16:creationId xmlns:a16="http://schemas.microsoft.com/office/drawing/2014/main" id="{AE4CFCE9-CCC2-104D-B616-70D7CE24E652}"/>
                </a:ext>
              </a:extLst>
            </p:cNvPr>
            <p:cNvSpPr/>
            <p:nvPr userDrawn="1"/>
          </p:nvSpPr>
          <p:spPr>
            <a:xfrm>
              <a:off x="-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6" name="正方形/長方形 65">
              <a:extLst>
                <a:ext uri="{FF2B5EF4-FFF2-40B4-BE49-F238E27FC236}">
                  <a16:creationId xmlns:a16="http://schemas.microsoft.com/office/drawing/2014/main" id="{46103D35-4C76-F347-8C10-0169C106E2DE}"/>
                </a:ext>
              </a:extLst>
            </p:cNvPr>
            <p:cNvSpPr/>
            <p:nvPr userDrawn="1"/>
          </p:nvSpPr>
          <p:spPr>
            <a:xfrm>
              <a:off x="-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7" name="正方形/長方形 66">
              <a:extLst>
                <a:ext uri="{FF2B5EF4-FFF2-40B4-BE49-F238E27FC236}">
                  <a16:creationId xmlns:a16="http://schemas.microsoft.com/office/drawing/2014/main" id="{B01B73B5-0EE4-C847-824E-FE8905EB03DF}"/>
                </a:ext>
              </a:extLst>
            </p:cNvPr>
            <p:cNvSpPr/>
            <p:nvPr userDrawn="1"/>
          </p:nvSpPr>
          <p:spPr>
            <a:xfrm>
              <a:off x="-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8" name="正方形/長方形 67">
              <a:extLst>
                <a:ext uri="{FF2B5EF4-FFF2-40B4-BE49-F238E27FC236}">
                  <a16:creationId xmlns:a16="http://schemas.microsoft.com/office/drawing/2014/main" id="{7C1F3EA0-12A5-044F-8B2B-89E37AE6FBC2}"/>
                </a:ext>
              </a:extLst>
            </p:cNvPr>
            <p:cNvSpPr/>
            <p:nvPr userDrawn="1"/>
          </p:nvSpPr>
          <p:spPr>
            <a:xfrm>
              <a:off x="-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9" name="正方形/長方形 68">
              <a:extLst>
                <a:ext uri="{FF2B5EF4-FFF2-40B4-BE49-F238E27FC236}">
                  <a16:creationId xmlns:a16="http://schemas.microsoft.com/office/drawing/2014/main" id="{776183D8-4D6A-1C4B-80F1-E4F4BE69DA80}"/>
                </a:ext>
              </a:extLst>
            </p:cNvPr>
            <p:cNvSpPr/>
            <p:nvPr userDrawn="1"/>
          </p:nvSpPr>
          <p:spPr>
            <a:xfrm>
              <a:off x="-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0" name="正方形/長方形 69">
              <a:extLst>
                <a:ext uri="{FF2B5EF4-FFF2-40B4-BE49-F238E27FC236}">
                  <a16:creationId xmlns:a16="http://schemas.microsoft.com/office/drawing/2014/main" id="{EEEEB87C-746A-BB49-A901-95B4E8AAD98D}"/>
                </a:ext>
              </a:extLst>
            </p:cNvPr>
            <p:cNvSpPr/>
            <p:nvPr userDrawn="1"/>
          </p:nvSpPr>
          <p:spPr>
            <a:xfrm>
              <a:off x="-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1" name="正方形/長方形 70">
              <a:extLst>
                <a:ext uri="{FF2B5EF4-FFF2-40B4-BE49-F238E27FC236}">
                  <a16:creationId xmlns:a16="http://schemas.microsoft.com/office/drawing/2014/main" id="{8C6DEF3F-9D69-E747-8DE7-F95F0AD4F3A7}"/>
                </a:ext>
              </a:extLst>
            </p:cNvPr>
            <p:cNvSpPr/>
            <p:nvPr userDrawn="1"/>
          </p:nvSpPr>
          <p:spPr>
            <a:xfrm>
              <a:off x="-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2" name="正方形/長方形 71">
              <a:extLst>
                <a:ext uri="{FF2B5EF4-FFF2-40B4-BE49-F238E27FC236}">
                  <a16:creationId xmlns:a16="http://schemas.microsoft.com/office/drawing/2014/main" id="{38E6C4E4-9670-264D-A5EB-5173A6103B43}"/>
                </a:ext>
              </a:extLst>
            </p:cNvPr>
            <p:cNvSpPr/>
            <p:nvPr userDrawn="1"/>
          </p:nvSpPr>
          <p:spPr>
            <a:xfrm>
              <a:off x="-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grpSp>
        <p:nvGrpSpPr>
          <p:cNvPr id="73" name="グループ化 72">
            <a:extLst>
              <a:ext uri="{FF2B5EF4-FFF2-40B4-BE49-F238E27FC236}">
                <a16:creationId xmlns:a16="http://schemas.microsoft.com/office/drawing/2014/main" id="{59E08F41-ED4B-A34F-83C2-43559148CF1F}"/>
              </a:ext>
            </a:extLst>
          </p:cNvPr>
          <p:cNvGrpSpPr/>
          <p:nvPr/>
        </p:nvGrpSpPr>
        <p:grpSpPr>
          <a:xfrm>
            <a:off x="8856200" y="-6153"/>
            <a:ext cx="288000" cy="6864153"/>
            <a:chOff x="8856200" y="-6153"/>
            <a:chExt cx="288000" cy="6864153"/>
          </a:xfrm>
        </p:grpSpPr>
        <p:sp>
          <p:nvSpPr>
            <p:cNvPr id="74" name="正方形/長方形 73">
              <a:extLst>
                <a:ext uri="{FF2B5EF4-FFF2-40B4-BE49-F238E27FC236}">
                  <a16:creationId xmlns:a16="http://schemas.microsoft.com/office/drawing/2014/main" id="{4A2203A6-702E-6C45-862B-5CFE7D24671C}"/>
                </a:ext>
              </a:extLst>
            </p:cNvPr>
            <p:cNvSpPr/>
            <p:nvPr userDrawn="1"/>
          </p:nvSpPr>
          <p:spPr>
            <a:xfrm>
              <a:off x="8856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5" name="正方形/長方形 74">
              <a:extLst>
                <a:ext uri="{FF2B5EF4-FFF2-40B4-BE49-F238E27FC236}">
                  <a16:creationId xmlns:a16="http://schemas.microsoft.com/office/drawing/2014/main" id="{A3D6F2F5-4EE9-1141-B047-2F60934AADBC}"/>
                </a:ext>
              </a:extLst>
            </p:cNvPr>
            <p:cNvSpPr/>
            <p:nvPr userDrawn="1"/>
          </p:nvSpPr>
          <p:spPr>
            <a:xfrm>
              <a:off x="8856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6" name="正方形/長方形 75">
              <a:extLst>
                <a:ext uri="{FF2B5EF4-FFF2-40B4-BE49-F238E27FC236}">
                  <a16:creationId xmlns:a16="http://schemas.microsoft.com/office/drawing/2014/main" id="{910948A5-E440-7449-B727-3F170B15C970}"/>
                </a:ext>
              </a:extLst>
            </p:cNvPr>
            <p:cNvSpPr/>
            <p:nvPr userDrawn="1"/>
          </p:nvSpPr>
          <p:spPr>
            <a:xfrm>
              <a:off x="8856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7" name="正方形/長方形 76">
              <a:extLst>
                <a:ext uri="{FF2B5EF4-FFF2-40B4-BE49-F238E27FC236}">
                  <a16:creationId xmlns:a16="http://schemas.microsoft.com/office/drawing/2014/main" id="{018FCE4E-1D8E-DC44-B0CE-652C01BF5C76}"/>
                </a:ext>
              </a:extLst>
            </p:cNvPr>
            <p:cNvSpPr/>
            <p:nvPr userDrawn="1"/>
          </p:nvSpPr>
          <p:spPr>
            <a:xfrm>
              <a:off x="8856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8" name="正方形/長方形 77">
              <a:extLst>
                <a:ext uri="{FF2B5EF4-FFF2-40B4-BE49-F238E27FC236}">
                  <a16:creationId xmlns:a16="http://schemas.microsoft.com/office/drawing/2014/main" id="{9B6080B3-4306-2741-9891-EFDA7DEC76D3}"/>
                </a:ext>
              </a:extLst>
            </p:cNvPr>
            <p:cNvSpPr/>
            <p:nvPr userDrawn="1"/>
          </p:nvSpPr>
          <p:spPr>
            <a:xfrm>
              <a:off x="8856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9" name="正方形/長方形 78">
              <a:extLst>
                <a:ext uri="{FF2B5EF4-FFF2-40B4-BE49-F238E27FC236}">
                  <a16:creationId xmlns:a16="http://schemas.microsoft.com/office/drawing/2014/main" id="{59C9A6C5-B707-D04A-9703-C5A2B8AB7026}"/>
                </a:ext>
              </a:extLst>
            </p:cNvPr>
            <p:cNvSpPr/>
            <p:nvPr userDrawn="1"/>
          </p:nvSpPr>
          <p:spPr>
            <a:xfrm>
              <a:off x="8856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0" name="正方形/長方形 79">
              <a:extLst>
                <a:ext uri="{FF2B5EF4-FFF2-40B4-BE49-F238E27FC236}">
                  <a16:creationId xmlns:a16="http://schemas.microsoft.com/office/drawing/2014/main" id="{C696336B-6E33-6046-8863-66FEA0494B71}"/>
                </a:ext>
              </a:extLst>
            </p:cNvPr>
            <p:cNvSpPr/>
            <p:nvPr userDrawn="1"/>
          </p:nvSpPr>
          <p:spPr>
            <a:xfrm>
              <a:off x="8856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1" name="正方形/長方形 80">
              <a:extLst>
                <a:ext uri="{FF2B5EF4-FFF2-40B4-BE49-F238E27FC236}">
                  <a16:creationId xmlns:a16="http://schemas.microsoft.com/office/drawing/2014/main" id="{1CF9FAAD-6B6C-C54D-99D6-D8444022072C}"/>
                </a:ext>
              </a:extLst>
            </p:cNvPr>
            <p:cNvSpPr/>
            <p:nvPr userDrawn="1"/>
          </p:nvSpPr>
          <p:spPr>
            <a:xfrm>
              <a:off x="8856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2" name="正方形/長方形 81">
              <a:extLst>
                <a:ext uri="{FF2B5EF4-FFF2-40B4-BE49-F238E27FC236}">
                  <a16:creationId xmlns:a16="http://schemas.microsoft.com/office/drawing/2014/main" id="{52CF2230-2A3D-6B44-AC75-5C33B4256D66}"/>
                </a:ext>
              </a:extLst>
            </p:cNvPr>
            <p:cNvSpPr/>
            <p:nvPr userDrawn="1"/>
          </p:nvSpPr>
          <p:spPr>
            <a:xfrm>
              <a:off x="8856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3" name="正方形/長方形 82">
              <a:extLst>
                <a:ext uri="{FF2B5EF4-FFF2-40B4-BE49-F238E27FC236}">
                  <a16:creationId xmlns:a16="http://schemas.microsoft.com/office/drawing/2014/main" id="{C473D505-194D-464E-850F-824AC5F47531}"/>
                </a:ext>
              </a:extLst>
            </p:cNvPr>
            <p:cNvSpPr/>
            <p:nvPr userDrawn="1"/>
          </p:nvSpPr>
          <p:spPr>
            <a:xfrm>
              <a:off x="8856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4" name="正方形/長方形 83">
              <a:extLst>
                <a:ext uri="{FF2B5EF4-FFF2-40B4-BE49-F238E27FC236}">
                  <a16:creationId xmlns:a16="http://schemas.microsoft.com/office/drawing/2014/main" id="{2CFF8CF8-894B-004E-918B-4FDCA7EFA9E9}"/>
                </a:ext>
              </a:extLst>
            </p:cNvPr>
            <p:cNvSpPr/>
            <p:nvPr userDrawn="1"/>
          </p:nvSpPr>
          <p:spPr>
            <a:xfrm>
              <a:off x="8856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5" name="正方形/長方形 84">
              <a:extLst>
                <a:ext uri="{FF2B5EF4-FFF2-40B4-BE49-F238E27FC236}">
                  <a16:creationId xmlns:a16="http://schemas.microsoft.com/office/drawing/2014/main" id="{9382870C-BD63-954E-B03A-E6514CFADA50}"/>
                </a:ext>
              </a:extLst>
            </p:cNvPr>
            <p:cNvSpPr/>
            <p:nvPr userDrawn="1"/>
          </p:nvSpPr>
          <p:spPr>
            <a:xfrm>
              <a:off x="8856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6" name="正方形/長方形 85">
              <a:extLst>
                <a:ext uri="{FF2B5EF4-FFF2-40B4-BE49-F238E27FC236}">
                  <a16:creationId xmlns:a16="http://schemas.microsoft.com/office/drawing/2014/main" id="{78AA3D31-C52B-0747-A505-28F6D6CB9033}"/>
                </a:ext>
              </a:extLst>
            </p:cNvPr>
            <p:cNvSpPr/>
            <p:nvPr userDrawn="1"/>
          </p:nvSpPr>
          <p:spPr>
            <a:xfrm>
              <a:off x="8856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7" name="正方形/長方形 86">
              <a:extLst>
                <a:ext uri="{FF2B5EF4-FFF2-40B4-BE49-F238E27FC236}">
                  <a16:creationId xmlns:a16="http://schemas.microsoft.com/office/drawing/2014/main" id="{2FF381DE-2D90-604F-80FA-EB0C1723AE2E}"/>
                </a:ext>
              </a:extLst>
            </p:cNvPr>
            <p:cNvSpPr/>
            <p:nvPr userDrawn="1"/>
          </p:nvSpPr>
          <p:spPr>
            <a:xfrm>
              <a:off x="8856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sp>
        <p:nvSpPr>
          <p:cNvPr id="88" name="Slide Number Placeholder 5">
            <a:extLst>
              <a:ext uri="{FF2B5EF4-FFF2-40B4-BE49-F238E27FC236}">
                <a16:creationId xmlns:a16="http://schemas.microsoft.com/office/drawing/2014/main" id="{CEEAA6DF-74B1-3241-B85D-4130B8D2FEAA}"/>
              </a:ext>
            </a:extLst>
          </p:cNvPr>
          <p:cNvSpPr>
            <a:spLocks noGrp="1"/>
          </p:cNvSpPr>
          <p:nvPr>
            <p:ph type="sldNum" sz="quarter" idx="12"/>
          </p:nvPr>
        </p:nvSpPr>
        <p:spPr>
          <a:xfrm>
            <a:off x="6622916" y="6313541"/>
            <a:ext cx="2057400" cy="365125"/>
          </a:xfrm>
        </p:spPr>
        <p:txBody>
          <a:bodyPr/>
          <a:lstStyle>
            <a:lvl1pPr>
              <a:defRPr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
        <p:nvSpPr>
          <p:cNvPr id="35" name="Title 1">
            <a:extLst>
              <a:ext uri="{FF2B5EF4-FFF2-40B4-BE49-F238E27FC236}">
                <a16:creationId xmlns:a16="http://schemas.microsoft.com/office/drawing/2014/main" id="{8DECE0A1-FECE-1241-9826-0D37F516936E}"/>
              </a:ext>
            </a:extLst>
          </p:cNvPr>
          <p:cNvSpPr>
            <a:spLocks noGrp="1"/>
          </p:cNvSpPr>
          <p:nvPr>
            <p:ph type="title"/>
          </p:nvPr>
        </p:nvSpPr>
        <p:spPr>
          <a:xfrm>
            <a:off x="924232" y="2695631"/>
            <a:ext cx="7295536" cy="2767778"/>
          </a:xfrm>
          <a:effectLst/>
        </p:spPr>
        <p:txBody>
          <a:bodyPr anchor="t">
            <a:noAutofit/>
          </a:bodyPr>
          <a:lstStyle>
            <a:lvl1pPr algn="ctr">
              <a:lnSpc>
                <a:spcPct val="110000"/>
              </a:lnSpc>
              <a:defRPr sz="6600" b="1" i="0">
                <a:solidFill>
                  <a:schemeClr val="tx2"/>
                </a:solidFill>
              </a:defRPr>
            </a:lvl1pPr>
          </a:lstStyle>
          <a:p>
            <a:r>
              <a:rPr lang="ja-JP" altLang="en-US"/>
              <a:t>マスター タイトルの書式設定</a:t>
            </a:r>
            <a:endParaRPr lang="en-US" dirty="0"/>
          </a:p>
        </p:txBody>
      </p:sp>
      <p:pic>
        <p:nvPicPr>
          <p:cNvPr id="36" name="Picture 2">
            <a:extLst>
              <a:ext uri="{FF2B5EF4-FFF2-40B4-BE49-F238E27FC236}">
                <a16:creationId xmlns:a16="http://schemas.microsoft.com/office/drawing/2014/main" id="{AD512125-EC38-E445-8F87-83F4E60F2B80}"/>
              </a:ext>
            </a:extLst>
          </p:cNvPr>
          <p:cNvPicPr>
            <a:picLocks noChangeAspect="1" noChangeArrowheads="1"/>
          </p:cNvPicPr>
          <p:nvPr userDrawn="1"/>
        </p:nvPicPr>
        <p:blipFill>
          <a:blip r:embed="rId2"/>
          <a:srcRect/>
          <a:stretch/>
        </p:blipFill>
        <p:spPr bwMode="auto">
          <a:xfrm>
            <a:off x="3672000" y="718210"/>
            <a:ext cx="1800000" cy="18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2223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62000" y="260648"/>
            <a:ext cx="8820000" cy="1325563"/>
          </a:xfrm>
        </p:spPr>
        <p:txBody>
          <a:bodyPr/>
          <a:lstStyle>
            <a:lvl1pPr algn="ctr">
              <a:defRPr b="1" i="0">
                <a:solidFill>
                  <a:schemeClr val="tx2"/>
                </a:solidFill>
              </a:defRPr>
            </a:lvl1pPr>
          </a:lstStyle>
          <a:p>
            <a:r>
              <a:rPr lang="ja-JP" altLang="en-US"/>
              <a:t>マスター タイトルの書式設定</a:t>
            </a:r>
            <a:endParaRPr lang="en-US" dirty="0"/>
          </a:p>
        </p:txBody>
      </p:sp>
      <p:sp>
        <p:nvSpPr>
          <p:cNvPr id="6" name="Slide Number Placeholder 5"/>
          <p:cNvSpPr>
            <a:spLocks noGrp="1"/>
          </p:cNvSpPr>
          <p:nvPr>
            <p:ph type="sldNum" sz="quarter" idx="12"/>
          </p:nvPr>
        </p:nvSpPr>
        <p:spPr>
          <a:xfrm>
            <a:off x="6622916" y="6313541"/>
            <a:ext cx="2057400" cy="365125"/>
          </a:xfrm>
        </p:spPr>
        <p:txBody>
          <a:bodyPr/>
          <a:lstStyle>
            <a:lvl1pPr>
              <a:defRPr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grpSp>
        <p:nvGrpSpPr>
          <p:cNvPr id="38" name="グループ化 37">
            <a:extLst>
              <a:ext uri="{FF2B5EF4-FFF2-40B4-BE49-F238E27FC236}">
                <a16:creationId xmlns:a16="http://schemas.microsoft.com/office/drawing/2014/main" id="{C4061219-7DB6-0740-AF3F-12F4F5F75A24}"/>
              </a:ext>
            </a:extLst>
          </p:cNvPr>
          <p:cNvGrpSpPr/>
          <p:nvPr/>
        </p:nvGrpSpPr>
        <p:grpSpPr>
          <a:xfrm>
            <a:off x="-200" y="-6153"/>
            <a:ext cx="288000" cy="6864153"/>
            <a:chOff x="-200" y="-6153"/>
            <a:chExt cx="288000" cy="6864153"/>
          </a:xfrm>
        </p:grpSpPr>
        <p:sp>
          <p:nvSpPr>
            <p:cNvPr id="39" name="正方形/長方形 38">
              <a:extLst>
                <a:ext uri="{FF2B5EF4-FFF2-40B4-BE49-F238E27FC236}">
                  <a16:creationId xmlns:a16="http://schemas.microsoft.com/office/drawing/2014/main" id="{BF89133D-C412-C94A-BD6A-DF19F3BF0596}"/>
                </a:ext>
              </a:extLst>
            </p:cNvPr>
            <p:cNvSpPr/>
            <p:nvPr userDrawn="1"/>
          </p:nvSpPr>
          <p:spPr>
            <a:xfrm>
              <a:off x="-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0" name="正方形/長方形 39">
              <a:extLst>
                <a:ext uri="{FF2B5EF4-FFF2-40B4-BE49-F238E27FC236}">
                  <a16:creationId xmlns:a16="http://schemas.microsoft.com/office/drawing/2014/main" id="{9F423D70-FE5B-514F-933F-03F698EE3A21}"/>
                </a:ext>
              </a:extLst>
            </p:cNvPr>
            <p:cNvSpPr/>
            <p:nvPr userDrawn="1"/>
          </p:nvSpPr>
          <p:spPr>
            <a:xfrm>
              <a:off x="-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1" name="正方形/長方形 40">
              <a:extLst>
                <a:ext uri="{FF2B5EF4-FFF2-40B4-BE49-F238E27FC236}">
                  <a16:creationId xmlns:a16="http://schemas.microsoft.com/office/drawing/2014/main" id="{236F6FBA-94E2-674C-B6E0-52F4AF6C0FA4}"/>
                </a:ext>
              </a:extLst>
            </p:cNvPr>
            <p:cNvSpPr/>
            <p:nvPr userDrawn="1"/>
          </p:nvSpPr>
          <p:spPr>
            <a:xfrm>
              <a:off x="-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2" name="正方形/長方形 41">
              <a:extLst>
                <a:ext uri="{FF2B5EF4-FFF2-40B4-BE49-F238E27FC236}">
                  <a16:creationId xmlns:a16="http://schemas.microsoft.com/office/drawing/2014/main" id="{9276586B-8157-3A46-9878-316E76C2A6E5}"/>
                </a:ext>
              </a:extLst>
            </p:cNvPr>
            <p:cNvSpPr/>
            <p:nvPr userDrawn="1"/>
          </p:nvSpPr>
          <p:spPr>
            <a:xfrm>
              <a:off x="-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3" name="正方形/長方形 42">
              <a:extLst>
                <a:ext uri="{FF2B5EF4-FFF2-40B4-BE49-F238E27FC236}">
                  <a16:creationId xmlns:a16="http://schemas.microsoft.com/office/drawing/2014/main" id="{23104A98-4B73-724D-95B2-337D859A4326}"/>
                </a:ext>
              </a:extLst>
            </p:cNvPr>
            <p:cNvSpPr/>
            <p:nvPr userDrawn="1"/>
          </p:nvSpPr>
          <p:spPr>
            <a:xfrm>
              <a:off x="-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4" name="正方形/長方形 43">
              <a:extLst>
                <a:ext uri="{FF2B5EF4-FFF2-40B4-BE49-F238E27FC236}">
                  <a16:creationId xmlns:a16="http://schemas.microsoft.com/office/drawing/2014/main" id="{F70F5E15-C569-1543-B59F-6A7A400A3419}"/>
                </a:ext>
              </a:extLst>
            </p:cNvPr>
            <p:cNvSpPr/>
            <p:nvPr userDrawn="1"/>
          </p:nvSpPr>
          <p:spPr>
            <a:xfrm>
              <a:off x="-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5" name="正方形/長方形 44">
              <a:extLst>
                <a:ext uri="{FF2B5EF4-FFF2-40B4-BE49-F238E27FC236}">
                  <a16:creationId xmlns:a16="http://schemas.microsoft.com/office/drawing/2014/main" id="{447C08BD-7EB7-274F-B075-6AF12AA1B691}"/>
                </a:ext>
              </a:extLst>
            </p:cNvPr>
            <p:cNvSpPr/>
            <p:nvPr userDrawn="1"/>
          </p:nvSpPr>
          <p:spPr>
            <a:xfrm>
              <a:off x="-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6" name="正方形/長方形 45">
              <a:extLst>
                <a:ext uri="{FF2B5EF4-FFF2-40B4-BE49-F238E27FC236}">
                  <a16:creationId xmlns:a16="http://schemas.microsoft.com/office/drawing/2014/main" id="{291F4937-D8FA-E948-8AFE-35FCA83B5707}"/>
                </a:ext>
              </a:extLst>
            </p:cNvPr>
            <p:cNvSpPr/>
            <p:nvPr userDrawn="1"/>
          </p:nvSpPr>
          <p:spPr>
            <a:xfrm>
              <a:off x="-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7" name="正方形/長方形 46">
              <a:extLst>
                <a:ext uri="{FF2B5EF4-FFF2-40B4-BE49-F238E27FC236}">
                  <a16:creationId xmlns:a16="http://schemas.microsoft.com/office/drawing/2014/main" id="{180BB46B-51C4-B741-8D5A-E6FAEF820525}"/>
                </a:ext>
              </a:extLst>
            </p:cNvPr>
            <p:cNvSpPr/>
            <p:nvPr userDrawn="1"/>
          </p:nvSpPr>
          <p:spPr>
            <a:xfrm>
              <a:off x="-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8" name="正方形/長方形 47">
              <a:extLst>
                <a:ext uri="{FF2B5EF4-FFF2-40B4-BE49-F238E27FC236}">
                  <a16:creationId xmlns:a16="http://schemas.microsoft.com/office/drawing/2014/main" id="{161D32EA-5FC7-C442-97EB-C52BA4324AC4}"/>
                </a:ext>
              </a:extLst>
            </p:cNvPr>
            <p:cNvSpPr/>
            <p:nvPr userDrawn="1"/>
          </p:nvSpPr>
          <p:spPr>
            <a:xfrm>
              <a:off x="-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9" name="正方形/長方形 48">
              <a:extLst>
                <a:ext uri="{FF2B5EF4-FFF2-40B4-BE49-F238E27FC236}">
                  <a16:creationId xmlns:a16="http://schemas.microsoft.com/office/drawing/2014/main" id="{AEA5C31D-B88F-E342-ADD8-E879FA05F3BB}"/>
                </a:ext>
              </a:extLst>
            </p:cNvPr>
            <p:cNvSpPr/>
            <p:nvPr userDrawn="1"/>
          </p:nvSpPr>
          <p:spPr>
            <a:xfrm>
              <a:off x="-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0" name="正方形/長方形 49">
              <a:extLst>
                <a:ext uri="{FF2B5EF4-FFF2-40B4-BE49-F238E27FC236}">
                  <a16:creationId xmlns:a16="http://schemas.microsoft.com/office/drawing/2014/main" id="{E4E76CEC-0C4B-9347-847D-F2D8ECBB156F}"/>
                </a:ext>
              </a:extLst>
            </p:cNvPr>
            <p:cNvSpPr/>
            <p:nvPr userDrawn="1"/>
          </p:nvSpPr>
          <p:spPr>
            <a:xfrm>
              <a:off x="-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1" name="正方形/長方形 50">
              <a:extLst>
                <a:ext uri="{FF2B5EF4-FFF2-40B4-BE49-F238E27FC236}">
                  <a16:creationId xmlns:a16="http://schemas.microsoft.com/office/drawing/2014/main" id="{D241BA39-48AF-214F-A4EB-FF924C0E3D14}"/>
                </a:ext>
              </a:extLst>
            </p:cNvPr>
            <p:cNvSpPr/>
            <p:nvPr userDrawn="1"/>
          </p:nvSpPr>
          <p:spPr>
            <a:xfrm>
              <a:off x="-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2" name="正方形/長方形 51">
              <a:extLst>
                <a:ext uri="{FF2B5EF4-FFF2-40B4-BE49-F238E27FC236}">
                  <a16:creationId xmlns:a16="http://schemas.microsoft.com/office/drawing/2014/main" id="{6CE3C4C9-F9A5-AD42-8E83-250ED00C4BEB}"/>
                </a:ext>
              </a:extLst>
            </p:cNvPr>
            <p:cNvSpPr/>
            <p:nvPr userDrawn="1"/>
          </p:nvSpPr>
          <p:spPr>
            <a:xfrm>
              <a:off x="-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grpSp>
        <p:nvGrpSpPr>
          <p:cNvPr id="53" name="グループ化 52">
            <a:extLst>
              <a:ext uri="{FF2B5EF4-FFF2-40B4-BE49-F238E27FC236}">
                <a16:creationId xmlns:a16="http://schemas.microsoft.com/office/drawing/2014/main" id="{2D748358-46B5-DE42-AA71-A85647C4266F}"/>
              </a:ext>
            </a:extLst>
          </p:cNvPr>
          <p:cNvGrpSpPr/>
          <p:nvPr/>
        </p:nvGrpSpPr>
        <p:grpSpPr>
          <a:xfrm>
            <a:off x="8856200" y="-6153"/>
            <a:ext cx="288000" cy="6864153"/>
            <a:chOff x="8856200" y="-6153"/>
            <a:chExt cx="288000" cy="6864153"/>
          </a:xfrm>
        </p:grpSpPr>
        <p:sp>
          <p:nvSpPr>
            <p:cNvPr id="54" name="正方形/長方形 53">
              <a:extLst>
                <a:ext uri="{FF2B5EF4-FFF2-40B4-BE49-F238E27FC236}">
                  <a16:creationId xmlns:a16="http://schemas.microsoft.com/office/drawing/2014/main" id="{EEF16B95-28C7-8143-86FD-2849BB0663CB}"/>
                </a:ext>
              </a:extLst>
            </p:cNvPr>
            <p:cNvSpPr/>
            <p:nvPr userDrawn="1"/>
          </p:nvSpPr>
          <p:spPr>
            <a:xfrm>
              <a:off x="8856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5" name="正方形/長方形 54">
              <a:extLst>
                <a:ext uri="{FF2B5EF4-FFF2-40B4-BE49-F238E27FC236}">
                  <a16:creationId xmlns:a16="http://schemas.microsoft.com/office/drawing/2014/main" id="{DB27609C-9CCF-644B-B6C0-D4341E02516A}"/>
                </a:ext>
              </a:extLst>
            </p:cNvPr>
            <p:cNvSpPr/>
            <p:nvPr userDrawn="1"/>
          </p:nvSpPr>
          <p:spPr>
            <a:xfrm>
              <a:off x="8856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6" name="正方形/長方形 55">
              <a:extLst>
                <a:ext uri="{FF2B5EF4-FFF2-40B4-BE49-F238E27FC236}">
                  <a16:creationId xmlns:a16="http://schemas.microsoft.com/office/drawing/2014/main" id="{EE6DF319-478E-6B40-8013-30E633875E2C}"/>
                </a:ext>
              </a:extLst>
            </p:cNvPr>
            <p:cNvSpPr/>
            <p:nvPr userDrawn="1"/>
          </p:nvSpPr>
          <p:spPr>
            <a:xfrm>
              <a:off x="8856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7" name="正方形/長方形 56">
              <a:extLst>
                <a:ext uri="{FF2B5EF4-FFF2-40B4-BE49-F238E27FC236}">
                  <a16:creationId xmlns:a16="http://schemas.microsoft.com/office/drawing/2014/main" id="{E6D76D53-ECC7-DC47-9FA2-632A63314DC5}"/>
                </a:ext>
              </a:extLst>
            </p:cNvPr>
            <p:cNvSpPr/>
            <p:nvPr userDrawn="1"/>
          </p:nvSpPr>
          <p:spPr>
            <a:xfrm>
              <a:off x="8856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8" name="正方形/長方形 57">
              <a:extLst>
                <a:ext uri="{FF2B5EF4-FFF2-40B4-BE49-F238E27FC236}">
                  <a16:creationId xmlns:a16="http://schemas.microsoft.com/office/drawing/2014/main" id="{396EF355-0BB4-7D4B-AD0D-C3988C581E96}"/>
                </a:ext>
              </a:extLst>
            </p:cNvPr>
            <p:cNvSpPr/>
            <p:nvPr userDrawn="1"/>
          </p:nvSpPr>
          <p:spPr>
            <a:xfrm>
              <a:off x="8856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9" name="正方形/長方形 58">
              <a:extLst>
                <a:ext uri="{FF2B5EF4-FFF2-40B4-BE49-F238E27FC236}">
                  <a16:creationId xmlns:a16="http://schemas.microsoft.com/office/drawing/2014/main" id="{1FC9EB5A-D477-8741-A9C8-47A459091768}"/>
                </a:ext>
              </a:extLst>
            </p:cNvPr>
            <p:cNvSpPr/>
            <p:nvPr userDrawn="1"/>
          </p:nvSpPr>
          <p:spPr>
            <a:xfrm>
              <a:off x="8856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0" name="正方形/長方形 59">
              <a:extLst>
                <a:ext uri="{FF2B5EF4-FFF2-40B4-BE49-F238E27FC236}">
                  <a16:creationId xmlns:a16="http://schemas.microsoft.com/office/drawing/2014/main" id="{63741E29-023A-C240-B019-8B6A04C8A6E3}"/>
                </a:ext>
              </a:extLst>
            </p:cNvPr>
            <p:cNvSpPr/>
            <p:nvPr userDrawn="1"/>
          </p:nvSpPr>
          <p:spPr>
            <a:xfrm>
              <a:off x="8856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1" name="正方形/長方形 60">
              <a:extLst>
                <a:ext uri="{FF2B5EF4-FFF2-40B4-BE49-F238E27FC236}">
                  <a16:creationId xmlns:a16="http://schemas.microsoft.com/office/drawing/2014/main" id="{273A2B15-3A22-5B42-A35B-9BDDAE5B70DA}"/>
                </a:ext>
              </a:extLst>
            </p:cNvPr>
            <p:cNvSpPr/>
            <p:nvPr userDrawn="1"/>
          </p:nvSpPr>
          <p:spPr>
            <a:xfrm>
              <a:off x="8856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2" name="正方形/長方形 61">
              <a:extLst>
                <a:ext uri="{FF2B5EF4-FFF2-40B4-BE49-F238E27FC236}">
                  <a16:creationId xmlns:a16="http://schemas.microsoft.com/office/drawing/2014/main" id="{45FAA0B0-C42C-DE46-9E8A-14E8AB5E6EC0}"/>
                </a:ext>
              </a:extLst>
            </p:cNvPr>
            <p:cNvSpPr/>
            <p:nvPr userDrawn="1"/>
          </p:nvSpPr>
          <p:spPr>
            <a:xfrm>
              <a:off x="8856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3" name="正方形/長方形 62">
              <a:extLst>
                <a:ext uri="{FF2B5EF4-FFF2-40B4-BE49-F238E27FC236}">
                  <a16:creationId xmlns:a16="http://schemas.microsoft.com/office/drawing/2014/main" id="{8F86B887-6A86-694D-92D9-B35897449251}"/>
                </a:ext>
              </a:extLst>
            </p:cNvPr>
            <p:cNvSpPr/>
            <p:nvPr userDrawn="1"/>
          </p:nvSpPr>
          <p:spPr>
            <a:xfrm>
              <a:off x="8856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4" name="正方形/長方形 63">
              <a:extLst>
                <a:ext uri="{FF2B5EF4-FFF2-40B4-BE49-F238E27FC236}">
                  <a16:creationId xmlns:a16="http://schemas.microsoft.com/office/drawing/2014/main" id="{271675B4-4665-724B-95F8-F6ADDBB133CD}"/>
                </a:ext>
              </a:extLst>
            </p:cNvPr>
            <p:cNvSpPr/>
            <p:nvPr userDrawn="1"/>
          </p:nvSpPr>
          <p:spPr>
            <a:xfrm>
              <a:off x="8856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5" name="正方形/長方形 64">
              <a:extLst>
                <a:ext uri="{FF2B5EF4-FFF2-40B4-BE49-F238E27FC236}">
                  <a16:creationId xmlns:a16="http://schemas.microsoft.com/office/drawing/2014/main" id="{9A62A299-AB77-7643-93AE-CA99DEA8944F}"/>
                </a:ext>
              </a:extLst>
            </p:cNvPr>
            <p:cNvSpPr/>
            <p:nvPr userDrawn="1"/>
          </p:nvSpPr>
          <p:spPr>
            <a:xfrm>
              <a:off x="8856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6" name="正方形/長方形 65">
              <a:extLst>
                <a:ext uri="{FF2B5EF4-FFF2-40B4-BE49-F238E27FC236}">
                  <a16:creationId xmlns:a16="http://schemas.microsoft.com/office/drawing/2014/main" id="{CCFCBA4B-C432-1141-8454-6019C58A4A6B}"/>
                </a:ext>
              </a:extLst>
            </p:cNvPr>
            <p:cNvSpPr/>
            <p:nvPr userDrawn="1"/>
          </p:nvSpPr>
          <p:spPr>
            <a:xfrm>
              <a:off x="8856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7" name="正方形/長方形 66">
              <a:extLst>
                <a:ext uri="{FF2B5EF4-FFF2-40B4-BE49-F238E27FC236}">
                  <a16:creationId xmlns:a16="http://schemas.microsoft.com/office/drawing/2014/main" id="{3B2E2DDA-FA26-8E4A-9D8A-1513FFF7E091}"/>
                </a:ext>
              </a:extLst>
            </p:cNvPr>
            <p:cNvSpPr/>
            <p:nvPr userDrawn="1"/>
          </p:nvSpPr>
          <p:spPr>
            <a:xfrm>
              <a:off x="8856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spTree>
    <p:extLst>
      <p:ext uri="{BB962C8B-B14F-4D97-AF65-F5344CB8AC3E}">
        <p14:creationId xmlns:p14="http://schemas.microsoft.com/office/powerpoint/2010/main" val="1117277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12" name="正方形/長方形 11"/>
          <p:cNvSpPr/>
          <p:nvPr/>
        </p:nvSpPr>
        <p:spPr>
          <a:xfrm>
            <a:off x="359800" y="-27585"/>
            <a:ext cx="8424200" cy="1044000"/>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latin typeface="Meiryo" panose="020B0604030504040204" pitchFamily="34" charset="-128"/>
              <a:ea typeface="メイリオ"/>
            </a:endParaRPr>
          </a:p>
        </p:txBody>
      </p:sp>
      <p:sp>
        <p:nvSpPr>
          <p:cNvPr id="13" name="Title 1"/>
          <p:cNvSpPr>
            <a:spLocks noGrp="1"/>
          </p:cNvSpPr>
          <p:nvPr>
            <p:ph type="title"/>
          </p:nvPr>
        </p:nvSpPr>
        <p:spPr>
          <a:xfrm>
            <a:off x="520700" y="50982"/>
            <a:ext cx="8102600" cy="965433"/>
          </a:xfrm>
          <a:noFill/>
        </p:spPr>
        <p:txBody>
          <a:bodyPr tIns="180000">
            <a:normAutofit/>
          </a:bodyPr>
          <a:lstStyle>
            <a:lvl1pPr>
              <a:defRPr sz="3600" b="1" i="0">
                <a:solidFill>
                  <a:schemeClr val="tx2"/>
                </a:solidFill>
              </a:defRPr>
            </a:lvl1pPr>
          </a:lstStyle>
          <a:p>
            <a:r>
              <a:rPr lang="ja-JP" altLang="en-US"/>
              <a:t>マスター タイトルの書式設定</a:t>
            </a:r>
            <a:endParaRPr lang="en-US" dirty="0"/>
          </a:p>
        </p:txBody>
      </p:sp>
      <p:sp>
        <p:nvSpPr>
          <p:cNvPr id="15"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200"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
        <p:nvSpPr>
          <p:cNvPr id="11" name="正方形/長方形 10">
            <a:extLst>
              <a:ext uri="{FF2B5EF4-FFF2-40B4-BE49-F238E27FC236}">
                <a16:creationId xmlns:a16="http://schemas.microsoft.com/office/drawing/2014/main" id="{E98A11A8-6AE0-EF41-A18E-75E4A6CE61CF}"/>
              </a:ext>
            </a:extLst>
          </p:cNvPr>
          <p:cNvSpPr/>
          <p:nvPr/>
        </p:nvSpPr>
        <p:spPr>
          <a:xfrm>
            <a:off x="8784000" y="764415"/>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4" name="正方形/長方形 13">
            <a:extLst>
              <a:ext uri="{FF2B5EF4-FFF2-40B4-BE49-F238E27FC236}">
                <a16:creationId xmlns:a16="http://schemas.microsoft.com/office/drawing/2014/main" id="{EA59254D-756E-EC42-82FB-2374D66B57FC}"/>
              </a:ext>
            </a:extLst>
          </p:cNvPr>
          <p:cNvSpPr/>
          <p:nvPr/>
        </p:nvSpPr>
        <p:spPr>
          <a:xfrm>
            <a:off x="8784000" y="260648"/>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7" name="正方形/長方形 16">
            <a:extLst>
              <a:ext uri="{FF2B5EF4-FFF2-40B4-BE49-F238E27FC236}">
                <a16:creationId xmlns:a16="http://schemas.microsoft.com/office/drawing/2014/main" id="{AB20A3F2-7F72-0847-B7EE-B63B05CE1E5B}"/>
              </a:ext>
            </a:extLst>
          </p:cNvPr>
          <p:cNvSpPr/>
          <p:nvPr/>
        </p:nvSpPr>
        <p:spPr>
          <a:xfrm>
            <a:off x="-200" y="764415"/>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8" name="正方形/長方形 17">
            <a:extLst>
              <a:ext uri="{FF2B5EF4-FFF2-40B4-BE49-F238E27FC236}">
                <a16:creationId xmlns:a16="http://schemas.microsoft.com/office/drawing/2014/main" id="{688D2002-7E12-E54C-95DE-C13787F34385}"/>
              </a:ext>
            </a:extLst>
          </p:cNvPr>
          <p:cNvSpPr/>
          <p:nvPr/>
        </p:nvSpPr>
        <p:spPr>
          <a:xfrm>
            <a:off x="-200" y="260648"/>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Tree>
    <p:extLst>
      <p:ext uri="{BB962C8B-B14F-4D97-AF65-F5344CB8AC3E}">
        <p14:creationId xmlns:p14="http://schemas.microsoft.com/office/powerpoint/2010/main" val="4212432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7_タイトルとコンテンツ">
    <p:spTree>
      <p:nvGrpSpPr>
        <p:cNvPr id="1" name=""/>
        <p:cNvGrpSpPr/>
        <p:nvPr/>
      </p:nvGrpSpPr>
      <p:grpSpPr>
        <a:xfrm>
          <a:off x="0" y="0"/>
          <a:ext cx="0" cy="0"/>
          <a:chOff x="0" y="0"/>
          <a:chExt cx="0" cy="0"/>
        </a:xfrm>
      </p:grpSpPr>
      <p:sp>
        <p:nvSpPr>
          <p:cNvPr id="25" name="正方形/長方形 24">
            <a:extLst>
              <a:ext uri="{FF2B5EF4-FFF2-40B4-BE49-F238E27FC236}">
                <a16:creationId xmlns:a16="http://schemas.microsoft.com/office/drawing/2014/main" id="{C17E0C9C-5CBF-5043-AC27-3418D66ED41D}"/>
              </a:ext>
            </a:extLst>
          </p:cNvPr>
          <p:cNvSpPr/>
          <p:nvPr userDrawn="1"/>
        </p:nvSpPr>
        <p:spPr>
          <a:xfrm>
            <a:off x="0" y="1016414"/>
            <a:ext cx="9144000" cy="5841585"/>
          </a:xfrm>
          <a:prstGeom prst="rect">
            <a:avLst/>
          </a:prstGeom>
          <a:solidFill>
            <a:schemeClr val="accent1">
              <a:lumMod val="20000"/>
              <a:lumOff val="80000"/>
              <a:alpha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2" name="正方形/長方形 11"/>
          <p:cNvSpPr/>
          <p:nvPr/>
        </p:nvSpPr>
        <p:spPr>
          <a:xfrm>
            <a:off x="359800" y="-27585"/>
            <a:ext cx="8424200" cy="1044000"/>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latin typeface="Meiryo" panose="020B0604030504040204" pitchFamily="34" charset="-128"/>
              <a:ea typeface="メイリオ"/>
            </a:endParaRPr>
          </a:p>
        </p:txBody>
      </p:sp>
      <p:sp>
        <p:nvSpPr>
          <p:cNvPr id="13" name="Title 1"/>
          <p:cNvSpPr>
            <a:spLocks noGrp="1"/>
          </p:cNvSpPr>
          <p:nvPr>
            <p:ph type="title"/>
          </p:nvPr>
        </p:nvSpPr>
        <p:spPr>
          <a:xfrm>
            <a:off x="520700" y="50982"/>
            <a:ext cx="8102600" cy="965433"/>
          </a:xfrm>
          <a:noFill/>
        </p:spPr>
        <p:txBody>
          <a:bodyPr tIns="180000">
            <a:normAutofit/>
          </a:bodyPr>
          <a:lstStyle>
            <a:lvl1pPr>
              <a:defRPr sz="3600" b="1" i="0">
                <a:solidFill>
                  <a:schemeClr val="tx2"/>
                </a:solidFill>
              </a:defRPr>
            </a:lvl1pPr>
          </a:lstStyle>
          <a:p>
            <a:r>
              <a:rPr lang="ja-JP" altLang="en-US"/>
              <a:t>マスター タイトルの書式設定</a:t>
            </a:r>
            <a:endParaRPr lang="en-US" dirty="0"/>
          </a:p>
        </p:txBody>
      </p:sp>
      <p:sp>
        <p:nvSpPr>
          <p:cNvPr id="15"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200"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
        <p:nvSpPr>
          <p:cNvPr id="11" name="正方形/長方形 10">
            <a:extLst>
              <a:ext uri="{FF2B5EF4-FFF2-40B4-BE49-F238E27FC236}">
                <a16:creationId xmlns:a16="http://schemas.microsoft.com/office/drawing/2014/main" id="{E98A11A8-6AE0-EF41-A18E-75E4A6CE61CF}"/>
              </a:ext>
            </a:extLst>
          </p:cNvPr>
          <p:cNvSpPr/>
          <p:nvPr/>
        </p:nvSpPr>
        <p:spPr>
          <a:xfrm>
            <a:off x="8784000" y="764415"/>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4" name="正方形/長方形 13">
            <a:extLst>
              <a:ext uri="{FF2B5EF4-FFF2-40B4-BE49-F238E27FC236}">
                <a16:creationId xmlns:a16="http://schemas.microsoft.com/office/drawing/2014/main" id="{EA59254D-756E-EC42-82FB-2374D66B57FC}"/>
              </a:ext>
            </a:extLst>
          </p:cNvPr>
          <p:cNvSpPr/>
          <p:nvPr/>
        </p:nvSpPr>
        <p:spPr>
          <a:xfrm>
            <a:off x="8784000" y="260648"/>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7" name="正方形/長方形 16">
            <a:extLst>
              <a:ext uri="{FF2B5EF4-FFF2-40B4-BE49-F238E27FC236}">
                <a16:creationId xmlns:a16="http://schemas.microsoft.com/office/drawing/2014/main" id="{AB20A3F2-7F72-0847-B7EE-B63B05CE1E5B}"/>
              </a:ext>
            </a:extLst>
          </p:cNvPr>
          <p:cNvSpPr/>
          <p:nvPr/>
        </p:nvSpPr>
        <p:spPr>
          <a:xfrm>
            <a:off x="-200" y="764415"/>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8" name="正方形/長方形 17">
            <a:extLst>
              <a:ext uri="{FF2B5EF4-FFF2-40B4-BE49-F238E27FC236}">
                <a16:creationId xmlns:a16="http://schemas.microsoft.com/office/drawing/2014/main" id="{688D2002-7E12-E54C-95DE-C13787F34385}"/>
              </a:ext>
            </a:extLst>
          </p:cNvPr>
          <p:cNvSpPr/>
          <p:nvPr/>
        </p:nvSpPr>
        <p:spPr>
          <a:xfrm>
            <a:off x="-200" y="260648"/>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9" name="角丸四角形 8">
            <a:extLst>
              <a:ext uri="{FF2B5EF4-FFF2-40B4-BE49-F238E27FC236}">
                <a16:creationId xmlns:a16="http://schemas.microsoft.com/office/drawing/2014/main" id="{DBCD631B-1CE5-3F45-8899-D2F3F06B7F02}"/>
              </a:ext>
            </a:extLst>
          </p:cNvPr>
          <p:cNvSpPr/>
          <p:nvPr userDrawn="1"/>
        </p:nvSpPr>
        <p:spPr>
          <a:xfrm>
            <a:off x="768719" y="1412776"/>
            <a:ext cx="7606562" cy="5040560"/>
          </a:xfrm>
          <a:prstGeom prst="roundRect">
            <a:avLst>
              <a:gd name="adj" fmla="val 9424"/>
            </a:avLst>
          </a:prstGeom>
          <a:solidFill>
            <a:schemeClr val="bg1"/>
          </a:solidFill>
          <a:ln w="50800">
            <a:solidFill>
              <a:schemeClr val="accent1">
                <a:lumMod val="40000"/>
                <a:lumOff val="60000"/>
              </a:schemeClr>
            </a:solidFill>
          </a:ln>
          <a:effectLst>
            <a:outerShdw blurRad="76200" dist="25400" dir="36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0" name="円/楕円 9">
            <a:extLst>
              <a:ext uri="{FF2B5EF4-FFF2-40B4-BE49-F238E27FC236}">
                <a16:creationId xmlns:a16="http://schemas.microsoft.com/office/drawing/2014/main" id="{1558F147-EFF5-B948-BEDA-09E59A230DDA}"/>
              </a:ext>
            </a:extLst>
          </p:cNvPr>
          <p:cNvSpPr/>
          <p:nvPr userDrawn="1"/>
        </p:nvSpPr>
        <p:spPr>
          <a:xfrm>
            <a:off x="4175955" y="3531197"/>
            <a:ext cx="792088" cy="7920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45300121-557F-9F46-AA3C-7D78BA1F2F77}"/>
              </a:ext>
            </a:extLst>
          </p:cNvPr>
          <p:cNvCxnSpPr>
            <a:cxnSpLocks/>
            <a:stCxn id="9" idx="1"/>
            <a:endCxn id="9" idx="3"/>
          </p:cNvCxnSpPr>
          <p:nvPr userDrawn="1"/>
        </p:nvCxnSpPr>
        <p:spPr>
          <a:xfrm>
            <a:off x="768719" y="3933056"/>
            <a:ext cx="7606562" cy="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5784EC29-2B05-B842-A857-C11807FF2B9F}"/>
              </a:ext>
            </a:extLst>
          </p:cNvPr>
          <p:cNvCxnSpPr>
            <a:cxnSpLocks/>
            <a:stCxn id="9" idx="2"/>
          </p:cNvCxnSpPr>
          <p:nvPr userDrawn="1"/>
        </p:nvCxnSpPr>
        <p:spPr>
          <a:xfrm flipV="1">
            <a:off x="4572000" y="1412776"/>
            <a:ext cx="0" cy="504056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0" name="山形 19">
            <a:extLst>
              <a:ext uri="{FF2B5EF4-FFF2-40B4-BE49-F238E27FC236}">
                <a16:creationId xmlns:a16="http://schemas.microsoft.com/office/drawing/2014/main" id="{FDB39EA9-99AC-2440-A57F-D15928455E4E}"/>
              </a:ext>
            </a:extLst>
          </p:cNvPr>
          <p:cNvSpPr/>
          <p:nvPr userDrawn="1"/>
        </p:nvSpPr>
        <p:spPr>
          <a:xfrm>
            <a:off x="3767212" y="1196752"/>
            <a:ext cx="1609576" cy="360000"/>
          </a:xfrm>
          <a:prstGeom prst="chevron">
            <a:avLst>
              <a:gd name="adj" fmla="val 2869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600">
                <a:latin typeface="Meiryo" panose="020B0604030504040204" pitchFamily="34" charset="-128"/>
              </a:rPr>
              <a:t>トラブル事例</a:t>
            </a:r>
            <a:endParaRPr lang="en-US" altLang="ja-JP" sz="1600" dirty="0">
              <a:latin typeface="Meiryo" panose="020B0604030504040204" pitchFamily="34" charset="-128"/>
            </a:endParaRPr>
          </a:p>
        </p:txBody>
      </p:sp>
      <p:sp>
        <p:nvSpPr>
          <p:cNvPr id="21" name="テキスト ボックス 20">
            <a:extLst>
              <a:ext uri="{FF2B5EF4-FFF2-40B4-BE49-F238E27FC236}">
                <a16:creationId xmlns:a16="http://schemas.microsoft.com/office/drawing/2014/main" id="{FD0008F4-FA1B-9742-ACA0-CF79C90B4FA3}"/>
              </a:ext>
            </a:extLst>
          </p:cNvPr>
          <p:cNvSpPr txBox="1"/>
          <p:nvPr userDrawn="1"/>
        </p:nvSpPr>
        <p:spPr>
          <a:xfrm>
            <a:off x="4283869" y="3623383"/>
            <a:ext cx="288031" cy="323935"/>
          </a:xfrm>
          <a:prstGeom prst="rect">
            <a:avLst/>
          </a:prstGeom>
          <a:noFill/>
        </p:spPr>
        <p:txBody>
          <a:bodyPr wrap="square" rtlCol="0">
            <a:spAutoFit/>
          </a:bodyPr>
          <a:lstStyle/>
          <a:p>
            <a:pPr algn="ctr">
              <a:lnSpc>
                <a:spcPct val="110000"/>
              </a:lnSpc>
            </a:pPr>
            <a:r>
              <a:rPr lang="en-US" altLang="ja-JP" sz="1400" b="1" dirty="0">
                <a:solidFill>
                  <a:schemeClr val="bg1"/>
                </a:solidFill>
                <a:latin typeface="Meiryo" panose="020B0604030504040204" pitchFamily="34" charset="-128"/>
              </a:rPr>
              <a:t>1</a:t>
            </a:r>
            <a:endParaRPr kumimoji="1" lang="ja-JP" altLang="en-US" sz="1400" b="1" dirty="0">
              <a:solidFill>
                <a:schemeClr val="bg1"/>
              </a:solidFill>
            </a:endParaRPr>
          </a:p>
        </p:txBody>
      </p:sp>
      <p:sp>
        <p:nvSpPr>
          <p:cNvPr id="22" name="テキスト ボックス 21">
            <a:extLst>
              <a:ext uri="{FF2B5EF4-FFF2-40B4-BE49-F238E27FC236}">
                <a16:creationId xmlns:a16="http://schemas.microsoft.com/office/drawing/2014/main" id="{D8D1C6F8-AC76-F34F-A088-59B5DA95E394}"/>
              </a:ext>
            </a:extLst>
          </p:cNvPr>
          <p:cNvSpPr txBox="1"/>
          <p:nvPr userDrawn="1"/>
        </p:nvSpPr>
        <p:spPr>
          <a:xfrm>
            <a:off x="4547472" y="3615784"/>
            <a:ext cx="360040" cy="323935"/>
          </a:xfrm>
          <a:prstGeom prst="rect">
            <a:avLst/>
          </a:prstGeom>
          <a:noFill/>
        </p:spPr>
        <p:txBody>
          <a:bodyPr wrap="square" rtlCol="0">
            <a:spAutoFit/>
          </a:bodyPr>
          <a:lstStyle/>
          <a:p>
            <a:pPr algn="ctr">
              <a:lnSpc>
                <a:spcPct val="110000"/>
              </a:lnSpc>
            </a:pPr>
            <a:r>
              <a:rPr lang="en-US" altLang="ja-JP" sz="1400" b="1" dirty="0">
                <a:solidFill>
                  <a:schemeClr val="bg1"/>
                </a:solidFill>
                <a:latin typeface="Meiryo" panose="020B0604030504040204" pitchFamily="34" charset="-128"/>
              </a:rPr>
              <a:t>2</a:t>
            </a:r>
            <a:endParaRPr kumimoji="1" lang="ja-JP" altLang="en-US" sz="1400" b="1" dirty="0">
              <a:solidFill>
                <a:schemeClr val="bg1"/>
              </a:solidFill>
            </a:endParaRPr>
          </a:p>
        </p:txBody>
      </p:sp>
      <p:sp>
        <p:nvSpPr>
          <p:cNvPr id="23" name="テキスト ボックス 22">
            <a:extLst>
              <a:ext uri="{FF2B5EF4-FFF2-40B4-BE49-F238E27FC236}">
                <a16:creationId xmlns:a16="http://schemas.microsoft.com/office/drawing/2014/main" id="{8C3DAC12-D869-D040-900B-11CAFC2FD54E}"/>
              </a:ext>
            </a:extLst>
          </p:cNvPr>
          <p:cNvSpPr txBox="1"/>
          <p:nvPr userDrawn="1"/>
        </p:nvSpPr>
        <p:spPr>
          <a:xfrm>
            <a:off x="4283869" y="3940656"/>
            <a:ext cx="288031" cy="323935"/>
          </a:xfrm>
          <a:prstGeom prst="rect">
            <a:avLst/>
          </a:prstGeom>
          <a:noFill/>
        </p:spPr>
        <p:txBody>
          <a:bodyPr wrap="square" rtlCol="0">
            <a:spAutoFit/>
          </a:bodyPr>
          <a:lstStyle/>
          <a:p>
            <a:pPr algn="ctr">
              <a:lnSpc>
                <a:spcPct val="110000"/>
              </a:lnSpc>
            </a:pPr>
            <a:r>
              <a:rPr lang="en-US" altLang="ja-JP" sz="1400" b="1" dirty="0">
                <a:solidFill>
                  <a:schemeClr val="bg1"/>
                </a:solidFill>
                <a:latin typeface="Meiryo" panose="020B0604030504040204" pitchFamily="34" charset="-128"/>
              </a:rPr>
              <a:t>3</a:t>
            </a:r>
            <a:endParaRPr kumimoji="1" lang="ja-JP" altLang="en-US" sz="1400" b="1" dirty="0">
              <a:solidFill>
                <a:schemeClr val="bg1"/>
              </a:solidFill>
            </a:endParaRPr>
          </a:p>
        </p:txBody>
      </p:sp>
      <p:sp>
        <p:nvSpPr>
          <p:cNvPr id="24" name="テキスト ボックス 23">
            <a:extLst>
              <a:ext uri="{FF2B5EF4-FFF2-40B4-BE49-F238E27FC236}">
                <a16:creationId xmlns:a16="http://schemas.microsoft.com/office/drawing/2014/main" id="{88D683B0-CF16-C646-8F8F-1CC864CA2D1E}"/>
              </a:ext>
            </a:extLst>
          </p:cNvPr>
          <p:cNvSpPr txBox="1"/>
          <p:nvPr userDrawn="1"/>
        </p:nvSpPr>
        <p:spPr>
          <a:xfrm>
            <a:off x="4547472" y="3942530"/>
            <a:ext cx="360040" cy="323935"/>
          </a:xfrm>
          <a:prstGeom prst="rect">
            <a:avLst/>
          </a:prstGeom>
          <a:noFill/>
        </p:spPr>
        <p:txBody>
          <a:bodyPr wrap="square" rtlCol="0">
            <a:spAutoFit/>
          </a:bodyPr>
          <a:lstStyle/>
          <a:p>
            <a:pPr algn="ctr">
              <a:lnSpc>
                <a:spcPct val="110000"/>
              </a:lnSpc>
            </a:pPr>
            <a:r>
              <a:rPr lang="en-US" altLang="ja-JP" sz="1400" b="1" dirty="0">
                <a:solidFill>
                  <a:schemeClr val="bg1"/>
                </a:solidFill>
                <a:latin typeface="Meiryo" panose="020B0604030504040204" pitchFamily="34" charset="-128"/>
              </a:rPr>
              <a:t>4</a:t>
            </a:r>
            <a:endParaRPr kumimoji="1" lang="ja-JP" altLang="en-US" sz="1400" b="1" dirty="0">
              <a:solidFill>
                <a:schemeClr val="bg1"/>
              </a:solidFill>
            </a:endParaRPr>
          </a:p>
        </p:txBody>
      </p:sp>
    </p:spTree>
    <p:extLst>
      <p:ext uri="{BB962C8B-B14F-4D97-AF65-F5344CB8AC3E}">
        <p14:creationId xmlns:p14="http://schemas.microsoft.com/office/powerpoint/2010/main" val="3029745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4_タイトルとコンテンツ">
    <p:spTree>
      <p:nvGrpSpPr>
        <p:cNvPr id="1" name=""/>
        <p:cNvGrpSpPr/>
        <p:nvPr/>
      </p:nvGrpSpPr>
      <p:grpSpPr>
        <a:xfrm>
          <a:off x="0" y="0"/>
          <a:ext cx="0" cy="0"/>
          <a:chOff x="0" y="0"/>
          <a:chExt cx="0" cy="0"/>
        </a:xfrm>
      </p:grpSpPr>
      <p:sp>
        <p:nvSpPr>
          <p:cNvPr id="10" name="正方形/長方形 9">
            <a:extLst>
              <a:ext uri="{FF2B5EF4-FFF2-40B4-BE49-F238E27FC236}">
                <a16:creationId xmlns:a16="http://schemas.microsoft.com/office/drawing/2014/main" id="{3E1E5A76-D5D4-0247-889E-7AF54C57C00D}"/>
              </a:ext>
            </a:extLst>
          </p:cNvPr>
          <p:cNvSpPr/>
          <p:nvPr/>
        </p:nvSpPr>
        <p:spPr>
          <a:xfrm>
            <a:off x="0" y="0"/>
            <a:ext cx="9144000" cy="6858000"/>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1"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
        <p:nvSpPr>
          <p:cNvPr id="13" name="Title 1">
            <a:extLst>
              <a:ext uri="{FF2B5EF4-FFF2-40B4-BE49-F238E27FC236}">
                <a16:creationId xmlns:a16="http://schemas.microsoft.com/office/drawing/2014/main" id="{E6C34F1E-9512-1442-9A36-CA39FC554346}"/>
              </a:ext>
            </a:extLst>
          </p:cNvPr>
          <p:cNvSpPr>
            <a:spLocks noGrp="1"/>
          </p:cNvSpPr>
          <p:nvPr>
            <p:ph type="title"/>
          </p:nvPr>
        </p:nvSpPr>
        <p:spPr>
          <a:xfrm>
            <a:off x="162000" y="365126"/>
            <a:ext cx="8820000" cy="1325563"/>
          </a:xfrm>
        </p:spPr>
        <p:txBody>
          <a:bodyPr/>
          <a:lstStyle>
            <a:lvl1pPr algn="ctr">
              <a:defRPr b="1" i="0">
                <a:solidFill>
                  <a:schemeClr val="tx2"/>
                </a:solidFill>
              </a:defRPr>
            </a:lvl1pPr>
          </a:lstStyle>
          <a:p>
            <a:r>
              <a:rPr lang="ja-JP" altLang="en-US"/>
              <a:t>マスター タイトルの書式設定</a:t>
            </a:r>
            <a:endParaRPr lang="en-US" dirty="0"/>
          </a:p>
        </p:txBody>
      </p:sp>
    </p:spTree>
    <p:extLst>
      <p:ext uri="{BB962C8B-B14F-4D97-AF65-F5344CB8AC3E}">
        <p14:creationId xmlns:p14="http://schemas.microsoft.com/office/powerpoint/2010/main" val="329307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5_タイトルとコンテンツ">
    <p:spTree>
      <p:nvGrpSpPr>
        <p:cNvPr id="1" name=""/>
        <p:cNvGrpSpPr/>
        <p:nvPr/>
      </p:nvGrpSpPr>
      <p:grpSpPr>
        <a:xfrm>
          <a:off x="0" y="0"/>
          <a:ext cx="0" cy="0"/>
          <a:chOff x="0" y="0"/>
          <a:chExt cx="0" cy="0"/>
        </a:xfrm>
      </p:grpSpPr>
      <p:sp>
        <p:nvSpPr>
          <p:cNvPr id="7" name="正方形/長方形 6"/>
          <p:cNvSpPr/>
          <p:nvPr/>
        </p:nvSpPr>
        <p:spPr>
          <a:xfrm>
            <a:off x="0" y="0"/>
            <a:ext cx="914400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latin typeface="Meiryo" panose="020B0604030504040204" pitchFamily="34" charset="-128"/>
              <a:ea typeface="メイリオ"/>
            </a:endParaRPr>
          </a:p>
        </p:txBody>
      </p:sp>
      <p:sp>
        <p:nvSpPr>
          <p:cNvPr id="9" name="角丸四角形 8"/>
          <p:cNvSpPr/>
          <p:nvPr/>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i="0">
              <a:latin typeface="Meiryo" panose="020B0604030504040204" pitchFamily="34" charset="-128"/>
            </a:endParaRPr>
          </a:p>
        </p:txBody>
      </p:sp>
      <p:sp>
        <p:nvSpPr>
          <p:cNvPr id="6" name="Slide Number Placeholder 5"/>
          <p:cNvSpPr>
            <a:spLocks noGrp="1"/>
          </p:cNvSpPr>
          <p:nvPr>
            <p:ph type="sldNum" sz="quarter" idx="12"/>
          </p:nvPr>
        </p:nvSpPr>
        <p:spPr>
          <a:xfrm>
            <a:off x="6752922" y="6218703"/>
            <a:ext cx="2057400" cy="365125"/>
          </a:xfrm>
        </p:spPr>
        <p:txBody>
          <a:bodyPr/>
          <a:lstStyle>
            <a:lvl1pPr>
              <a:defRPr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grpSp>
        <p:nvGrpSpPr>
          <p:cNvPr id="10" name="グループ化 9">
            <a:extLst>
              <a:ext uri="{FF2B5EF4-FFF2-40B4-BE49-F238E27FC236}">
                <a16:creationId xmlns:a16="http://schemas.microsoft.com/office/drawing/2014/main" id="{9FEA87ED-3016-4F4D-8526-A8691B9260EC}"/>
              </a:ext>
            </a:extLst>
          </p:cNvPr>
          <p:cNvGrpSpPr/>
          <p:nvPr/>
        </p:nvGrpSpPr>
        <p:grpSpPr>
          <a:xfrm>
            <a:off x="2547124" y="501606"/>
            <a:ext cx="3889734" cy="612000"/>
            <a:chOff x="2547124" y="406070"/>
            <a:chExt cx="3889734" cy="612000"/>
          </a:xfrm>
        </p:grpSpPr>
        <p:sp>
          <p:nvSpPr>
            <p:cNvPr id="11" name="角丸四角形 10">
              <a:extLst>
                <a:ext uri="{FF2B5EF4-FFF2-40B4-BE49-F238E27FC236}">
                  <a16:creationId xmlns:a16="http://schemas.microsoft.com/office/drawing/2014/main" id="{1D02AC89-4B49-8042-BD0E-084458EC8D1A}"/>
                </a:ext>
              </a:extLst>
            </p:cNvPr>
            <p:cNvSpPr>
              <a:spLocks noChangeAspect="1"/>
            </p:cNvSpPr>
            <p:nvPr/>
          </p:nvSpPr>
          <p:spPr>
            <a:xfrm>
              <a:off x="2547124" y="406070"/>
              <a:ext cx="612000" cy="612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0" i="0" dirty="0">
                  <a:latin typeface="Meiryo" panose="020B0604030504040204" pitchFamily="34" charset="-128"/>
                </a:rPr>
                <a:t>ワ</a:t>
              </a:r>
            </a:p>
          </p:txBody>
        </p:sp>
        <p:sp>
          <p:nvSpPr>
            <p:cNvPr id="12" name="角丸四角形 11">
              <a:extLst>
                <a:ext uri="{FF2B5EF4-FFF2-40B4-BE49-F238E27FC236}">
                  <a16:creationId xmlns:a16="http://schemas.microsoft.com/office/drawing/2014/main" id="{91AA2A5D-2318-794B-92A1-45C7C103835D}"/>
                </a:ext>
              </a:extLst>
            </p:cNvPr>
            <p:cNvSpPr>
              <a:spLocks noChangeAspect="1"/>
            </p:cNvSpPr>
            <p:nvPr/>
          </p:nvSpPr>
          <p:spPr>
            <a:xfrm>
              <a:off x="3202671" y="406070"/>
              <a:ext cx="612000" cy="612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0" i="0" dirty="0" err="1">
                  <a:solidFill>
                    <a:schemeClr val="bg1"/>
                  </a:solidFill>
                  <a:latin typeface="Meiryo" panose="020B0604030504040204" pitchFamily="34" charset="-128"/>
                </a:rPr>
                <a:t>ー</a:t>
              </a:r>
              <a:endParaRPr kumimoji="1" lang="ja-JP" altLang="en-US" sz="3200" b="0" i="0" dirty="0">
                <a:solidFill>
                  <a:schemeClr val="bg1"/>
                </a:solidFill>
                <a:latin typeface="Meiryo" panose="020B0604030504040204" pitchFamily="34" charset="-128"/>
              </a:endParaRPr>
            </a:p>
          </p:txBody>
        </p:sp>
        <p:sp>
          <p:nvSpPr>
            <p:cNvPr id="13" name="角丸四角形 12">
              <a:extLst>
                <a:ext uri="{FF2B5EF4-FFF2-40B4-BE49-F238E27FC236}">
                  <a16:creationId xmlns:a16="http://schemas.microsoft.com/office/drawing/2014/main" id="{37385F72-E582-3946-96C4-1FCEE4707086}"/>
                </a:ext>
              </a:extLst>
            </p:cNvPr>
            <p:cNvSpPr>
              <a:spLocks noChangeAspect="1"/>
            </p:cNvSpPr>
            <p:nvPr/>
          </p:nvSpPr>
          <p:spPr>
            <a:xfrm>
              <a:off x="3858218" y="406070"/>
              <a:ext cx="612000" cy="612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0" i="0" dirty="0">
                  <a:latin typeface="Meiryo" panose="020B0604030504040204" pitchFamily="34" charset="-128"/>
                </a:rPr>
                <a:t>ク</a:t>
              </a:r>
            </a:p>
          </p:txBody>
        </p:sp>
        <p:sp>
          <p:nvSpPr>
            <p:cNvPr id="14" name="角丸四角形 13">
              <a:extLst>
                <a:ext uri="{FF2B5EF4-FFF2-40B4-BE49-F238E27FC236}">
                  <a16:creationId xmlns:a16="http://schemas.microsoft.com/office/drawing/2014/main" id="{8749D584-31F2-0D40-B3A1-87FF70E275B1}"/>
                </a:ext>
              </a:extLst>
            </p:cNvPr>
            <p:cNvSpPr>
              <a:spLocks noChangeAspect="1"/>
            </p:cNvSpPr>
            <p:nvPr/>
          </p:nvSpPr>
          <p:spPr>
            <a:xfrm>
              <a:off x="4513765"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0" i="0" dirty="0">
                  <a:solidFill>
                    <a:schemeClr val="bg1"/>
                  </a:solidFill>
                  <a:latin typeface="Meiryo" panose="020B0604030504040204" pitchFamily="34" charset="-128"/>
                </a:rPr>
                <a:t>タ</a:t>
              </a:r>
            </a:p>
          </p:txBody>
        </p:sp>
        <p:sp>
          <p:nvSpPr>
            <p:cNvPr id="15" name="角丸四角形 14">
              <a:extLst>
                <a:ext uri="{FF2B5EF4-FFF2-40B4-BE49-F238E27FC236}">
                  <a16:creationId xmlns:a16="http://schemas.microsoft.com/office/drawing/2014/main" id="{7649D9A9-1C28-9944-812B-331C301B3AD6}"/>
                </a:ext>
              </a:extLst>
            </p:cNvPr>
            <p:cNvSpPr>
              <a:spLocks noChangeAspect="1"/>
            </p:cNvSpPr>
            <p:nvPr/>
          </p:nvSpPr>
          <p:spPr>
            <a:xfrm>
              <a:off x="5169312"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0" i="0" dirty="0">
                  <a:latin typeface="Meiryo" panose="020B0604030504040204" pitchFamily="34" charset="-128"/>
                </a:rPr>
                <a:t>イ</a:t>
              </a:r>
            </a:p>
          </p:txBody>
        </p:sp>
        <p:sp>
          <p:nvSpPr>
            <p:cNvPr id="16" name="角丸四角形 15">
              <a:extLst>
                <a:ext uri="{FF2B5EF4-FFF2-40B4-BE49-F238E27FC236}">
                  <a16:creationId xmlns:a16="http://schemas.microsoft.com/office/drawing/2014/main" id="{88D4661E-8407-6C46-9BE0-BB7F19906DDB}"/>
                </a:ext>
              </a:extLst>
            </p:cNvPr>
            <p:cNvSpPr>
              <a:spLocks noChangeAspect="1"/>
            </p:cNvSpPr>
            <p:nvPr/>
          </p:nvSpPr>
          <p:spPr>
            <a:xfrm>
              <a:off x="5824858"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0" i="0" dirty="0">
                  <a:solidFill>
                    <a:schemeClr val="bg1"/>
                  </a:solidFill>
                  <a:latin typeface="Meiryo" panose="020B0604030504040204" pitchFamily="34" charset="-128"/>
                </a:rPr>
                <a:t>ム</a:t>
              </a:r>
            </a:p>
          </p:txBody>
        </p:sp>
      </p:grpSp>
    </p:spTree>
    <p:extLst>
      <p:ext uri="{BB962C8B-B14F-4D97-AF65-F5344CB8AC3E}">
        <p14:creationId xmlns:p14="http://schemas.microsoft.com/office/powerpoint/2010/main" val="2984921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白紙">
    <p:spTree>
      <p:nvGrpSpPr>
        <p:cNvPr id="1" name=""/>
        <p:cNvGrpSpPr/>
        <p:nvPr/>
      </p:nvGrpSpPr>
      <p:grpSpPr>
        <a:xfrm>
          <a:off x="0" y="0"/>
          <a:ext cx="0" cy="0"/>
          <a:chOff x="0" y="0"/>
          <a:chExt cx="0" cy="0"/>
        </a:xfrm>
      </p:grpSpPr>
      <p:sp>
        <p:nvSpPr>
          <p:cNvPr id="42" name="正方形/長方形 41">
            <a:extLst>
              <a:ext uri="{FF2B5EF4-FFF2-40B4-BE49-F238E27FC236}">
                <a16:creationId xmlns:a16="http://schemas.microsoft.com/office/drawing/2014/main" id="{31A7D776-3F41-2B4A-92FD-8435CCBC0EC6}"/>
              </a:ext>
            </a:extLst>
          </p:cNvPr>
          <p:cNvSpPr/>
          <p:nvPr/>
        </p:nvSpPr>
        <p:spPr>
          <a:xfrm>
            <a:off x="0" y="0"/>
            <a:ext cx="9144000" cy="6858000"/>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latin typeface="Meiryo" panose="020B0604030504040204" pitchFamily="34" charset="-128"/>
              <a:ea typeface="メイリオ"/>
            </a:endParaRPr>
          </a:p>
        </p:txBody>
      </p:sp>
      <p:sp>
        <p:nvSpPr>
          <p:cNvPr id="43" name="角丸四角形 42">
            <a:extLst>
              <a:ext uri="{FF2B5EF4-FFF2-40B4-BE49-F238E27FC236}">
                <a16:creationId xmlns:a16="http://schemas.microsoft.com/office/drawing/2014/main" id="{B6132808-6E4D-B943-9CD3-F31D3F154EA5}"/>
              </a:ext>
            </a:extLst>
          </p:cNvPr>
          <p:cNvSpPr/>
          <p:nvPr/>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i="0">
              <a:latin typeface="Meiryo" panose="020B0604030504040204" pitchFamily="34" charset="-128"/>
            </a:endParaRPr>
          </a:p>
        </p:txBody>
      </p:sp>
      <p:sp>
        <p:nvSpPr>
          <p:cNvPr id="45" name="Slide Number Placeholder 5">
            <a:extLst>
              <a:ext uri="{FF2B5EF4-FFF2-40B4-BE49-F238E27FC236}">
                <a16:creationId xmlns:a16="http://schemas.microsoft.com/office/drawing/2014/main" id="{614D2026-BC30-8348-8256-CB9173A61881}"/>
              </a:ext>
            </a:extLst>
          </p:cNvPr>
          <p:cNvSpPr>
            <a:spLocks noGrp="1"/>
          </p:cNvSpPr>
          <p:nvPr>
            <p:ph type="sldNum" sz="quarter" idx="12"/>
          </p:nvPr>
        </p:nvSpPr>
        <p:spPr>
          <a:xfrm>
            <a:off x="6752922" y="6218703"/>
            <a:ext cx="2057400" cy="365125"/>
          </a:xfrm>
        </p:spPr>
        <p:txBody>
          <a:bodyPr/>
          <a:lstStyle>
            <a:lvl1pPr>
              <a:defRPr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Tree>
    <p:extLst>
      <p:ext uri="{BB962C8B-B14F-4D97-AF65-F5344CB8AC3E}">
        <p14:creationId xmlns:p14="http://schemas.microsoft.com/office/powerpoint/2010/main" val="1055044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白紙">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Tree>
    <p:extLst>
      <p:ext uri="{BB962C8B-B14F-4D97-AF65-F5344CB8AC3E}">
        <p14:creationId xmlns:p14="http://schemas.microsoft.com/office/powerpoint/2010/main" val="408115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8650" y="260648"/>
            <a:ext cx="7886700" cy="1325563"/>
          </a:xfrm>
        </p:spPr>
        <p:txBody>
          <a:bodyPr>
            <a:normAutofit/>
          </a:bodyPr>
          <a:lstStyle>
            <a:lvl1pPr algn="ctr">
              <a:defRPr sz="3400" b="1" i="0">
                <a:solidFill>
                  <a:schemeClr val="tx2"/>
                </a:solidFill>
              </a:defRPr>
            </a:lvl1pPr>
          </a:lstStyle>
          <a:p>
            <a:r>
              <a:rPr lang="ja-JP" altLang="en-US"/>
              <a:t>マスター タイトルの書式設定</a:t>
            </a:r>
            <a:endParaRPr lang="en-US" dirty="0"/>
          </a:p>
        </p:txBody>
      </p:sp>
      <p:sp>
        <p:nvSpPr>
          <p:cNvPr id="6" name="Slide Number Placeholder 5"/>
          <p:cNvSpPr>
            <a:spLocks noGrp="1"/>
          </p:cNvSpPr>
          <p:nvPr>
            <p:ph type="sldNum" sz="quarter" idx="12"/>
          </p:nvPr>
        </p:nvSpPr>
        <p:spPr>
          <a:xfrm>
            <a:off x="6622916" y="6313541"/>
            <a:ext cx="2057400" cy="365125"/>
          </a:xfrm>
        </p:spPr>
        <p:txBody>
          <a:bodyPr/>
          <a:lstStyle>
            <a:lvl1pPr>
              <a:defRPr b="0" i="0">
                <a:solidFill>
                  <a:schemeClr val="tx1"/>
                </a:solidFill>
                <a:latin typeface="Meiryo" panose="020B0604030504040204" pitchFamily="34" charset="-128"/>
              </a:defRPr>
            </a:lvl1pPr>
          </a:lstStyle>
          <a:p>
            <a:pPr>
              <a:defRPr/>
            </a:pPr>
            <a:fld id="{72B57CB0-56E5-4ACF-8420-A2BA192548BE}" type="slidenum">
              <a:rPr lang="en-US" altLang="ja-JP" smtClean="0"/>
              <a:pPr>
                <a:defRPr/>
              </a:pPr>
              <a:t>‹#›</a:t>
            </a:fld>
            <a:endParaRPr lang="en-US" altLang="ja-JP"/>
          </a:p>
        </p:txBody>
      </p:sp>
      <p:grpSp>
        <p:nvGrpSpPr>
          <p:cNvPr id="38" name="グループ化 37">
            <a:extLst>
              <a:ext uri="{FF2B5EF4-FFF2-40B4-BE49-F238E27FC236}">
                <a16:creationId xmlns:a16="http://schemas.microsoft.com/office/drawing/2014/main" id="{C4061219-7DB6-0740-AF3F-12F4F5F75A24}"/>
              </a:ext>
            </a:extLst>
          </p:cNvPr>
          <p:cNvGrpSpPr/>
          <p:nvPr/>
        </p:nvGrpSpPr>
        <p:grpSpPr>
          <a:xfrm>
            <a:off x="-200" y="-6153"/>
            <a:ext cx="288000" cy="6864153"/>
            <a:chOff x="-200" y="-6153"/>
            <a:chExt cx="288000" cy="6864153"/>
          </a:xfrm>
        </p:grpSpPr>
        <p:sp>
          <p:nvSpPr>
            <p:cNvPr id="39" name="正方形/長方形 38">
              <a:extLst>
                <a:ext uri="{FF2B5EF4-FFF2-40B4-BE49-F238E27FC236}">
                  <a16:creationId xmlns:a16="http://schemas.microsoft.com/office/drawing/2014/main" id="{BF89133D-C412-C94A-BD6A-DF19F3BF0596}"/>
                </a:ext>
              </a:extLst>
            </p:cNvPr>
            <p:cNvSpPr/>
            <p:nvPr userDrawn="1"/>
          </p:nvSpPr>
          <p:spPr>
            <a:xfrm>
              <a:off x="-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0" name="正方形/長方形 39">
              <a:extLst>
                <a:ext uri="{FF2B5EF4-FFF2-40B4-BE49-F238E27FC236}">
                  <a16:creationId xmlns:a16="http://schemas.microsoft.com/office/drawing/2014/main" id="{9F423D70-FE5B-514F-933F-03F698EE3A21}"/>
                </a:ext>
              </a:extLst>
            </p:cNvPr>
            <p:cNvSpPr/>
            <p:nvPr userDrawn="1"/>
          </p:nvSpPr>
          <p:spPr>
            <a:xfrm>
              <a:off x="-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1" name="正方形/長方形 40">
              <a:extLst>
                <a:ext uri="{FF2B5EF4-FFF2-40B4-BE49-F238E27FC236}">
                  <a16:creationId xmlns:a16="http://schemas.microsoft.com/office/drawing/2014/main" id="{236F6FBA-94E2-674C-B6E0-52F4AF6C0FA4}"/>
                </a:ext>
              </a:extLst>
            </p:cNvPr>
            <p:cNvSpPr/>
            <p:nvPr userDrawn="1"/>
          </p:nvSpPr>
          <p:spPr>
            <a:xfrm>
              <a:off x="-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2" name="正方形/長方形 41">
              <a:extLst>
                <a:ext uri="{FF2B5EF4-FFF2-40B4-BE49-F238E27FC236}">
                  <a16:creationId xmlns:a16="http://schemas.microsoft.com/office/drawing/2014/main" id="{9276586B-8157-3A46-9878-316E76C2A6E5}"/>
                </a:ext>
              </a:extLst>
            </p:cNvPr>
            <p:cNvSpPr/>
            <p:nvPr userDrawn="1"/>
          </p:nvSpPr>
          <p:spPr>
            <a:xfrm>
              <a:off x="-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3" name="正方形/長方形 42">
              <a:extLst>
                <a:ext uri="{FF2B5EF4-FFF2-40B4-BE49-F238E27FC236}">
                  <a16:creationId xmlns:a16="http://schemas.microsoft.com/office/drawing/2014/main" id="{23104A98-4B73-724D-95B2-337D859A4326}"/>
                </a:ext>
              </a:extLst>
            </p:cNvPr>
            <p:cNvSpPr/>
            <p:nvPr userDrawn="1"/>
          </p:nvSpPr>
          <p:spPr>
            <a:xfrm>
              <a:off x="-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4" name="正方形/長方形 43">
              <a:extLst>
                <a:ext uri="{FF2B5EF4-FFF2-40B4-BE49-F238E27FC236}">
                  <a16:creationId xmlns:a16="http://schemas.microsoft.com/office/drawing/2014/main" id="{F70F5E15-C569-1543-B59F-6A7A400A3419}"/>
                </a:ext>
              </a:extLst>
            </p:cNvPr>
            <p:cNvSpPr/>
            <p:nvPr userDrawn="1"/>
          </p:nvSpPr>
          <p:spPr>
            <a:xfrm>
              <a:off x="-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5" name="正方形/長方形 44">
              <a:extLst>
                <a:ext uri="{FF2B5EF4-FFF2-40B4-BE49-F238E27FC236}">
                  <a16:creationId xmlns:a16="http://schemas.microsoft.com/office/drawing/2014/main" id="{447C08BD-7EB7-274F-B075-6AF12AA1B691}"/>
                </a:ext>
              </a:extLst>
            </p:cNvPr>
            <p:cNvSpPr/>
            <p:nvPr userDrawn="1"/>
          </p:nvSpPr>
          <p:spPr>
            <a:xfrm>
              <a:off x="-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6" name="正方形/長方形 45">
              <a:extLst>
                <a:ext uri="{FF2B5EF4-FFF2-40B4-BE49-F238E27FC236}">
                  <a16:creationId xmlns:a16="http://schemas.microsoft.com/office/drawing/2014/main" id="{291F4937-D8FA-E948-8AFE-35FCA83B5707}"/>
                </a:ext>
              </a:extLst>
            </p:cNvPr>
            <p:cNvSpPr/>
            <p:nvPr userDrawn="1"/>
          </p:nvSpPr>
          <p:spPr>
            <a:xfrm>
              <a:off x="-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7" name="正方形/長方形 46">
              <a:extLst>
                <a:ext uri="{FF2B5EF4-FFF2-40B4-BE49-F238E27FC236}">
                  <a16:creationId xmlns:a16="http://schemas.microsoft.com/office/drawing/2014/main" id="{180BB46B-51C4-B741-8D5A-E6FAEF820525}"/>
                </a:ext>
              </a:extLst>
            </p:cNvPr>
            <p:cNvSpPr/>
            <p:nvPr userDrawn="1"/>
          </p:nvSpPr>
          <p:spPr>
            <a:xfrm>
              <a:off x="-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8" name="正方形/長方形 47">
              <a:extLst>
                <a:ext uri="{FF2B5EF4-FFF2-40B4-BE49-F238E27FC236}">
                  <a16:creationId xmlns:a16="http://schemas.microsoft.com/office/drawing/2014/main" id="{161D32EA-5FC7-C442-97EB-C52BA4324AC4}"/>
                </a:ext>
              </a:extLst>
            </p:cNvPr>
            <p:cNvSpPr/>
            <p:nvPr userDrawn="1"/>
          </p:nvSpPr>
          <p:spPr>
            <a:xfrm>
              <a:off x="-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9" name="正方形/長方形 48">
              <a:extLst>
                <a:ext uri="{FF2B5EF4-FFF2-40B4-BE49-F238E27FC236}">
                  <a16:creationId xmlns:a16="http://schemas.microsoft.com/office/drawing/2014/main" id="{AEA5C31D-B88F-E342-ADD8-E879FA05F3BB}"/>
                </a:ext>
              </a:extLst>
            </p:cNvPr>
            <p:cNvSpPr/>
            <p:nvPr userDrawn="1"/>
          </p:nvSpPr>
          <p:spPr>
            <a:xfrm>
              <a:off x="-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0" name="正方形/長方形 49">
              <a:extLst>
                <a:ext uri="{FF2B5EF4-FFF2-40B4-BE49-F238E27FC236}">
                  <a16:creationId xmlns:a16="http://schemas.microsoft.com/office/drawing/2014/main" id="{E4E76CEC-0C4B-9347-847D-F2D8ECBB156F}"/>
                </a:ext>
              </a:extLst>
            </p:cNvPr>
            <p:cNvSpPr/>
            <p:nvPr userDrawn="1"/>
          </p:nvSpPr>
          <p:spPr>
            <a:xfrm>
              <a:off x="-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1" name="正方形/長方形 50">
              <a:extLst>
                <a:ext uri="{FF2B5EF4-FFF2-40B4-BE49-F238E27FC236}">
                  <a16:creationId xmlns:a16="http://schemas.microsoft.com/office/drawing/2014/main" id="{D241BA39-48AF-214F-A4EB-FF924C0E3D14}"/>
                </a:ext>
              </a:extLst>
            </p:cNvPr>
            <p:cNvSpPr/>
            <p:nvPr userDrawn="1"/>
          </p:nvSpPr>
          <p:spPr>
            <a:xfrm>
              <a:off x="-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2" name="正方形/長方形 51">
              <a:extLst>
                <a:ext uri="{FF2B5EF4-FFF2-40B4-BE49-F238E27FC236}">
                  <a16:creationId xmlns:a16="http://schemas.microsoft.com/office/drawing/2014/main" id="{6CE3C4C9-F9A5-AD42-8E83-250ED00C4BEB}"/>
                </a:ext>
              </a:extLst>
            </p:cNvPr>
            <p:cNvSpPr/>
            <p:nvPr userDrawn="1"/>
          </p:nvSpPr>
          <p:spPr>
            <a:xfrm>
              <a:off x="-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grpSp>
        <p:nvGrpSpPr>
          <p:cNvPr id="53" name="グループ化 52">
            <a:extLst>
              <a:ext uri="{FF2B5EF4-FFF2-40B4-BE49-F238E27FC236}">
                <a16:creationId xmlns:a16="http://schemas.microsoft.com/office/drawing/2014/main" id="{2D748358-46B5-DE42-AA71-A85647C4266F}"/>
              </a:ext>
            </a:extLst>
          </p:cNvPr>
          <p:cNvGrpSpPr/>
          <p:nvPr/>
        </p:nvGrpSpPr>
        <p:grpSpPr>
          <a:xfrm>
            <a:off x="8856200" y="-6153"/>
            <a:ext cx="288000" cy="6864153"/>
            <a:chOff x="8856200" y="-6153"/>
            <a:chExt cx="288000" cy="6864153"/>
          </a:xfrm>
        </p:grpSpPr>
        <p:sp>
          <p:nvSpPr>
            <p:cNvPr id="54" name="正方形/長方形 53">
              <a:extLst>
                <a:ext uri="{FF2B5EF4-FFF2-40B4-BE49-F238E27FC236}">
                  <a16:creationId xmlns:a16="http://schemas.microsoft.com/office/drawing/2014/main" id="{EEF16B95-28C7-8143-86FD-2849BB0663CB}"/>
                </a:ext>
              </a:extLst>
            </p:cNvPr>
            <p:cNvSpPr/>
            <p:nvPr userDrawn="1"/>
          </p:nvSpPr>
          <p:spPr>
            <a:xfrm>
              <a:off x="8856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5" name="正方形/長方形 54">
              <a:extLst>
                <a:ext uri="{FF2B5EF4-FFF2-40B4-BE49-F238E27FC236}">
                  <a16:creationId xmlns:a16="http://schemas.microsoft.com/office/drawing/2014/main" id="{DB27609C-9CCF-644B-B6C0-D4341E02516A}"/>
                </a:ext>
              </a:extLst>
            </p:cNvPr>
            <p:cNvSpPr/>
            <p:nvPr userDrawn="1"/>
          </p:nvSpPr>
          <p:spPr>
            <a:xfrm>
              <a:off x="8856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6" name="正方形/長方形 55">
              <a:extLst>
                <a:ext uri="{FF2B5EF4-FFF2-40B4-BE49-F238E27FC236}">
                  <a16:creationId xmlns:a16="http://schemas.microsoft.com/office/drawing/2014/main" id="{EE6DF319-478E-6B40-8013-30E633875E2C}"/>
                </a:ext>
              </a:extLst>
            </p:cNvPr>
            <p:cNvSpPr/>
            <p:nvPr userDrawn="1"/>
          </p:nvSpPr>
          <p:spPr>
            <a:xfrm>
              <a:off x="8856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7" name="正方形/長方形 56">
              <a:extLst>
                <a:ext uri="{FF2B5EF4-FFF2-40B4-BE49-F238E27FC236}">
                  <a16:creationId xmlns:a16="http://schemas.microsoft.com/office/drawing/2014/main" id="{E6D76D53-ECC7-DC47-9FA2-632A63314DC5}"/>
                </a:ext>
              </a:extLst>
            </p:cNvPr>
            <p:cNvSpPr/>
            <p:nvPr userDrawn="1"/>
          </p:nvSpPr>
          <p:spPr>
            <a:xfrm>
              <a:off x="8856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8" name="正方形/長方形 57">
              <a:extLst>
                <a:ext uri="{FF2B5EF4-FFF2-40B4-BE49-F238E27FC236}">
                  <a16:creationId xmlns:a16="http://schemas.microsoft.com/office/drawing/2014/main" id="{396EF355-0BB4-7D4B-AD0D-C3988C581E96}"/>
                </a:ext>
              </a:extLst>
            </p:cNvPr>
            <p:cNvSpPr/>
            <p:nvPr userDrawn="1"/>
          </p:nvSpPr>
          <p:spPr>
            <a:xfrm>
              <a:off x="8856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9" name="正方形/長方形 58">
              <a:extLst>
                <a:ext uri="{FF2B5EF4-FFF2-40B4-BE49-F238E27FC236}">
                  <a16:creationId xmlns:a16="http://schemas.microsoft.com/office/drawing/2014/main" id="{1FC9EB5A-D477-8741-A9C8-47A459091768}"/>
                </a:ext>
              </a:extLst>
            </p:cNvPr>
            <p:cNvSpPr/>
            <p:nvPr userDrawn="1"/>
          </p:nvSpPr>
          <p:spPr>
            <a:xfrm>
              <a:off x="8856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0" name="正方形/長方形 59">
              <a:extLst>
                <a:ext uri="{FF2B5EF4-FFF2-40B4-BE49-F238E27FC236}">
                  <a16:creationId xmlns:a16="http://schemas.microsoft.com/office/drawing/2014/main" id="{63741E29-023A-C240-B019-8B6A04C8A6E3}"/>
                </a:ext>
              </a:extLst>
            </p:cNvPr>
            <p:cNvSpPr/>
            <p:nvPr userDrawn="1"/>
          </p:nvSpPr>
          <p:spPr>
            <a:xfrm>
              <a:off x="8856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1" name="正方形/長方形 60">
              <a:extLst>
                <a:ext uri="{FF2B5EF4-FFF2-40B4-BE49-F238E27FC236}">
                  <a16:creationId xmlns:a16="http://schemas.microsoft.com/office/drawing/2014/main" id="{273A2B15-3A22-5B42-A35B-9BDDAE5B70DA}"/>
                </a:ext>
              </a:extLst>
            </p:cNvPr>
            <p:cNvSpPr/>
            <p:nvPr userDrawn="1"/>
          </p:nvSpPr>
          <p:spPr>
            <a:xfrm>
              <a:off x="8856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2" name="正方形/長方形 61">
              <a:extLst>
                <a:ext uri="{FF2B5EF4-FFF2-40B4-BE49-F238E27FC236}">
                  <a16:creationId xmlns:a16="http://schemas.microsoft.com/office/drawing/2014/main" id="{45FAA0B0-C42C-DE46-9E8A-14E8AB5E6EC0}"/>
                </a:ext>
              </a:extLst>
            </p:cNvPr>
            <p:cNvSpPr/>
            <p:nvPr userDrawn="1"/>
          </p:nvSpPr>
          <p:spPr>
            <a:xfrm>
              <a:off x="8856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3" name="正方形/長方形 62">
              <a:extLst>
                <a:ext uri="{FF2B5EF4-FFF2-40B4-BE49-F238E27FC236}">
                  <a16:creationId xmlns:a16="http://schemas.microsoft.com/office/drawing/2014/main" id="{8F86B887-6A86-694D-92D9-B35897449251}"/>
                </a:ext>
              </a:extLst>
            </p:cNvPr>
            <p:cNvSpPr/>
            <p:nvPr userDrawn="1"/>
          </p:nvSpPr>
          <p:spPr>
            <a:xfrm>
              <a:off x="8856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4" name="正方形/長方形 63">
              <a:extLst>
                <a:ext uri="{FF2B5EF4-FFF2-40B4-BE49-F238E27FC236}">
                  <a16:creationId xmlns:a16="http://schemas.microsoft.com/office/drawing/2014/main" id="{271675B4-4665-724B-95F8-F6ADDBB133CD}"/>
                </a:ext>
              </a:extLst>
            </p:cNvPr>
            <p:cNvSpPr/>
            <p:nvPr userDrawn="1"/>
          </p:nvSpPr>
          <p:spPr>
            <a:xfrm>
              <a:off x="8856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5" name="正方形/長方形 64">
              <a:extLst>
                <a:ext uri="{FF2B5EF4-FFF2-40B4-BE49-F238E27FC236}">
                  <a16:creationId xmlns:a16="http://schemas.microsoft.com/office/drawing/2014/main" id="{9A62A299-AB77-7643-93AE-CA99DEA8944F}"/>
                </a:ext>
              </a:extLst>
            </p:cNvPr>
            <p:cNvSpPr/>
            <p:nvPr userDrawn="1"/>
          </p:nvSpPr>
          <p:spPr>
            <a:xfrm>
              <a:off x="8856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6" name="正方形/長方形 65">
              <a:extLst>
                <a:ext uri="{FF2B5EF4-FFF2-40B4-BE49-F238E27FC236}">
                  <a16:creationId xmlns:a16="http://schemas.microsoft.com/office/drawing/2014/main" id="{CCFCBA4B-C432-1141-8454-6019C58A4A6B}"/>
                </a:ext>
              </a:extLst>
            </p:cNvPr>
            <p:cNvSpPr/>
            <p:nvPr userDrawn="1"/>
          </p:nvSpPr>
          <p:spPr>
            <a:xfrm>
              <a:off x="8856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7" name="正方形/長方形 66">
              <a:extLst>
                <a:ext uri="{FF2B5EF4-FFF2-40B4-BE49-F238E27FC236}">
                  <a16:creationId xmlns:a16="http://schemas.microsoft.com/office/drawing/2014/main" id="{3B2E2DDA-FA26-8E4A-9D8A-1513FFF7E091}"/>
                </a:ext>
              </a:extLst>
            </p:cNvPr>
            <p:cNvSpPr/>
            <p:nvPr userDrawn="1"/>
          </p:nvSpPr>
          <p:spPr>
            <a:xfrm>
              <a:off x="8856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sp>
        <p:nvSpPr>
          <p:cNvPr id="34" name="コンテンツ プレースホルダー 2">
            <a:extLst>
              <a:ext uri="{FF2B5EF4-FFF2-40B4-BE49-F238E27FC236}">
                <a16:creationId xmlns:a16="http://schemas.microsoft.com/office/drawing/2014/main" id="{1E7CDEFF-9655-0042-905C-9C60B828595E}"/>
              </a:ext>
            </a:extLst>
          </p:cNvPr>
          <p:cNvSpPr>
            <a:spLocks noGrp="1"/>
          </p:cNvSpPr>
          <p:nvPr>
            <p:ph idx="1"/>
          </p:nvPr>
        </p:nvSpPr>
        <p:spPr>
          <a:xfrm>
            <a:off x="628650" y="1628977"/>
            <a:ext cx="7886700" cy="4351338"/>
          </a:xfrm>
        </p:spPr>
        <p:txBody>
          <a:bodyPr>
            <a:normAutofit/>
          </a:bodyPr>
          <a:lstStyle>
            <a:lvl1pPr>
              <a:lnSpc>
                <a:spcPct val="120000"/>
              </a:lnSpc>
              <a:defRPr sz="2400"/>
            </a:lvl1pPr>
            <a:lvl2pPr>
              <a:lnSpc>
                <a:spcPct val="120000"/>
              </a:lnSpc>
              <a:defRPr sz="2400"/>
            </a:lvl2pPr>
            <a:lvl3pPr>
              <a:lnSpc>
                <a:spcPct val="120000"/>
              </a:lnSpc>
              <a:defRPr sz="2400"/>
            </a:lvl3pPr>
            <a:lvl4pPr>
              <a:lnSpc>
                <a:spcPct val="120000"/>
              </a:lnSpc>
              <a:defRPr sz="2400"/>
            </a:lvl4pPr>
            <a:lvl5pPr>
              <a:lnSpc>
                <a:spcPct val="120000"/>
              </a:lnSpc>
              <a:defRPr sz="24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690573606"/>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628977"/>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200"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Tree>
    <p:extLst>
      <p:ext uri="{BB962C8B-B14F-4D97-AF65-F5344CB8AC3E}">
        <p14:creationId xmlns:p14="http://schemas.microsoft.com/office/powerpoint/2010/main" val="1790983974"/>
      </p:ext>
    </p:extLst>
  </p:cSld>
  <p:clrMap bg1="lt1" tx1="dk1" bg2="lt2" tx2="dk2" accent1="accent1" accent2="accent2" accent3="accent3" accent4="accent4" accent5="accent5" accent6="accent6" hlink="hlink" folHlink="folHlink"/>
  <p:sldLayoutIdLst>
    <p:sldLayoutId id="2147483665" r:id="rId1"/>
    <p:sldLayoutId id="2147483668" r:id="rId2"/>
    <p:sldLayoutId id="2147483666" r:id="rId3"/>
    <p:sldLayoutId id="2147483675" r:id="rId4"/>
    <p:sldLayoutId id="2147483667" r:id="rId5"/>
    <p:sldLayoutId id="2147483663" r:id="rId6"/>
    <p:sldLayoutId id="2147483662" r:id="rId7"/>
    <p:sldLayoutId id="2147483670" r:id="rId8"/>
    <p:sldLayoutId id="2147483677" r:id="rId9"/>
  </p:sldLayoutIdLst>
  <p:hf hdr="0" ftr="0" dt="0"/>
  <p:txStyles>
    <p:titleStyle>
      <a:lvl1pPr algn="ctr" defTabSz="914400" rtl="0" eaLnBrk="1" latinLnBrk="0" hangingPunct="1">
        <a:lnSpc>
          <a:spcPct val="90000"/>
        </a:lnSpc>
        <a:spcBef>
          <a:spcPct val="0"/>
        </a:spcBef>
        <a:buNone/>
        <a:defRPr kumimoji="1" sz="4000" b="1" i="0" kern="1200">
          <a:solidFill>
            <a:schemeClr val="tx2"/>
          </a:solidFill>
          <a:latin typeface="+mj-ea"/>
          <a:ea typeface="+mj-ea"/>
          <a:cs typeface="+mj-cs"/>
        </a:defRPr>
      </a:lvl1pPr>
    </p:titleStyle>
    <p:bodyStyle>
      <a:lvl1pPr marL="0" indent="0" algn="l" defTabSz="914400" rtl="0" eaLnBrk="1" latinLnBrk="0" hangingPunct="1">
        <a:lnSpc>
          <a:spcPct val="110000"/>
        </a:lnSpc>
        <a:spcBef>
          <a:spcPts val="1000"/>
        </a:spcBef>
        <a:spcAft>
          <a:spcPts val="0"/>
        </a:spcAft>
        <a:buFontTx/>
        <a:buNone/>
        <a:defRPr kumimoji="1" sz="2800" b="0" i="0" kern="1200">
          <a:solidFill>
            <a:schemeClr val="tx1"/>
          </a:solidFill>
          <a:latin typeface="+mn-ea"/>
          <a:ea typeface="+mn-ea"/>
          <a:cs typeface="+mn-cs"/>
        </a:defRPr>
      </a:lvl1pPr>
      <a:lvl2pPr marL="457200" indent="0" algn="l" defTabSz="914400" rtl="0" eaLnBrk="1" latinLnBrk="0" hangingPunct="1">
        <a:lnSpc>
          <a:spcPct val="110000"/>
        </a:lnSpc>
        <a:spcBef>
          <a:spcPts val="500"/>
        </a:spcBef>
        <a:spcAft>
          <a:spcPts val="0"/>
        </a:spcAft>
        <a:buFontTx/>
        <a:buNone/>
        <a:defRPr kumimoji="1" sz="2400" b="0" i="0" kern="1200">
          <a:solidFill>
            <a:schemeClr val="tx1"/>
          </a:solidFill>
          <a:latin typeface="+mn-ea"/>
          <a:ea typeface="+mn-ea"/>
          <a:cs typeface="+mn-cs"/>
        </a:defRPr>
      </a:lvl2pPr>
      <a:lvl3pPr marL="914400" indent="0" algn="l" defTabSz="914400" rtl="0" eaLnBrk="1" latinLnBrk="0" hangingPunct="1">
        <a:lnSpc>
          <a:spcPct val="110000"/>
        </a:lnSpc>
        <a:spcBef>
          <a:spcPts val="500"/>
        </a:spcBef>
        <a:spcAft>
          <a:spcPts val="0"/>
        </a:spcAft>
        <a:buFontTx/>
        <a:buNone/>
        <a:defRPr kumimoji="1" sz="2000" b="0" i="0" kern="1200">
          <a:solidFill>
            <a:schemeClr val="tx1"/>
          </a:solidFill>
          <a:latin typeface="+mn-ea"/>
          <a:ea typeface="+mn-ea"/>
          <a:cs typeface="+mn-cs"/>
        </a:defRPr>
      </a:lvl3pPr>
      <a:lvl4pPr marL="1371600" indent="0" algn="l" defTabSz="914400" rtl="0" eaLnBrk="1" latinLnBrk="0" hangingPunct="1">
        <a:lnSpc>
          <a:spcPct val="110000"/>
        </a:lnSpc>
        <a:spcBef>
          <a:spcPts val="500"/>
        </a:spcBef>
        <a:spcAft>
          <a:spcPts val="0"/>
        </a:spcAft>
        <a:buFontTx/>
        <a:buNone/>
        <a:defRPr kumimoji="1" sz="1800" b="0" i="0" kern="1200">
          <a:solidFill>
            <a:schemeClr val="tx1"/>
          </a:solidFill>
          <a:latin typeface="+mn-ea"/>
          <a:ea typeface="+mn-ea"/>
          <a:cs typeface="+mn-cs"/>
        </a:defRPr>
      </a:lvl4pPr>
      <a:lvl5pPr marL="1828800" indent="0" algn="l" defTabSz="914400" rtl="0" eaLnBrk="1" latinLnBrk="0" hangingPunct="1">
        <a:lnSpc>
          <a:spcPct val="110000"/>
        </a:lnSpc>
        <a:spcBef>
          <a:spcPts val="500"/>
        </a:spcBef>
        <a:spcAft>
          <a:spcPts val="0"/>
        </a:spcAft>
        <a:buFontTx/>
        <a:buNone/>
        <a:defRPr kumimoji="1" sz="1800" b="0" i="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50.png"/><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56.png"/></Relationships>
</file>

<file path=ppt/slides/_rels/slide1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0.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4232" y="2695631"/>
            <a:ext cx="7295536" cy="2767778"/>
          </a:xfrm>
        </p:spPr>
        <p:txBody>
          <a:bodyPr/>
          <a:lstStyle/>
          <a:p>
            <a:r>
              <a:rPr lang="ja-JP" altLang="en-US" dirty="0"/>
              <a:t>インターネット</a:t>
            </a:r>
            <a:br>
              <a:rPr lang="en-US" altLang="ja-JP" dirty="0"/>
            </a:br>
            <a:r>
              <a:rPr lang="ja-JP" altLang="en-US"/>
              <a:t>トラブルに注意</a:t>
            </a:r>
            <a:endParaRPr lang="ja-JP" altLang="en-US" dirty="0"/>
          </a:p>
        </p:txBody>
      </p:sp>
      <p:sp>
        <p:nvSpPr>
          <p:cNvPr id="5" name="Rectangle 1">
            <a:extLst>
              <a:ext uri="{FF2B5EF4-FFF2-40B4-BE49-F238E27FC236}">
                <a16:creationId xmlns:a16="http://schemas.microsoft.com/office/drawing/2014/main" id="{F6708A54-B384-4ACD-B028-A515B3CFD165}"/>
              </a:ext>
            </a:extLst>
          </p:cNvPr>
          <p:cNvSpPr>
            <a:spLocks noChangeArrowheads="1"/>
          </p:cNvSpPr>
          <p:nvPr/>
        </p:nvSpPr>
        <p:spPr bwMode="auto">
          <a:xfrm>
            <a:off x="2486926" y="6381328"/>
            <a:ext cx="4170147"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610" tIns="0" rIns="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050" b="0" i="0" u="none" strike="noStrike" cap="none" normalizeH="0" baseline="0" dirty="0">
                <a:ln>
                  <a:noFill/>
                </a:ln>
                <a:solidFill>
                  <a:schemeClr val="tx2"/>
                </a:solidFill>
                <a:effectLst/>
                <a:latin typeface="Arial" panose="020B0604020202020204" pitchFamily="34" charset="0"/>
              </a:rPr>
              <a:t>Copyright (C</a:t>
            </a:r>
            <a:r>
              <a:rPr kumimoji="0" lang="ja-JP" altLang="ja-JP" sz="1050" b="0" i="0" u="none" strike="noStrike" cap="none" normalizeH="0" baseline="0">
                <a:ln>
                  <a:noFill/>
                </a:ln>
                <a:solidFill>
                  <a:schemeClr val="tx2"/>
                </a:solidFill>
                <a:effectLst/>
                <a:latin typeface="Arial" panose="020B0604020202020204" pitchFamily="34" charset="0"/>
              </a:rPr>
              <a:t>) 202</a:t>
            </a:r>
            <a:r>
              <a:rPr kumimoji="0" lang="en-US" altLang="ja-JP" sz="1050" b="0" i="0" u="none" strike="noStrike" cap="none" normalizeH="0" baseline="0" dirty="0">
                <a:ln>
                  <a:noFill/>
                </a:ln>
                <a:solidFill>
                  <a:schemeClr val="tx2"/>
                </a:solidFill>
                <a:effectLst/>
                <a:latin typeface="Arial" panose="020B0604020202020204" pitchFamily="34" charset="0"/>
              </a:rPr>
              <a:t>1</a:t>
            </a:r>
            <a:r>
              <a:rPr kumimoji="0" lang="ja-JP" altLang="ja-JP" sz="1050" b="0" i="0" u="none" strike="noStrike" cap="none" normalizeH="0" baseline="0">
                <a:ln>
                  <a:noFill/>
                </a:ln>
                <a:solidFill>
                  <a:schemeClr val="tx2"/>
                </a:solidFill>
                <a:effectLst/>
                <a:latin typeface="Arial" panose="020B0604020202020204" pitchFamily="34" charset="0"/>
              </a:rPr>
              <a:t> </a:t>
            </a:r>
            <a:r>
              <a:rPr kumimoji="0" lang="ja-JP" altLang="ja-JP" sz="1050" b="0" i="0" u="none" strike="noStrike" cap="none" normalizeH="0" baseline="0" dirty="0">
                <a:ln>
                  <a:noFill/>
                </a:ln>
                <a:solidFill>
                  <a:schemeClr val="tx2"/>
                </a:solidFill>
                <a:effectLst/>
                <a:latin typeface="Arial" panose="020B0604020202020204" pitchFamily="34" charset="0"/>
              </a:rPr>
              <a:t>The Bank of Yokohama, Ltd. All rights reserved.</a:t>
            </a:r>
          </a:p>
        </p:txBody>
      </p:sp>
    </p:spTree>
    <p:extLst>
      <p:ext uri="{BB962C8B-B14F-4D97-AF65-F5344CB8AC3E}">
        <p14:creationId xmlns:p14="http://schemas.microsoft.com/office/powerpoint/2010/main" val="2578847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正方形/長方形 75">
            <a:extLst>
              <a:ext uri="{FF2B5EF4-FFF2-40B4-BE49-F238E27FC236}">
                <a16:creationId xmlns:a16="http://schemas.microsoft.com/office/drawing/2014/main" id="{61BE86FE-34F8-1940-BC6B-1F95CA49E329}"/>
              </a:ext>
            </a:extLst>
          </p:cNvPr>
          <p:cNvSpPr/>
          <p:nvPr/>
        </p:nvSpPr>
        <p:spPr>
          <a:xfrm>
            <a:off x="2244064" y="1988102"/>
            <a:ext cx="4892210" cy="4249210"/>
          </a:xfrm>
          <a:prstGeom prst="rect">
            <a:avLst/>
          </a:prstGeom>
          <a:solidFill>
            <a:schemeClr val="accent6">
              <a:lumMod val="20000"/>
              <a:lumOff val="80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77" name="角丸四角形 76">
            <a:extLst>
              <a:ext uri="{FF2B5EF4-FFF2-40B4-BE49-F238E27FC236}">
                <a16:creationId xmlns:a16="http://schemas.microsoft.com/office/drawing/2014/main" id="{FDB36A7A-DA42-9747-BB0F-67F25F2F5BBF}"/>
              </a:ext>
            </a:extLst>
          </p:cNvPr>
          <p:cNvSpPr/>
          <p:nvPr/>
        </p:nvSpPr>
        <p:spPr>
          <a:xfrm>
            <a:off x="2529081" y="4562403"/>
            <a:ext cx="2130259" cy="1455663"/>
          </a:xfrm>
          <a:prstGeom prst="roundRect">
            <a:avLst>
              <a:gd name="adj" fmla="val 655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Ins="72000" rtlCol="0" anchor="ctr"/>
          <a:lstStyle/>
          <a:p>
            <a:r>
              <a:rPr lang="ja-JP" altLang="en-US" sz="1400" dirty="0">
                <a:solidFill>
                  <a:schemeClr val="tx1"/>
                </a:solidFill>
                <a:latin typeface="+mn-ea"/>
              </a:rPr>
              <a:t>■会社概要</a:t>
            </a:r>
            <a:endParaRPr lang="en-US" altLang="ja-JP" sz="1400" dirty="0">
              <a:solidFill>
                <a:schemeClr val="tx1"/>
              </a:solidFill>
              <a:latin typeface="+mn-ea"/>
            </a:endParaRPr>
          </a:p>
          <a:p>
            <a:r>
              <a:rPr lang="ja-JP" altLang="en-US" sz="1400" dirty="0">
                <a:solidFill>
                  <a:schemeClr val="tx1"/>
                </a:solidFill>
                <a:latin typeface="+mn-ea"/>
              </a:rPr>
              <a:t>株式会社〇〇</a:t>
            </a:r>
            <a:endParaRPr lang="en-US" altLang="ja-JP" sz="1400" dirty="0">
              <a:solidFill>
                <a:schemeClr val="tx1"/>
              </a:solidFill>
              <a:latin typeface="+mn-ea"/>
            </a:endParaRPr>
          </a:p>
          <a:p>
            <a:r>
              <a:rPr lang="ja-JP" altLang="en-US" sz="1400" dirty="0">
                <a:solidFill>
                  <a:schemeClr val="tx1"/>
                </a:solidFill>
                <a:latin typeface="+mn-ea"/>
              </a:rPr>
              <a:t>住所：東京都千代田区</a:t>
            </a:r>
            <a:endParaRPr lang="en-US" altLang="ja-JP" sz="1400" dirty="0">
              <a:solidFill>
                <a:schemeClr val="tx1"/>
              </a:solidFill>
              <a:latin typeface="+mn-ea"/>
            </a:endParaRPr>
          </a:p>
          <a:p>
            <a:r>
              <a:rPr lang="ja-JP" altLang="en-US" sz="1400">
                <a:solidFill>
                  <a:schemeClr val="tx1"/>
                </a:solidFill>
                <a:latin typeface="+mn-ea"/>
              </a:rPr>
              <a:t>連絡先：○○</a:t>
            </a:r>
            <a:r>
              <a:rPr lang="en-US" altLang="ja-JP" sz="1400" dirty="0">
                <a:solidFill>
                  <a:schemeClr val="tx1"/>
                </a:solidFill>
                <a:latin typeface="+mn-ea"/>
              </a:rPr>
              <a:t>@</a:t>
            </a:r>
            <a:r>
              <a:rPr lang="en-US" altLang="ja-JP" sz="1400" dirty="0" err="1">
                <a:solidFill>
                  <a:schemeClr val="tx1"/>
                </a:solidFill>
                <a:latin typeface="+mn-ea"/>
              </a:rPr>
              <a:t>gmail.com</a:t>
            </a:r>
            <a:endParaRPr lang="ja-JP" altLang="en-US" sz="1400" dirty="0">
              <a:solidFill>
                <a:schemeClr val="tx1"/>
              </a:solidFill>
              <a:latin typeface="+mn-ea"/>
            </a:endParaRPr>
          </a:p>
        </p:txBody>
      </p:sp>
      <p:sp>
        <p:nvSpPr>
          <p:cNvPr id="78" name="角丸四角形 77">
            <a:extLst>
              <a:ext uri="{FF2B5EF4-FFF2-40B4-BE49-F238E27FC236}">
                <a16:creationId xmlns:a16="http://schemas.microsoft.com/office/drawing/2014/main" id="{89470B46-F40E-D741-A929-7B3B21C009AD}"/>
              </a:ext>
            </a:extLst>
          </p:cNvPr>
          <p:cNvSpPr/>
          <p:nvPr/>
        </p:nvSpPr>
        <p:spPr>
          <a:xfrm>
            <a:off x="4746698" y="4562403"/>
            <a:ext cx="2130259" cy="1455663"/>
          </a:xfrm>
          <a:prstGeom prst="roundRect">
            <a:avLst>
              <a:gd name="adj" fmla="val 54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Ins="72000" rtlCol="0" anchor="ctr"/>
          <a:lstStyle/>
          <a:p>
            <a:r>
              <a:rPr lang="ja-JP" altLang="en-US" sz="1400" dirty="0">
                <a:solidFill>
                  <a:schemeClr val="tx1"/>
                </a:solidFill>
                <a:latin typeface="+mn-ea"/>
              </a:rPr>
              <a:t>■支払い方法</a:t>
            </a:r>
            <a:endParaRPr lang="en-US" altLang="ja-JP" sz="1400" dirty="0">
              <a:solidFill>
                <a:schemeClr val="tx1"/>
              </a:solidFill>
              <a:latin typeface="+mn-ea"/>
            </a:endParaRPr>
          </a:p>
          <a:p>
            <a:r>
              <a:rPr lang="ja-JP" altLang="en-US" sz="1400" dirty="0">
                <a:solidFill>
                  <a:schemeClr val="tx1"/>
                </a:solidFill>
                <a:latin typeface="+mn-ea"/>
              </a:rPr>
              <a:t>　銀行振込</a:t>
            </a:r>
            <a:endParaRPr lang="en-US" altLang="ja-JP" sz="1400" dirty="0">
              <a:solidFill>
                <a:schemeClr val="tx1"/>
              </a:solidFill>
              <a:latin typeface="+mn-ea"/>
            </a:endParaRPr>
          </a:p>
          <a:p>
            <a:endParaRPr lang="en-US" altLang="ja-JP" sz="1400" dirty="0">
              <a:solidFill>
                <a:schemeClr val="tx1"/>
              </a:solidFill>
              <a:latin typeface="+mn-ea"/>
            </a:endParaRPr>
          </a:p>
          <a:p>
            <a:r>
              <a:rPr lang="ja-JP" altLang="en-US" sz="1400" dirty="0">
                <a:solidFill>
                  <a:schemeClr val="tx1"/>
                </a:solidFill>
                <a:latin typeface="+mn-ea"/>
              </a:rPr>
              <a:t>■送料・配送について</a:t>
            </a:r>
            <a:endParaRPr lang="en-US" altLang="ja-JP" sz="1400" dirty="0">
              <a:solidFill>
                <a:schemeClr val="tx1"/>
              </a:solidFill>
              <a:latin typeface="+mn-ea"/>
            </a:endParaRPr>
          </a:p>
          <a:p>
            <a:r>
              <a:rPr lang="ja-JP" altLang="en-US" sz="1400" dirty="0">
                <a:solidFill>
                  <a:schemeClr val="tx1"/>
                </a:solidFill>
                <a:latin typeface="+mn-ea"/>
              </a:rPr>
              <a:t>　</a:t>
            </a:r>
            <a:r>
              <a:rPr lang="en-US" altLang="ja-JP" sz="1400" dirty="0">
                <a:solidFill>
                  <a:schemeClr val="tx1"/>
                </a:solidFill>
                <a:latin typeface="+mn-ea"/>
              </a:rPr>
              <a:t>3</a:t>
            </a:r>
            <a:r>
              <a:rPr lang="ja-JP" altLang="en-US" sz="1400" dirty="0">
                <a:solidFill>
                  <a:schemeClr val="tx1"/>
                </a:solidFill>
                <a:latin typeface="+mn-ea"/>
              </a:rPr>
              <a:t>日か</a:t>
            </a:r>
            <a:r>
              <a:rPr lang="en-US" altLang="ja-JP" sz="1400" dirty="0">
                <a:solidFill>
                  <a:schemeClr val="tx1"/>
                </a:solidFill>
                <a:latin typeface="+mn-ea"/>
              </a:rPr>
              <a:t>5</a:t>
            </a:r>
            <a:r>
              <a:rPr lang="ja-JP" altLang="en-US" sz="1400" dirty="0">
                <a:solidFill>
                  <a:schemeClr val="tx1"/>
                </a:solidFill>
                <a:latin typeface="+mn-ea"/>
              </a:rPr>
              <a:t>日届けます</a:t>
            </a:r>
            <a:r>
              <a:rPr lang="en-US" altLang="ja-JP" sz="1400" dirty="0">
                <a:solidFill>
                  <a:schemeClr val="tx1"/>
                </a:solidFill>
                <a:latin typeface="+mn-ea"/>
              </a:rPr>
              <a:t>!</a:t>
            </a:r>
            <a:endParaRPr lang="ja-JP" altLang="en-US" sz="1400" dirty="0">
              <a:solidFill>
                <a:schemeClr val="tx1"/>
              </a:solidFill>
              <a:latin typeface="+mn-ea"/>
            </a:endParaRPr>
          </a:p>
        </p:txBody>
      </p:sp>
      <p:sp>
        <p:nvSpPr>
          <p:cNvPr id="80" name="角丸四角形 79">
            <a:extLst>
              <a:ext uri="{FF2B5EF4-FFF2-40B4-BE49-F238E27FC236}">
                <a16:creationId xmlns:a16="http://schemas.microsoft.com/office/drawing/2014/main" id="{BD3D0D79-64A3-1F43-A5DC-81B2E8406E1D}"/>
              </a:ext>
            </a:extLst>
          </p:cNvPr>
          <p:cNvSpPr/>
          <p:nvPr/>
        </p:nvSpPr>
        <p:spPr>
          <a:xfrm>
            <a:off x="2529081" y="3120107"/>
            <a:ext cx="1458667" cy="1109240"/>
          </a:xfrm>
          <a:prstGeom prst="roundRect">
            <a:avLst>
              <a:gd name="adj" fmla="val 484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kumimoji="1" lang="ja-JP" altLang="en-US">
              <a:latin typeface="Meiryo" panose="020B0604030504040204" pitchFamily="34" charset="-128"/>
            </a:endParaRPr>
          </a:p>
        </p:txBody>
      </p:sp>
      <p:sp>
        <p:nvSpPr>
          <p:cNvPr id="82" name="片側の 2 つの角を丸めた四角形 81">
            <a:extLst>
              <a:ext uri="{FF2B5EF4-FFF2-40B4-BE49-F238E27FC236}">
                <a16:creationId xmlns:a16="http://schemas.microsoft.com/office/drawing/2014/main" id="{1B7B76F9-957B-B04E-90C1-632ED7944BD6}"/>
              </a:ext>
            </a:extLst>
          </p:cNvPr>
          <p:cNvSpPr/>
          <p:nvPr/>
        </p:nvSpPr>
        <p:spPr>
          <a:xfrm>
            <a:off x="2244064" y="1571294"/>
            <a:ext cx="4892210" cy="416808"/>
          </a:xfrm>
          <a:prstGeom prst="round2Same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83" name="正方形/長方形 82">
            <a:extLst>
              <a:ext uri="{FF2B5EF4-FFF2-40B4-BE49-F238E27FC236}">
                <a16:creationId xmlns:a16="http://schemas.microsoft.com/office/drawing/2014/main" id="{DF6347F1-FB3F-7444-B203-09ADBB9767AC}"/>
              </a:ext>
            </a:extLst>
          </p:cNvPr>
          <p:cNvSpPr/>
          <p:nvPr/>
        </p:nvSpPr>
        <p:spPr>
          <a:xfrm>
            <a:off x="2367614" y="1651709"/>
            <a:ext cx="3329179" cy="208381"/>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r>
              <a:rPr kumimoji="1" lang="en-US" altLang="ja-JP" sz="1200" dirty="0">
                <a:solidFill>
                  <a:schemeClr val="tx1"/>
                </a:solidFill>
                <a:latin typeface="Meiryo" panose="020B0604030504040204" pitchFamily="34" charset="-128"/>
              </a:rPr>
              <a:t>http://www.</a:t>
            </a:r>
            <a:r>
              <a:rPr kumimoji="1" lang="ja-JP" altLang="en-US" sz="1200" dirty="0">
                <a:solidFill>
                  <a:schemeClr val="tx1"/>
                </a:solidFill>
                <a:latin typeface="Meiryo" panose="020B0604030504040204" pitchFamily="34" charset="-128"/>
              </a:rPr>
              <a:t>○○</a:t>
            </a:r>
            <a:r>
              <a:rPr kumimoji="1" lang="en-US" altLang="ja-JP" sz="1200" dirty="0">
                <a:solidFill>
                  <a:schemeClr val="tx1"/>
                </a:solidFill>
                <a:latin typeface="Meiryo" panose="020B0604030504040204" pitchFamily="34" charset="-128"/>
              </a:rPr>
              <a:t>-</a:t>
            </a:r>
            <a:r>
              <a:rPr kumimoji="1" lang="en-US" altLang="ja-JP" sz="1200" dirty="0" err="1">
                <a:solidFill>
                  <a:schemeClr val="tx1"/>
                </a:solidFill>
                <a:latin typeface="Meiryo" panose="020B0604030504040204" pitchFamily="34" charset="-128"/>
              </a:rPr>
              <a:t>shop.com</a:t>
            </a:r>
            <a:endParaRPr kumimoji="1" lang="ja-JP" altLang="en-US" sz="1200" dirty="0">
              <a:solidFill>
                <a:schemeClr val="tx1"/>
              </a:solidFill>
              <a:latin typeface="Meiryo" panose="020B0604030504040204" pitchFamily="34" charset="-128"/>
            </a:endParaRPr>
          </a:p>
        </p:txBody>
      </p:sp>
      <p:grpSp>
        <p:nvGrpSpPr>
          <p:cNvPr id="5" name="グループ化 4">
            <a:extLst>
              <a:ext uri="{FF2B5EF4-FFF2-40B4-BE49-F238E27FC236}">
                <a16:creationId xmlns:a16="http://schemas.microsoft.com/office/drawing/2014/main" id="{9047D9A0-65D0-4959-86B5-2D451F7F4709}"/>
              </a:ext>
            </a:extLst>
          </p:cNvPr>
          <p:cNvGrpSpPr/>
          <p:nvPr/>
        </p:nvGrpSpPr>
        <p:grpSpPr>
          <a:xfrm>
            <a:off x="467545" y="3582414"/>
            <a:ext cx="2231726" cy="1655557"/>
            <a:chOff x="467545" y="3582414"/>
            <a:chExt cx="2231726" cy="1655557"/>
          </a:xfrm>
        </p:grpSpPr>
        <p:sp>
          <p:nvSpPr>
            <p:cNvPr id="86" name="角丸四角形 85">
              <a:extLst>
                <a:ext uri="{FF2B5EF4-FFF2-40B4-BE49-F238E27FC236}">
                  <a16:creationId xmlns:a16="http://schemas.microsoft.com/office/drawing/2014/main" id="{AAFE97D7-22D1-134F-B0F8-2B173826B484}"/>
                </a:ext>
              </a:extLst>
            </p:cNvPr>
            <p:cNvSpPr/>
            <p:nvPr/>
          </p:nvSpPr>
          <p:spPr>
            <a:xfrm>
              <a:off x="467545" y="3582414"/>
              <a:ext cx="1507832" cy="899778"/>
            </a:xfrm>
            <a:prstGeom prst="roundRect">
              <a:avLst/>
            </a:prstGeom>
            <a:solidFill>
              <a:schemeClr val="bg1"/>
            </a:solid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r>
                <a:rPr kumimoji="1" lang="ja-JP" altLang="en-US" sz="1600" b="1" dirty="0">
                  <a:solidFill>
                    <a:schemeClr val="tx2"/>
                  </a:solidFill>
                  <a:highlight>
                    <a:srgbClr val="FFFF00"/>
                  </a:highlight>
                  <a:latin typeface="Meiryo" panose="020B0604030504040204" pitchFamily="34" charset="-128"/>
                </a:rPr>
                <a:t>住所の番地が記載されていない。</a:t>
              </a:r>
            </a:p>
          </p:txBody>
        </p:sp>
        <p:cxnSp>
          <p:nvCxnSpPr>
            <p:cNvPr id="87" name="直線矢印コネクタ 86">
              <a:extLst>
                <a:ext uri="{FF2B5EF4-FFF2-40B4-BE49-F238E27FC236}">
                  <a16:creationId xmlns:a16="http://schemas.microsoft.com/office/drawing/2014/main" id="{F4C73CF9-07BD-8C4A-A4E5-F06F77327E54}"/>
                </a:ext>
              </a:extLst>
            </p:cNvPr>
            <p:cNvCxnSpPr>
              <a:cxnSpLocks/>
              <a:stCxn id="86" idx="3"/>
            </p:cNvCxnSpPr>
            <p:nvPr/>
          </p:nvCxnSpPr>
          <p:spPr>
            <a:xfrm>
              <a:off x="1975377" y="4032302"/>
              <a:ext cx="723894" cy="1205669"/>
            </a:xfrm>
            <a:prstGeom prst="straightConnector1">
              <a:avLst/>
            </a:prstGeom>
            <a:ln w="25400">
              <a:solidFill>
                <a:schemeClr val="accent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grpSp>
      <p:grpSp>
        <p:nvGrpSpPr>
          <p:cNvPr id="7" name="グループ化 6">
            <a:extLst>
              <a:ext uri="{FF2B5EF4-FFF2-40B4-BE49-F238E27FC236}">
                <a16:creationId xmlns:a16="http://schemas.microsoft.com/office/drawing/2014/main" id="{1AEF367A-238A-4684-B643-92E1ADA237A0}"/>
              </a:ext>
            </a:extLst>
          </p:cNvPr>
          <p:cNvGrpSpPr/>
          <p:nvPr/>
        </p:nvGrpSpPr>
        <p:grpSpPr>
          <a:xfrm>
            <a:off x="5370003" y="1484784"/>
            <a:ext cx="3489511" cy="1225243"/>
            <a:chOff x="5370003" y="1484784"/>
            <a:chExt cx="3489511" cy="1225243"/>
          </a:xfrm>
        </p:grpSpPr>
        <p:sp>
          <p:nvSpPr>
            <p:cNvPr id="88" name="角丸四角形 87">
              <a:extLst>
                <a:ext uri="{FF2B5EF4-FFF2-40B4-BE49-F238E27FC236}">
                  <a16:creationId xmlns:a16="http://schemas.microsoft.com/office/drawing/2014/main" id="{7F3F3F50-D8E0-6A47-88BD-C831E345A2B9}"/>
                </a:ext>
              </a:extLst>
            </p:cNvPr>
            <p:cNvSpPr/>
            <p:nvPr/>
          </p:nvSpPr>
          <p:spPr>
            <a:xfrm>
              <a:off x="7287023" y="1484784"/>
              <a:ext cx="1572491" cy="1225243"/>
            </a:xfrm>
            <a:prstGeom prst="roundRect">
              <a:avLst/>
            </a:prstGeom>
            <a:solidFill>
              <a:schemeClr val="bg1"/>
            </a:solid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r>
                <a:rPr kumimoji="1" lang="ja-JP" altLang="en-US" sz="1600" dirty="0">
                  <a:solidFill>
                    <a:schemeClr val="tx2"/>
                  </a:solidFill>
                  <a:latin typeface="Meiryo" panose="020B0604030504040204" pitchFamily="34" charset="-128"/>
                </a:rPr>
                <a:t>通常使用されない奇妙な漢字が混じっている。</a:t>
              </a:r>
            </a:p>
          </p:txBody>
        </p:sp>
        <p:cxnSp>
          <p:nvCxnSpPr>
            <p:cNvPr id="90" name="直線矢印コネクタ 89">
              <a:extLst>
                <a:ext uri="{FF2B5EF4-FFF2-40B4-BE49-F238E27FC236}">
                  <a16:creationId xmlns:a16="http://schemas.microsoft.com/office/drawing/2014/main" id="{140437D6-0157-E742-AF19-A3C96D9EAF85}"/>
                </a:ext>
              </a:extLst>
            </p:cNvPr>
            <p:cNvCxnSpPr>
              <a:cxnSpLocks/>
              <a:stCxn id="88" idx="1"/>
            </p:cNvCxnSpPr>
            <p:nvPr/>
          </p:nvCxnSpPr>
          <p:spPr>
            <a:xfrm flipH="1">
              <a:off x="5370003" y="2097405"/>
              <a:ext cx="1917020" cy="467345"/>
            </a:xfrm>
            <a:prstGeom prst="straightConnector1">
              <a:avLst/>
            </a:prstGeom>
            <a:ln w="25400">
              <a:solidFill>
                <a:schemeClr val="accent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grpSp>
      <p:grpSp>
        <p:nvGrpSpPr>
          <p:cNvPr id="8" name="グループ化 7">
            <a:extLst>
              <a:ext uri="{FF2B5EF4-FFF2-40B4-BE49-F238E27FC236}">
                <a16:creationId xmlns:a16="http://schemas.microsoft.com/office/drawing/2014/main" id="{935A4B3D-5577-43D2-8ABF-38577DA6A933}"/>
              </a:ext>
            </a:extLst>
          </p:cNvPr>
          <p:cNvGrpSpPr/>
          <p:nvPr/>
        </p:nvGrpSpPr>
        <p:grpSpPr>
          <a:xfrm>
            <a:off x="6156176" y="2987267"/>
            <a:ext cx="2734429" cy="759258"/>
            <a:chOff x="6156176" y="2987267"/>
            <a:chExt cx="2734429" cy="759258"/>
          </a:xfrm>
        </p:grpSpPr>
        <p:sp>
          <p:nvSpPr>
            <p:cNvPr id="93" name="角丸四角形 92">
              <a:extLst>
                <a:ext uri="{FF2B5EF4-FFF2-40B4-BE49-F238E27FC236}">
                  <a16:creationId xmlns:a16="http://schemas.microsoft.com/office/drawing/2014/main" id="{AC886907-3374-4C49-BEE7-3CC66811ECF1}"/>
                </a:ext>
              </a:extLst>
            </p:cNvPr>
            <p:cNvSpPr/>
            <p:nvPr/>
          </p:nvSpPr>
          <p:spPr>
            <a:xfrm>
              <a:off x="7318114" y="2987267"/>
              <a:ext cx="1572491" cy="759258"/>
            </a:xfrm>
            <a:prstGeom prst="roundRect">
              <a:avLst/>
            </a:prstGeom>
            <a:solidFill>
              <a:schemeClr val="bg1"/>
            </a:solid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r>
                <a:rPr kumimoji="1" lang="ja-JP" altLang="en-US" sz="1600" b="1" dirty="0">
                  <a:solidFill>
                    <a:schemeClr val="tx2"/>
                  </a:solidFill>
                  <a:highlight>
                    <a:srgbClr val="FFFF00"/>
                  </a:highlight>
                  <a:latin typeface="Meiryo" panose="020B0604030504040204" pitchFamily="34" charset="-128"/>
                </a:rPr>
                <a:t>極端に値引き</a:t>
              </a:r>
              <a:r>
                <a:rPr kumimoji="1" lang="ja-JP" altLang="en-US" sz="1600" dirty="0">
                  <a:solidFill>
                    <a:schemeClr val="tx2"/>
                  </a:solidFill>
                  <a:latin typeface="Meiryo" panose="020B0604030504040204" pitchFamily="34" charset="-128"/>
                </a:rPr>
                <a:t>されている。</a:t>
              </a:r>
            </a:p>
          </p:txBody>
        </p:sp>
        <p:cxnSp>
          <p:nvCxnSpPr>
            <p:cNvPr id="94" name="直線矢印コネクタ 93">
              <a:extLst>
                <a:ext uri="{FF2B5EF4-FFF2-40B4-BE49-F238E27FC236}">
                  <a16:creationId xmlns:a16="http://schemas.microsoft.com/office/drawing/2014/main" id="{9813FC69-DA5D-254F-B566-F0FE8B8DAAC6}"/>
                </a:ext>
              </a:extLst>
            </p:cNvPr>
            <p:cNvCxnSpPr>
              <a:cxnSpLocks/>
              <a:stCxn id="93" idx="1"/>
            </p:cNvCxnSpPr>
            <p:nvPr/>
          </p:nvCxnSpPr>
          <p:spPr>
            <a:xfrm flipH="1">
              <a:off x="6156176" y="3366896"/>
              <a:ext cx="1161938" cy="362105"/>
            </a:xfrm>
            <a:prstGeom prst="straightConnector1">
              <a:avLst/>
            </a:prstGeom>
            <a:ln w="25400">
              <a:solidFill>
                <a:schemeClr val="accent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A208D1DA-222E-4C33-81FC-BED65A8371C8}"/>
              </a:ext>
            </a:extLst>
          </p:cNvPr>
          <p:cNvGrpSpPr/>
          <p:nvPr/>
        </p:nvGrpSpPr>
        <p:grpSpPr>
          <a:xfrm>
            <a:off x="5868144" y="4083692"/>
            <a:ext cx="3022461" cy="968412"/>
            <a:chOff x="5868144" y="4083692"/>
            <a:chExt cx="3022461" cy="968412"/>
          </a:xfrm>
        </p:grpSpPr>
        <p:sp>
          <p:nvSpPr>
            <p:cNvPr id="95" name="角丸四角形 94">
              <a:extLst>
                <a:ext uri="{FF2B5EF4-FFF2-40B4-BE49-F238E27FC236}">
                  <a16:creationId xmlns:a16="http://schemas.microsoft.com/office/drawing/2014/main" id="{98E6935A-EB02-774C-A6B4-6E8FC518D14B}"/>
                </a:ext>
              </a:extLst>
            </p:cNvPr>
            <p:cNvSpPr/>
            <p:nvPr/>
          </p:nvSpPr>
          <p:spPr>
            <a:xfrm>
              <a:off x="7318114" y="4083692"/>
              <a:ext cx="1572491" cy="759258"/>
            </a:xfrm>
            <a:prstGeom prst="roundRect">
              <a:avLst/>
            </a:prstGeom>
            <a:solidFill>
              <a:schemeClr val="bg1"/>
            </a:solid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r>
                <a:rPr kumimoji="1" lang="ja-JP" altLang="en-US" sz="1600" dirty="0">
                  <a:solidFill>
                    <a:schemeClr val="tx2"/>
                  </a:solidFill>
                  <a:latin typeface="Meiryo" panose="020B0604030504040204" pitchFamily="34" charset="-128"/>
                </a:rPr>
                <a:t>支払い方法が</a:t>
              </a:r>
              <a:r>
                <a:rPr kumimoji="1" lang="ja-JP" altLang="en-US" sz="1600" b="1" dirty="0">
                  <a:solidFill>
                    <a:schemeClr val="tx2"/>
                  </a:solidFill>
                  <a:highlight>
                    <a:srgbClr val="FFFF00"/>
                  </a:highlight>
                  <a:latin typeface="Meiryo" panose="020B0604030504040204" pitchFamily="34" charset="-128"/>
                </a:rPr>
                <a:t>銀行振込のみ</a:t>
              </a:r>
              <a:r>
                <a:rPr kumimoji="1" lang="ja-JP" altLang="en-US" sz="1600" dirty="0">
                  <a:solidFill>
                    <a:schemeClr val="tx2"/>
                  </a:solidFill>
                  <a:latin typeface="Meiryo" panose="020B0604030504040204" pitchFamily="34" charset="-128"/>
                </a:rPr>
                <a:t>。</a:t>
              </a:r>
            </a:p>
          </p:txBody>
        </p:sp>
        <p:cxnSp>
          <p:nvCxnSpPr>
            <p:cNvPr id="96" name="直線矢印コネクタ 95">
              <a:extLst>
                <a:ext uri="{FF2B5EF4-FFF2-40B4-BE49-F238E27FC236}">
                  <a16:creationId xmlns:a16="http://schemas.microsoft.com/office/drawing/2014/main" id="{4ECB7DA5-A709-994D-8434-D9E36406EF21}"/>
                </a:ext>
              </a:extLst>
            </p:cNvPr>
            <p:cNvCxnSpPr>
              <a:cxnSpLocks/>
              <a:stCxn id="95" idx="1"/>
            </p:cNvCxnSpPr>
            <p:nvPr/>
          </p:nvCxnSpPr>
          <p:spPr>
            <a:xfrm flipH="1">
              <a:off x="5868144" y="4463321"/>
              <a:ext cx="1449970" cy="588783"/>
            </a:xfrm>
            <a:prstGeom prst="straightConnector1">
              <a:avLst/>
            </a:prstGeom>
            <a:ln w="25400">
              <a:solidFill>
                <a:schemeClr val="accent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222FE540-38D5-4816-9896-11894A4D0523}"/>
              </a:ext>
            </a:extLst>
          </p:cNvPr>
          <p:cNvGrpSpPr/>
          <p:nvPr/>
        </p:nvGrpSpPr>
        <p:grpSpPr>
          <a:xfrm>
            <a:off x="6600149" y="4976394"/>
            <a:ext cx="2327141" cy="1133115"/>
            <a:chOff x="6600149" y="4976394"/>
            <a:chExt cx="2327141" cy="1133115"/>
          </a:xfrm>
        </p:grpSpPr>
        <p:sp>
          <p:nvSpPr>
            <p:cNvPr id="97" name="角丸四角形 96">
              <a:extLst>
                <a:ext uri="{FF2B5EF4-FFF2-40B4-BE49-F238E27FC236}">
                  <a16:creationId xmlns:a16="http://schemas.microsoft.com/office/drawing/2014/main" id="{37795899-2BDA-7645-B718-2962B2B87A4E}"/>
                </a:ext>
              </a:extLst>
            </p:cNvPr>
            <p:cNvSpPr/>
            <p:nvPr/>
          </p:nvSpPr>
          <p:spPr>
            <a:xfrm>
              <a:off x="7354799" y="4976394"/>
              <a:ext cx="1572491" cy="1133115"/>
            </a:xfrm>
            <a:prstGeom prst="roundRect">
              <a:avLst/>
            </a:prstGeom>
            <a:solidFill>
              <a:schemeClr val="bg1"/>
            </a:solid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r>
                <a:rPr kumimoji="1" lang="ja-JP" altLang="en-US" sz="1600" dirty="0">
                  <a:solidFill>
                    <a:schemeClr val="tx2"/>
                  </a:solidFill>
                  <a:latin typeface="Meiryo" panose="020B0604030504040204" pitchFamily="34" charset="-128"/>
                </a:rPr>
                <a:t>機械翻訳したような</a:t>
              </a:r>
              <a:r>
                <a:rPr kumimoji="1" lang="ja-JP" altLang="en-US" sz="1600" b="1" dirty="0">
                  <a:solidFill>
                    <a:schemeClr val="tx2"/>
                  </a:solidFill>
                  <a:highlight>
                    <a:srgbClr val="FFFF00"/>
                  </a:highlight>
                  <a:latin typeface="Meiryo" panose="020B0604030504040204" pitchFamily="34" charset="-128"/>
                </a:rPr>
                <a:t>不自然な日本語</a:t>
              </a:r>
              <a:r>
                <a:rPr kumimoji="1" lang="ja-JP" altLang="en-US" sz="1600" dirty="0">
                  <a:solidFill>
                    <a:schemeClr val="tx2"/>
                  </a:solidFill>
                  <a:latin typeface="Meiryo" panose="020B0604030504040204" pitchFamily="34" charset="-128"/>
                </a:rPr>
                <a:t>がある。</a:t>
              </a:r>
            </a:p>
          </p:txBody>
        </p:sp>
        <p:cxnSp>
          <p:nvCxnSpPr>
            <p:cNvPr id="98" name="直線矢印コネクタ 97">
              <a:extLst>
                <a:ext uri="{FF2B5EF4-FFF2-40B4-BE49-F238E27FC236}">
                  <a16:creationId xmlns:a16="http://schemas.microsoft.com/office/drawing/2014/main" id="{815BADB4-4A1B-5849-AE32-59A1ECB81A65}"/>
                </a:ext>
              </a:extLst>
            </p:cNvPr>
            <p:cNvCxnSpPr>
              <a:cxnSpLocks/>
              <a:stCxn id="97" idx="1"/>
            </p:cNvCxnSpPr>
            <p:nvPr/>
          </p:nvCxnSpPr>
          <p:spPr>
            <a:xfrm flipH="1">
              <a:off x="6600149" y="5542952"/>
              <a:ext cx="754650" cy="135931"/>
            </a:xfrm>
            <a:prstGeom prst="straightConnector1">
              <a:avLst/>
            </a:prstGeom>
            <a:ln w="25400">
              <a:solidFill>
                <a:schemeClr val="accent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grpSp>
      <p:grpSp>
        <p:nvGrpSpPr>
          <p:cNvPr id="6" name="グループ化 5">
            <a:extLst>
              <a:ext uri="{FF2B5EF4-FFF2-40B4-BE49-F238E27FC236}">
                <a16:creationId xmlns:a16="http://schemas.microsoft.com/office/drawing/2014/main" id="{F8873C5F-4D8E-4997-95CA-79559CE88346}"/>
              </a:ext>
            </a:extLst>
          </p:cNvPr>
          <p:cNvGrpSpPr/>
          <p:nvPr/>
        </p:nvGrpSpPr>
        <p:grpSpPr>
          <a:xfrm>
            <a:off x="467545" y="4607870"/>
            <a:ext cx="2231726" cy="1629442"/>
            <a:chOff x="467545" y="4607870"/>
            <a:chExt cx="2231726" cy="1629442"/>
          </a:xfrm>
        </p:grpSpPr>
        <p:sp>
          <p:nvSpPr>
            <p:cNvPr id="99" name="角丸四角形 98">
              <a:extLst>
                <a:ext uri="{FF2B5EF4-FFF2-40B4-BE49-F238E27FC236}">
                  <a16:creationId xmlns:a16="http://schemas.microsoft.com/office/drawing/2014/main" id="{322C42DF-1400-A140-8537-A076613655CA}"/>
                </a:ext>
              </a:extLst>
            </p:cNvPr>
            <p:cNvSpPr/>
            <p:nvPr/>
          </p:nvSpPr>
          <p:spPr>
            <a:xfrm>
              <a:off x="467545" y="4607870"/>
              <a:ext cx="1507832" cy="1629442"/>
            </a:xfrm>
            <a:prstGeom prst="roundRect">
              <a:avLst>
                <a:gd name="adj" fmla="val 8005"/>
              </a:avLst>
            </a:prstGeom>
            <a:solidFill>
              <a:schemeClr val="bg1"/>
            </a:solid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r>
                <a:rPr kumimoji="1" lang="ja-JP" altLang="en-US" sz="1600" b="1" dirty="0">
                  <a:solidFill>
                    <a:schemeClr val="tx2"/>
                  </a:solidFill>
                  <a:highlight>
                    <a:srgbClr val="FFFF00"/>
                  </a:highlight>
                  <a:latin typeface="Meiryo" panose="020B0604030504040204" pitchFamily="34" charset="-128"/>
                </a:rPr>
                <a:t>電話番号がなく</a:t>
              </a:r>
              <a:r>
                <a:rPr kumimoji="1" lang="ja-JP" altLang="en-US" sz="1600" dirty="0">
                  <a:solidFill>
                    <a:schemeClr val="tx2"/>
                  </a:solidFill>
                  <a:latin typeface="Meiryo" panose="020B0604030504040204" pitchFamily="34" charset="-128"/>
                </a:rPr>
                <a:t>、連絡先が</a:t>
              </a:r>
              <a:r>
                <a:rPr kumimoji="1" lang="en-US" altLang="ja-JP" sz="1600" dirty="0">
                  <a:solidFill>
                    <a:schemeClr val="tx2"/>
                  </a:solidFill>
                  <a:latin typeface="Meiryo" panose="020B0604030504040204" pitchFamily="34" charset="-128"/>
                </a:rPr>
                <a:t>E</a:t>
              </a:r>
              <a:r>
                <a:rPr kumimoji="1" lang="ja-JP" altLang="en-US" sz="1600" dirty="0">
                  <a:solidFill>
                    <a:schemeClr val="tx2"/>
                  </a:solidFill>
                  <a:latin typeface="Meiryo" panose="020B0604030504040204" pitchFamily="34" charset="-128"/>
                </a:rPr>
                <a:t>メールしかない。</a:t>
              </a:r>
              <a:endParaRPr lang="en-US" altLang="ja-JP" sz="1600" dirty="0">
                <a:solidFill>
                  <a:schemeClr val="tx2"/>
                </a:solidFill>
                <a:latin typeface="Meiryo" panose="020B0604030504040204" pitchFamily="34" charset="-128"/>
              </a:endParaRPr>
            </a:p>
            <a:p>
              <a:r>
                <a:rPr lang="ja-JP" altLang="en-US" sz="1400" dirty="0">
                  <a:solidFill>
                    <a:schemeClr val="tx2"/>
                  </a:solidFill>
                  <a:latin typeface="Meiryo" panose="020B0604030504040204" pitchFamily="34" charset="-128"/>
                </a:rPr>
                <a:t>（しかもフリーメール）</a:t>
              </a:r>
              <a:endParaRPr kumimoji="1" lang="ja-JP" altLang="en-US" sz="1400" dirty="0">
                <a:solidFill>
                  <a:schemeClr val="tx2"/>
                </a:solidFill>
                <a:latin typeface="Meiryo" panose="020B0604030504040204" pitchFamily="34" charset="-128"/>
              </a:endParaRPr>
            </a:p>
          </p:txBody>
        </p:sp>
        <p:cxnSp>
          <p:nvCxnSpPr>
            <p:cNvPr id="100" name="直線矢印コネクタ 99">
              <a:extLst>
                <a:ext uri="{FF2B5EF4-FFF2-40B4-BE49-F238E27FC236}">
                  <a16:creationId xmlns:a16="http://schemas.microsoft.com/office/drawing/2014/main" id="{E848FBE0-73A2-F145-A3C7-52AF6C9812F5}"/>
                </a:ext>
              </a:extLst>
            </p:cNvPr>
            <p:cNvCxnSpPr>
              <a:cxnSpLocks/>
              <a:stCxn id="99" idx="3"/>
            </p:cNvCxnSpPr>
            <p:nvPr/>
          </p:nvCxnSpPr>
          <p:spPr>
            <a:xfrm>
              <a:off x="1975377" y="5422592"/>
              <a:ext cx="723894" cy="299749"/>
            </a:xfrm>
            <a:prstGeom prst="straightConnector1">
              <a:avLst/>
            </a:prstGeom>
            <a:ln w="25400">
              <a:solidFill>
                <a:schemeClr val="accent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grpSp>
      <p:sp>
        <p:nvSpPr>
          <p:cNvPr id="101" name="テキスト ボックス 100">
            <a:extLst>
              <a:ext uri="{FF2B5EF4-FFF2-40B4-BE49-F238E27FC236}">
                <a16:creationId xmlns:a16="http://schemas.microsoft.com/office/drawing/2014/main" id="{0E268FFC-CA9C-5348-87F3-B0286DBE9C0C}"/>
              </a:ext>
            </a:extLst>
          </p:cNvPr>
          <p:cNvSpPr txBox="1"/>
          <p:nvPr/>
        </p:nvSpPr>
        <p:spPr>
          <a:xfrm>
            <a:off x="4083828" y="3101912"/>
            <a:ext cx="3046462" cy="814188"/>
          </a:xfrm>
          <a:prstGeom prst="rect">
            <a:avLst/>
          </a:prstGeom>
          <a:noFill/>
        </p:spPr>
        <p:txBody>
          <a:bodyPr wrap="square" rtlCol="0">
            <a:spAutoFit/>
          </a:bodyPr>
          <a:lstStyle/>
          <a:p>
            <a:r>
              <a:rPr lang="ja-JP" altLang="en-US" sz="1500" b="1" dirty="0">
                <a:latin typeface="+mn-ea"/>
              </a:rPr>
              <a:t>人気ブランド最新商品が激安！</a:t>
            </a:r>
            <a:endParaRPr lang="en-US" altLang="ja-JP" sz="1500" b="1" dirty="0">
              <a:latin typeface="+mn-ea"/>
            </a:endParaRPr>
          </a:p>
          <a:p>
            <a:r>
              <a:rPr lang="ja-JP" altLang="en-US" sz="1400" dirty="0">
                <a:latin typeface="+mn-ea"/>
              </a:rPr>
              <a:t>在庫</a:t>
            </a:r>
            <a:r>
              <a:rPr lang="en-US" altLang="ja-JP" sz="1400" dirty="0">
                <a:latin typeface="+mn-ea"/>
              </a:rPr>
              <a:t>2</a:t>
            </a:r>
            <a:r>
              <a:rPr lang="ja-JP" altLang="en-US" sz="1400" dirty="0">
                <a:latin typeface="+mn-ea"/>
              </a:rPr>
              <a:t>点</a:t>
            </a:r>
            <a:endParaRPr lang="en-US" altLang="ja-JP" sz="1400" dirty="0">
              <a:latin typeface="+mn-ea"/>
            </a:endParaRPr>
          </a:p>
          <a:p>
            <a:r>
              <a:rPr lang="en-US" altLang="ja-JP" sz="1600" dirty="0">
                <a:solidFill>
                  <a:srgbClr val="FF0000"/>
                </a:solidFill>
                <a:latin typeface="+mn-ea"/>
              </a:rPr>
              <a:t>25,000</a:t>
            </a:r>
            <a:r>
              <a:rPr lang="ja-JP" altLang="en-US" sz="1600">
                <a:solidFill>
                  <a:srgbClr val="FF0000"/>
                </a:solidFill>
                <a:latin typeface="+mn-ea"/>
              </a:rPr>
              <a:t>→</a:t>
            </a:r>
            <a:r>
              <a:rPr lang="en-US" altLang="ja-JP" sz="2000" b="1" dirty="0">
                <a:solidFill>
                  <a:srgbClr val="FF0000"/>
                </a:solidFill>
                <a:latin typeface="+mn-ea"/>
              </a:rPr>
              <a:t>3,000</a:t>
            </a:r>
            <a:r>
              <a:rPr lang="ja-JP" altLang="en-US" sz="2000" b="1">
                <a:solidFill>
                  <a:srgbClr val="FF0000"/>
                </a:solidFill>
                <a:latin typeface="+mn-ea"/>
              </a:rPr>
              <a:t>円</a:t>
            </a:r>
            <a:endParaRPr lang="en-US" altLang="ja-JP" sz="2000" b="1" dirty="0">
              <a:solidFill>
                <a:srgbClr val="FF0000"/>
              </a:solidFill>
              <a:latin typeface="+mn-ea"/>
            </a:endParaRPr>
          </a:p>
        </p:txBody>
      </p:sp>
      <p:pic>
        <p:nvPicPr>
          <p:cNvPr id="104" name="図 103">
            <a:extLst>
              <a:ext uri="{FF2B5EF4-FFF2-40B4-BE49-F238E27FC236}">
                <a16:creationId xmlns:a16="http://schemas.microsoft.com/office/drawing/2014/main" id="{085B2879-4560-534A-9FAC-B0C43A59495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812180" y="3405178"/>
            <a:ext cx="936768" cy="424474"/>
          </a:xfrm>
          <a:prstGeom prst="rect">
            <a:avLst/>
          </a:prstGeom>
        </p:spPr>
      </p:pic>
      <p:cxnSp>
        <p:nvCxnSpPr>
          <p:cNvPr id="105" name="直線コネクタ 104">
            <a:extLst>
              <a:ext uri="{FF2B5EF4-FFF2-40B4-BE49-F238E27FC236}">
                <a16:creationId xmlns:a16="http://schemas.microsoft.com/office/drawing/2014/main" id="{CBFB896E-2A64-BB45-9C6C-9AE25A1A0BEA}"/>
              </a:ext>
            </a:extLst>
          </p:cNvPr>
          <p:cNvCxnSpPr>
            <a:cxnSpLocks/>
          </p:cNvCxnSpPr>
          <p:nvPr/>
        </p:nvCxnSpPr>
        <p:spPr>
          <a:xfrm>
            <a:off x="2529081" y="4390300"/>
            <a:ext cx="4342932" cy="0"/>
          </a:xfrm>
          <a:prstGeom prst="line">
            <a:avLst/>
          </a:prstGeom>
          <a:ln w="6350">
            <a:solidFill>
              <a:schemeClr val="tx2">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07" name="角丸四角形 106">
            <a:extLst>
              <a:ext uri="{FF2B5EF4-FFF2-40B4-BE49-F238E27FC236}">
                <a16:creationId xmlns:a16="http://schemas.microsoft.com/office/drawing/2014/main" id="{30C684A5-983A-D04D-A117-65BD1C0A942E}"/>
              </a:ext>
            </a:extLst>
          </p:cNvPr>
          <p:cNvSpPr/>
          <p:nvPr/>
        </p:nvSpPr>
        <p:spPr>
          <a:xfrm>
            <a:off x="5801109" y="3968871"/>
            <a:ext cx="1041905" cy="26047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500">
                <a:solidFill>
                  <a:schemeClr val="bg1"/>
                </a:solidFill>
                <a:latin typeface="Meiryo" panose="020B0604030504040204" pitchFamily="34" charset="-128"/>
              </a:rPr>
              <a:t>購入する</a:t>
            </a:r>
          </a:p>
        </p:txBody>
      </p:sp>
      <p:sp>
        <p:nvSpPr>
          <p:cNvPr id="108" name="角丸四角形 107">
            <a:extLst>
              <a:ext uri="{FF2B5EF4-FFF2-40B4-BE49-F238E27FC236}">
                <a16:creationId xmlns:a16="http://schemas.microsoft.com/office/drawing/2014/main" id="{CC548752-9530-A24B-B970-5DCE1949B520}"/>
              </a:ext>
            </a:extLst>
          </p:cNvPr>
          <p:cNvSpPr/>
          <p:nvPr/>
        </p:nvSpPr>
        <p:spPr>
          <a:xfrm>
            <a:off x="5775869" y="1637613"/>
            <a:ext cx="1132473" cy="222477"/>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kumimoji="1" lang="ja-JP" altLang="en-US">
              <a:latin typeface="Meiryo" panose="020B0604030504040204" pitchFamily="34" charset="-128"/>
            </a:endParaRPr>
          </a:p>
        </p:txBody>
      </p:sp>
      <p:sp>
        <p:nvSpPr>
          <p:cNvPr id="109" name="テキスト ボックス 108">
            <a:extLst>
              <a:ext uri="{FF2B5EF4-FFF2-40B4-BE49-F238E27FC236}">
                <a16:creationId xmlns:a16="http://schemas.microsoft.com/office/drawing/2014/main" id="{CC8218E6-96F9-D142-91B7-DA629C29DDC5}"/>
              </a:ext>
            </a:extLst>
          </p:cNvPr>
          <p:cNvSpPr txBox="1"/>
          <p:nvPr/>
        </p:nvSpPr>
        <p:spPr>
          <a:xfrm>
            <a:off x="2454309" y="2146253"/>
            <a:ext cx="3046462" cy="393056"/>
          </a:xfrm>
          <a:prstGeom prst="rect">
            <a:avLst/>
          </a:prstGeom>
          <a:noFill/>
        </p:spPr>
        <p:txBody>
          <a:bodyPr wrap="square" rtlCol="0">
            <a:spAutoFit/>
          </a:bodyPr>
          <a:lstStyle/>
          <a:p>
            <a:r>
              <a:rPr lang="ja-JP" altLang="en-US" sz="2200" dirty="0">
                <a:latin typeface="+mn-ea"/>
              </a:rPr>
              <a:t>〇〇ショップ</a:t>
            </a:r>
            <a:endParaRPr lang="en-US" altLang="ja-JP" sz="2200" dirty="0">
              <a:latin typeface="+mn-ea"/>
            </a:endParaRPr>
          </a:p>
        </p:txBody>
      </p:sp>
      <p:sp>
        <p:nvSpPr>
          <p:cNvPr id="110" name="角丸四角形 109">
            <a:extLst>
              <a:ext uri="{FF2B5EF4-FFF2-40B4-BE49-F238E27FC236}">
                <a16:creationId xmlns:a16="http://schemas.microsoft.com/office/drawing/2014/main" id="{4DFEF02D-3BB2-6F44-B9F7-3BDC6D646BB4}"/>
              </a:ext>
            </a:extLst>
          </p:cNvPr>
          <p:cNvSpPr/>
          <p:nvPr/>
        </p:nvSpPr>
        <p:spPr>
          <a:xfrm>
            <a:off x="2523096" y="2618051"/>
            <a:ext cx="4385244" cy="30704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lang="ja-JP" altLang="en-US" sz="1300" dirty="0">
                <a:solidFill>
                  <a:schemeClr val="bg1"/>
                </a:solidFill>
                <a:latin typeface="Meiryo" panose="020B0604030504040204" pitchFamily="34" charset="-128"/>
              </a:rPr>
              <a:t>ホーム　｜　商品一覧　｜　</a:t>
            </a:r>
            <a:r>
              <a:rPr lang="ja-JP" altLang="en-US" sz="1300">
                <a:solidFill>
                  <a:schemeClr val="bg1"/>
                </a:solidFill>
                <a:latin typeface="+mj-ea"/>
                <a:ea typeface="+mj-ea"/>
              </a:rPr>
              <a:t>特价商品　</a:t>
            </a:r>
            <a:r>
              <a:rPr lang="ja-JP" altLang="en-US" sz="1300">
                <a:solidFill>
                  <a:schemeClr val="bg1"/>
                </a:solidFill>
                <a:latin typeface="Meiryo" panose="020B0604030504040204" pitchFamily="34" charset="-128"/>
              </a:rPr>
              <a:t>｜　</a:t>
            </a:r>
            <a:r>
              <a:rPr lang="ja-JP" altLang="en-US" sz="1300" dirty="0">
                <a:solidFill>
                  <a:schemeClr val="bg1"/>
                </a:solidFill>
                <a:latin typeface="Meiryo" panose="020B0604030504040204" pitchFamily="34" charset="-128"/>
              </a:rPr>
              <a:t>お問合せ</a:t>
            </a:r>
          </a:p>
        </p:txBody>
      </p:sp>
      <p:sp>
        <p:nvSpPr>
          <p:cNvPr id="4" name="タイトル 3">
            <a:extLst>
              <a:ext uri="{FF2B5EF4-FFF2-40B4-BE49-F238E27FC236}">
                <a16:creationId xmlns:a16="http://schemas.microsoft.com/office/drawing/2014/main" id="{61F92F81-7E65-7F46-A1A7-E41727F3D840}"/>
              </a:ext>
            </a:extLst>
          </p:cNvPr>
          <p:cNvSpPr>
            <a:spLocks noGrp="1"/>
          </p:cNvSpPr>
          <p:nvPr>
            <p:ph type="title"/>
          </p:nvPr>
        </p:nvSpPr>
        <p:spPr/>
        <p:txBody>
          <a:bodyPr/>
          <a:lstStyle/>
          <a:p>
            <a:r>
              <a:rPr lang="ja-JP" altLang="ja-JP" dirty="0"/>
              <a:t>ショッピング詐欺サイト</a:t>
            </a:r>
            <a:endParaRPr lang="ja-JP" altLang="en-US" dirty="0"/>
          </a:p>
        </p:txBody>
      </p:sp>
      <p:grpSp>
        <p:nvGrpSpPr>
          <p:cNvPr id="3" name="グループ化 2"/>
          <p:cNvGrpSpPr/>
          <p:nvPr/>
        </p:nvGrpSpPr>
        <p:grpSpPr>
          <a:xfrm>
            <a:off x="253394" y="1112543"/>
            <a:ext cx="1740345" cy="1740345"/>
            <a:chOff x="310094" y="3681914"/>
            <a:chExt cx="1489331" cy="1489331"/>
          </a:xfrm>
        </p:grpSpPr>
        <p:sp>
          <p:nvSpPr>
            <p:cNvPr id="15" name="星 24 14">
              <a:extLst>
                <a:ext uri="{FF2B5EF4-FFF2-40B4-BE49-F238E27FC236}">
                  <a16:creationId xmlns:a16="http://schemas.microsoft.com/office/drawing/2014/main" id="{520B48E7-9D34-2042-986D-2E21EF05C336}"/>
                </a:ext>
              </a:extLst>
            </p:cNvPr>
            <p:cNvSpPr/>
            <p:nvPr/>
          </p:nvSpPr>
          <p:spPr>
            <a:xfrm>
              <a:off x="310094" y="3681914"/>
              <a:ext cx="1489331" cy="1489331"/>
            </a:xfrm>
            <a:prstGeom prst="star24">
              <a:avLst>
                <a:gd name="adj" fmla="val 4091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33" name="テキスト ボックス 32">
              <a:extLst>
                <a:ext uri="{FF2B5EF4-FFF2-40B4-BE49-F238E27FC236}">
                  <a16:creationId xmlns:a16="http://schemas.microsoft.com/office/drawing/2014/main" id="{D38D1EF1-E145-2C4E-A006-E276BE116346}"/>
                </a:ext>
              </a:extLst>
            </p:cNvPr>
            <p:cNvSpPr txBox="1"/>
            <p:nvPr/>
          </p:nvSpPr>
          <p:spPr>
            <a:xfrm>
              <a:off x="551677" y="4057066"/>
              <a:ext cx="948188" cy="790156"/>
            </a:xfrm>
            <a:prstGeom prst="rect">
              <a:avLst/>
            </a:prstGeom>
            <a:noFill/>
          </p:spPr>
          <p:txBody>
            <a:bodyPr wrap="none" rtlCol="0">
              <a:spAutoFit/>
            </a:bodyPr>
            <a:lstStyle/>
            <a:p>
              <a:pPr algn="ctr"/>
              <a:r>
                <a:rPr lang="ja-JP" altLang="en-US" b="1" dirty="0">
                  <a:solidFill>
                    <a:schemeClr val="tx2"/>
                  </a:solidFill>
                  <a:latin typeface="Meiryo" panose="020B0604030504040204" pitchFamily="34" charset="-128"/>
                </a:rPr>
                <a:t>こんな</a:t>
              </a:r>
              <a:endParaRPr lang="en-US" altLang="ja-JP" b="1" dirty="0">
                <a:solidFill>
                  <a:schemeClr val="tx2"/>
                </a:solidFill>
                <a:latin typeface="Meiryo" panose="020B0604030504040204" pitchFamily="34" charset="-128"/>
              </a:endParaRPr>
            </a:p>
            <a:p>
              <a:pPr algn="ctr"/>
              <a:r>
                <a:rPr lang="ja-JP" altLang="en-US" b="1" dirty="0">
                  <a:solidFill>
                    <a:schemeClr val="tx2"/>
                  </a:solidFill>
                  <a:latin typeface="Meiryo" panose="020B0604030504040204" pitchFamily="34" charset="-128"/>
                </a:rPr>
                <a:t>サイトは</a:t>
              </a:r>
              <a:endParaRPr lang="en-US" altLang="ja-JP" b="1" dirty="0">
                <a:solidFill>
                  <a:schemeClr val="tx2"/>
                </a:solidFill>
                <a:latin typeface="Meiryo" panose="020B0604030504040204" pitchFamily="34" charset="-128"/>
              </a:endParaRPr>
            </a:p>
            <a:p>
              <a:pPr algn="ctr"/>
              <a:r>
                <a:rPr lang="ja-JP" altLang="en-US" b="1" dirty="0">
                  <a:solidFill>
                    <a:schemeClr val="tx2"/>
                  </a:solidFill>
                  <a:latin typeface="Meiryo" panose="020B0604030504040204" pitchFamily="34" charset="-128"/>
                </a:rPr>
                <a:t>怪しい</a:t>
              </a:r>
              <a:r>
                <a:rPr lang="en-US" altLang="ja-JP" b="1" dirty="0">
                  <a:solidFill>
                    <a:schemeClr val="tx2"/>
                  </a:solidFill>
                  <a:latin typeface="Meiryo" panose="020B0604030504040204" pitchFamily="34" charset="-128"/>
                </a:rPr>
                <a:t>!</a:t>
              </a:r>
              <a:endParaRPr lang="ja-JP" altLang="en-US" b="1" dirty="0">
                <a:solidFill>
                  <a:schemeClr val="tx2"/>
                </a:solidFill>
                <a:latin typeface="Meiryo" panose="020B0604030504040204" pitchFamily="34" charset="-128"/>
              </a:endParaRPr>
            </a:p>
          </p:txBody>
        </p:sp>
      </p:grpSp>
      <p:sp>
        <p:nvSpPr>
          <p:cNvPr id="2" name="スライド番号プレースホルダー 1">
            <a:extLst>
              <a:ext uri="{FF2B5EF4-FFF2-40B4-BE49-F238E27FC236}">
                <a16:creationId xmlns:a16="http://schemas.microsoft.com/office/drawing/2014/main" id="{C2A67968-EF8D-5042-A5AC-95C62F02394A}"/>
              </a:ext>
            </a:extLst>
          </p:cNvPr>
          <p:cNvSpPr>
            <a:spLocks noGrp="1"/>
          </p:cNvSpPr>
          <p:nvPr>
            <p:ph type="sldNum" sz="quarter" idx="4"/>
          </p:nvPr>
        </p:nvSpPr>
        <p:spPr/>
        <p:txBody>
          <a:bodyPr/>
          <a:lstStyle/>
          <a:p>
            <a:fld id="{C3C412A8-4165-48C5-B7A3-F5E84C593970}" type="slidenum">
              <a:rPr lang="ja-JP" altLang="en-US" smtClean="0"/>
              <a:pPr/>
              <a:t>9</a:t>
            </a:fld>
            <a:endParaRPr lang="ja-JP" altLang="en-US"/>
          </a:p>
        </p:txBody>
      </p:sp>
    </p:spTree>
    <p:extLst>
      <p:ext uri="{BB962C8B-B14F-4D97-AF65-F5344CB8AC3E}">
        <p14:creationId xmlns:p14="http://schemas.microsoft.com/office/powerpoint/2010/main" val="2596642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ja-JP" dirty="0"/>
              <a:t>ワンクリック</a:t>
            </a:r>
            <a:r>
              <a:rPr lang="ja-JP" altLang="en-US" dirty="0"/>
              <a:t>（ゼロクリック）</a:t>
            </a:r>
            <a:r>
              <a:rPr lang="ja-JP" altLang="ja-JP" dirty="0"/>
              <a:t>詐欺</a:t>
            </a:r>
            <a:endParaRPr kumimoji="1" lang="ja-JP" altLang="en-US" dirty="0"/>
          </a:p>
        </p:txBody>
      </p:sp>
      <p:grpSp>
        <p:nvGrpSpPr>
          <p:cNvPr id="8" name="グループ化 7">
            <a:extLst>
              <a:ext uri="{FF2B5EF4-FFF2-40B4-BE49-F238E27FC236}">
                <a16:creationId xmlns:a16="http://schemas.microsoft.com/office/drawing/2014/main" id="{2C5EFF93-BA32-4113-99FE-565DEA30CAB2}"/>
              </a:ext>
            </a:extLst>
          </p:cNvPr>
          <p:cNvGrpSpPr/>
          <p:nvPr/>
        </p:nvGrpSpPr>
        <p:grpSpPr>
          <a:xfrm>
            <a:off x="5076055" y="4348095"/>
            <a:ext cx="3438733" cy="2194259"/>
            <a:chOff x="5076055" y="4348095"/>
            <a:chExt cx="3438733" cy="2194259"/>
          </a:xfrm>
        </p:grpSpPr>
        <p:sp>
          <p:nvSpPr>
            <p:cNvPr id="36" name="角丸四角形 35">
              <a:extLst>
                <a:ext uri="{FF2B5EF4-FFF2-40B4-BE49-F238E27FC236}">
                  <a16:creationId xmlns:a16="http://schemas.microsoft.com/office/drawing/2014/main" id="{3D525762-503D-9A41-AF90-92E7AEB2B26B}"/>
                </a:ext>
              </a:extLst>
            </p:cNvPr>
            <p:cNvSpPr/>
            <p:nvPr/>
          </p:nvSpPr>
          <p:spPr>
            <a:xfrm>
              <a:off x="5076055" y="4348095"/>
              <a:ext cx="3438733" cy="2194259"/>
            </a:xfrm>
            <a:prstGeom prst="roundRect">
              <a:avLst>
                <a:gd name="adj" fmla="val 6865"/>
              </a:avLst>
            </a:prstGeom>
            <a:noFill/>
            <a:ln w="254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37" name="テキスト ボックス 36">
              <a:extLst>
                <a:ext uri="{FF2B5EF4-FFF2-40B4-BE49-F238E27FC236}">
                  <a16:creationId xmlns:a16="http://schemas.microsoft.com/office/drawing/2014/main" id="{643AD79A-0A9F-CF41-946B-885DED6C773C}"/>
                </a:ext>
              </a:extLst>
            </p:cNvPr>
            <p:cNvSpPr txBox="1"/>
            <p:nvPr/>
          </p:nvSpPr>
          <p:spPr>
            <a:xfrm>
              <a:off x="5378196" y="5951020"/>
              <a:ext cx="2974741" cy="492443"/>
            </a:xfrm>
            <a:prstGeom prst="rect">
              <a:avLst/>
            </a:prstGeom>
            <a:noFill/>
          </p:spPr>
          <p:txBody>
            <a:bodyPr wrap="square" rtlCol="0">
              <a:spAutoFit/>
            </a:bodyPr>
            <a:lstStyle/>
            <a:p>
              <a:r>
                <a:rPr lang="ja-JP" altLang="en-US" sz="1300" dirty="0">
                  <a:latin typeface="Meiryo" panose="020B0604030504040204" pitchFamily="34" charset="-128"/>
                </a:rPr>
                <a:t>クリックしなくてもサイトを開いただけで、突然お金を要求される</a:t>
              </a:r>
            </a:p>
          </p:txBody>
        </p:sp>
        <p:sp>
          <p:nvSpPr>
            <p:cNvPr id="38" name="テキスト ボックス 37">
              <a:extLst>
                <a:ext uri="{FF2B5EF4-FFF2-40B4-BE49-F238E27FC236}">
                  <a16:creationId xmlns:a16="http://schemas.microsoft.com/office/drawing/2014/main" id="{AF96DA21-F345-1245-9572-00C776C20014}"/>
                </a:ext>
              </a:extLst>
            </p:cNvPr>
            <p:cNvSpPr txBox="1"/>
            <p:nvPr/>
          </p:nvSpPr>
          <p:spPr>
            <a:xfrm>
              <a:off x="5452581" y="4460545"/>
              <a:ext cx="2739853" cy="369332"/>
            </a:xfrm>
            <a:prstGeom prst="rect">
              <a:avLst/>
            </a:prstGeom>
            <a:noFill/>
          </p:spPr>
          <p:txBody>
            <a:bodyPr wrap="none" rtlCol="0">
              <a:spAutoFit/>
            </a:bodyPr>
            <a:lstStyle/>
            <a:p>
              <a:pPr algn="ctr"/>
              <a:r>
                <a:rPr lang="ja-JP" altLang="ja-JP" b="1">
                  <a:solidFill>
                    <a:schemeClr val="accent1">
                      <a:lumMod val="75000"/>
                    </a:schemeClr>
                  </a:solidFill>
                  <a:latin typeface="Meiryo" panose="020B0604030504040204" pitchFamily="34" charset="-128"/>
                </a:rPr>
                <a:t>“</a:t>
              </a:r>
              <a:r>
                <a:rPr lang="ja-JP" altLang="en-US" b="1">
                  <a:solidFill>
                    <a:schemeClr val="accent1">
                      <a:lumMod val="75000"/>
                    </a:schemeClr>
                  </a:solidFill>
                  <a:latin typeface="Meiryo" panose="020B0604030504040204" pitchFamily="34" charset="-128"/>
                </a:rPr>
                <a:t>ゼロクリック詐欺</a:t>
              </a:r>
              <a:r>
                <a:rPr lang="ja-JP" altLang="ja-JP" b="1">
                  <a:solidFill>
                    <a:schemeClr val="accent1">
                      <a:lumMod val="75000"/>
                    </a:schemeClr>
                  </a:solidFill>
                  <a:latin typeface="Meiryo" panose="020B0604030504040204" pitchFamily="34" charset="-128"/>
                </a:rPr>
                <a:t>”とは</a:t>
              </a:r>
              <a:endParaRPr lang="ja-JP" altLang="en-US" b="1" dirty="0">
                <a:solidFill>
                  <a:schemeClr val="accent1">
                    <a:lumMod val="75000"/>
                  </a:schemeClr>
                </a:solidFill>
                <a:latin typeface="Meiryo" panose="020B0604030504040204" pitchFamily="34" charset="-128"/>
              </a:endParaRPr>
            </a:p>
          </p:txBody>
        </p:sp>
        <p:pic>
          <p:nvPicPr>
            <p:cNvPr id="16" name="図 15" descr="コンピュータ, 挿絵 が含まれている画像&#10;&#10;自動的に生成された説明">
              <a:extLst>
                <a:ext uri="{FF2B5EF4-FFF2-40B4-BE49-F238E27FC236}">
                  <a16:creationId xmlns:a16="http://schemas.microsoft.com/office/drawing/2014/main" id="{737A8585-C2EC-3548-8CD0-6A5921033C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3566" y="4712833"/>
              <a:ext cx="2797881" cy="1187872"/>
            </a:xfrm>
            <a:prstGeom prst="rect">
              <a:avLst/>
            </a:prstGeom>
          </p:spPr>
        </p:pic>
      </p:grpSp>
      <p:grpSp>
        <p:nvGrpSpPr>
          <p:cNvPr id="6" name="グループ化 5">
            <a:extLst>
              <a:ext uri="{FF2B5EF4-FFF2-40B4-BE49-F238E27FC236}">
                <a16:creationId xmlns:a16="http://schemas.microsoft.com/office/drawing/2014/main" id="{0D93B8A6-2A0E-4E91-9BE0-EA85CDF9A593}"/>
              </a:ext>
            </a:extLst>
          </p:cNvPr>
          <p:cNvGrpSpPr/>
          <p:nvPr/>
        </p:nvGrpSpPr>
        <p:grpSpPr>
          <a:xfrm>
            <a:off x="245224" y="4221088"/>
            <a:ext cx="4608676" cy="2503336"/>
            <a:chOff x="245224" y="4309459"/>
            <a:chExt cx="4608676" cy="2503336"/>
          </a:xfrm>
        </p:grpSpPr>
        <p:sp>
          <p:nvSpPr>
            <p:cNvPr id="39" name="ホームベース 38">
              <a:extLst>
                <a:ext uri="{FF2B5EF4-FFF2-40B4-BE49-F238E27FC236}">
                  <a16:creationId xmlns:a16="http://schemas.microsoft.com/office/drawing/2014/main" id="{12292BD1-59DA-9B49-A58F-1DDBCD0A4831}"/>
                </a:ext>
              </a:extLst>
            </p:cNvPr>
            <p:cNvSpPr/>
            <p:nvPr/>
          </p:nvSpPr>
          <p:spPr>
            <a:xfrm>
              <a:off x="320090" y="4309459"/>
              <a:ext cx="4077051" cy="1872000"/>
            </a:xfrm>
            <a:prstGeom prst="homePlate">
              <a:avLst>
                <a:gd name="adj" fmla="val 1045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20" name="テキスト ボックス 19">
              <a:extLst>
                <a:ext uri="{FF2B5EF4-FFF2-40B4-BE49-F238E27FC236}">
                  <a16:creationId xmlns:a16="http://schemas.microsoft.com/office/drawing/2014/main" id="{9839CE54-B575-D543-BAAA-6DA57FF0F41C}"/>
                </a:ext>
              </a:extLst>
            </p:cNvPr>
            <p:cNvSpPr txBox="1"/>
            <p:nvPr/>
          </p:nvSpPr>
          <p:spPr>
            <a:xfrm>
              <a:off x="245224" y="6289575"/>
              <a:ext cx="4608676" cy="523220"/>
            </a:xfrm>
            <a:prstGeom prst="rect">
              <a:avLst/>
            </a:prstGeom>
            <a:noFill/>
          </p:spPr>
          <p:txBody>
            <a:bodyPr wrap="square" rtlCol="0">
              <a:spAutoFit/>
            </a:bodyPr>
            <a:lstStyle/>
            <a:p>
              <a:r>
                <a:rPr kumimoji="1" lang="ja-JP" altLang="en-US" sz="1400">
                  <a:solidFill>
                    <a:schemeClr val="tx2"/>
                  </a:solidFill>
                  <a:latin typeface="Meiryo" panose="020B0604030504040204" pitchFamily="34" charset="-128"/>
                </a:rPr>
                <a:t>だまされやすい人として見なされ、他の詐欺グループからも狙われる</a:t>
              </a:r>
            </a:p>
          </p:txBody>
        </p:sp>
        <p:pic>
          <p:nvPicPr>
            <p:cNvPr id="7" name="図 6" descr="部屋 が含まれている画像&#10;&#10;自動的に生成された説明">
              <a:extLst>
                <a:ext uri="{FF2B5EF4-FFF2-40B4-BE49-F238E27FC236}">
                  <a16:creationId xmlns:a16="http://schemas.microsoft.com/office/drawing/2014/main" id="{F2317734-7319-BA4D-BB2C-41CA1938E8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4809" y="4324263"/>
              <a:ext cx="3969159" cy="1871713"/>
            </a:xfrm>
            <a:prstGeom prst="rect">
              <a:avLst/>
            </a:prstGeom>
          </p:spPr>
        </p:pic>
        <p:sp>
          <p:nvSpPr>
            <p:cNvPr id="40" name="角丸四角形 39">
              <a:extLst>
                <a:ext uri="{FF2B5EF4-FFF2-40B4-BE49-F238E27FC236}">
                  <a16:creationId xmlns:a16="http://schemas.microsoft.com/office/drawing/2014/main" id="{F9E85E55-5D60-B74E-9E82-EE1BB6D39652}"/>
                </a:ext>
              </a:extLst>
            </p:cNvPr>
            <p:cNvSpPr/>
            <p:nvPr/>
          </p:nvSpPr>
          <p:spPr>
            <a:xfrm>
              <a:off x="492623" y="4457147"/>
              <a:ext cx="2674780" cy="288000"/>
            </a:xfrm>
            <a:prstGeom prst="roundRect">
              <a:avLst>
                <a:gd name="adj" fmla="val 475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a:solidFill>
                    <a:schemeClr val="tx2"/>
                  </a:solidFill>
                  <a:latin typeface="Meiryo" panose="020B0604030504040204" pitchFamily="34" charset="-128"/>
                </a:rPr>
                <a:t>一回お金を払ってしまうと</a:t>
              </a:r>
              <a:r>
                <a:rPr lang="en-US" altLang="ja-JP" sz="1400" dirty="0">
                  <a:solidFill>
                    <a:schemeClr val="tx2"/>
                  </a:solidFill>
                  <a:latin typeface="Meiryo" panose="020B0604030504040204" pitchFamily="34" charset="-128"/>
                </a:rPr>
                <a:t>…</a:t>
              </a:r>
              <a:endParaRPr lang="ja-JP" altLang="en-US" sz="1400">
                <a:solidFill>
                  <a:schemeClr val="tx2"/>
                </a:solidFill>
                <a:latin typeface="Meiryo" panose="020B0604030504040204" pitchFamily="34" charset="-128"/>
              </a:endParaRPr>
            </a:p>
          </p:txBody>
        </p:sp>
      </p:grpSp>
      <p:grpSp>
        <p:nvGrpSpPr>
          <p:cNvPr id="5" name="グループ化 4">
            <a:extLst>
              <a:ext uri="{FF2B5EF4-FFF2-40B4-BE49-F238E27FC236}">
                <a16:creationId xmlns:a16="http://schemas.microsoft.com/office/drawing/2014/main" id="{E47E1297-49A2-4B09-89B1-E18072E705D9}"/>
              </a:ext>
            </a:extLst>
          </p:cNvPr>
          <p:cNvGrpSpPr/>
          <p:nvPr/>
        </p:nvGrpSpPr>
        <p:grpSpPr>
          <a:xfrm>
            <a:off x="245224" y="1159026"/>
            <a:ext cx="8729488" cy="3189069"/>
            <a:chOff x="245224" y="1159026"/>
            <a:chExt cx="8729488" cy="3189069"/>
          </a:xfrm>
        </p:grpSpPr>
        <p:grpSp>
          <p:nvGrpSpPr>
            <p:cNvPr id="3" name="グループ化 2">
              <a:extLst>
                <a:ext uri="{FF2B5EF4-FFF2-40B4-BE49-F238E27FC236}">
                  <a16:creationId xmlns:a16="http://schemas.microsoft.com/office/drawing/2014/main" id="{B7D26471-9D70-8543-A69A-D6A9FA99CF87}"/>
                </a:ext>
              </a:extLst>
            </p:cNvPr>
            <p:cNvGrpSpPr/>
            <p:nvPr/>
          </p:nvGrpSpPr>
          <p:grpSpPr>
            <a:xfrm>
              <a:off x="320090" y="1665423"/>
              <a:ext cx="8643171" cy="1872000"/>
              <a:chOff x="320090" y="1665423"/>
              <a:chExt cx="8643171" cy="1872000"/>
            </a:xfrm>
          </p:grpSpPr>
          <p:sp>
            <p:nvSpPr>
              <p:cNvPr id="22" name="山形 21">
                <a:extLst>
                  <a:ext uri="{FF2B5EF4-FFF2-40B4-BE49-F238E27FC236}">
                    <a16:creationId xmlns:a16="http://schemas.microsoft.com/office/drawing/2014/main" id="{19AF67D3-8E79-7445-A919-B8726CB37174}"/>
                  </a:ext>
                </a:extLst>
              </p:cNvPr>
              <p:cNvSpPr/>
              <p:nvPr/>
            </p:nvSpPr>
            <p:spPr>
              <a:xfrm>
                <a:off x="2453590" y="1665423"/>
                <a:ext cx="2296430" cy="1872000"/>
              </a:xfrm>
              <a:prstGeom prst="chevron">
                <a:avLst>
                  <a:gd name="adj" fmla="val 10011"/>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panose="020B0604030504040204" pitchFamily="34" charset="-128"/>
                </a:endParaRPr>
              </a:p>
            </p:txBody>
          </p:sp>
          <p:sp>
            <p:nvSpPr>
              <p:cNvPr id="23" name="山形 22">
                <a:extLst>
                  <a:ext uri="{FF2B5EF4-FFF2-40B4-BE49-F238E27FC236}">
                    <a16:creationId xmlns:a16="http://schemas.microsoft.com/office/drawing/2014/main" id="{AE493EF0-D55B-D749-86B1-A73160BCD305}"/>
                  </a:ext>
                </a:extLst>
              </p:cNvPr>
              <p:cNvSpPr/>
              <p:nvPr/>
            </p:nvSpPr>
            <p:spPr>
              <a:xfrm>
                <a:off x="4558631" y="1665423"/>
                <a:ext cx="2296430" cy="1872000"/>
              </a:xfrm>
              <a:prstGeom prst="chevron">
                <a:avLst>
                  <a:gd name="adj" fmla="val 10011"/>
                </a:avLst>
              </a:prstGeom>
              <a:solidFill>
                <a:schemeClr val="accent6">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panose="020B0604030504040204" pitchFamily="34" charset="-128"/>
                </a:endParaRPr>
              </a:p>
            </p:txBody>
          </p:sp>
          <p:sp>
            <p:nvSpPr>
              <p:cNvPr id="24" name="山形 23">
                <a:extLst>
                  <a:ext uri="{FF2B5EF4-FFF2-40B4-BE49-F238E27FC236}">
                    <a16:creationId xmlns:a16="http://schemas.microsoft.com/office/drawing/2014/main" id="{109DF351-25D4-7647-978D-C87D9E44B43F}"/>
                  </a:ext>
                </a:extLst>
              </p:cNvPr>
              <p:cNvSpPr/>
              <p:nvPr/>
            </p:nvSpPr>
            <p:spPr>
              <a:xfrm>
                <a:off x="6666831" y="1665423"/>
                <a:ext cx="2296430" cy="1872000"/>
              </a:xfrm>
              <a:prstGeom prst="chevron">
                <a:avLst>
                  <a:gd name="adj" fmla="val 10011"/>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panose="020B0604030504040204" pitchFamily="34" charset="-128"/>
                </a:endParaRPr>
              </a:p>
            </p:txBody>
          </p:sp>
          <p:sp>
            <p:nvSpPr>
              <p:cNvPr id="25" name="ホームベース 24">
                <a:extLst>
                  <a:ext uri="{FF2B5EF4-FFF2-40B4-BE49-F238E27FC236}">
                    <a16:creationId xmlns:a16="http://schemas.microsoft.com/office/drawing/2014/main" id="{162B168E-7036-6146-BFA3-D00D60579347}"/>
                  </a:ext>
                </a:extLst>
              </p:cNvPr>
              <p:cNvSpPr/>
              <p:nvPr/>
            </p:nvSpPr>
            <p:spPr>
              <a:xfrm>
                <a:off x="320090" y="1665423"/>
                <a:ext cx="2328579" cy="1872000"/>
              </a:xfrm>
              <a:prstGeom prst="homePlate">
                <a:avLst>
                  <a:gd name="adj" fmla="val 1045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grpSp>
        <p:sp>
          <p:nvSpPr>
            <p:cNvPr id="26" name="テキスト ボックス 25">
              <a:extLst>
                <a:ext uri="{FF2B5EF4-FFF2-40B4-BE49-F238E27FC236}">
                  <a16:creationId xmlns:a16="http://schemas.microsoft.com/office/drawing/2014/main" id="{BE7691E4-8C67-F54A-A829-39DF3D783EC8}"/>
                </a:ext>
              </a:extLst>
            </p:cNvPr>
            <p:cNvSpPr txBox="1"/>
            <p:nvPr/>
          </p:nvSpPr>
          <p:spPr>
            <a:xfrm>
              <a:off x="245224" y="3609431"/>
              <a:ext cx="2159566" cy="523220"/>
            </a:xfrm>
            <a:prstGeom prst="rect">
              <a:avLst/>
            </a:prstGeom>
            <a:noFill/>
          </p:spPr>
          <p:txBody>
            <a:bodyPr wrap="none" rtlCol="0">
              <a:spAutoFit/>
            </a:bodyPr>
            <a:lstStyle/>
            <a:p>
              <a:pPr algn="ctr"/>
              <a:r>
                <a:rPr lang="ja-JP" altLang="ja-JP" sz="1400">
                  <a:solidFill>
                    <a:schemeClr val="tx2"/>
                  </a:solidFill>
                  <a:latin typeface="Meiryo" panose="020B0604030504040204" pitchFamily="34" charset="-128"/>
                </a:rPr>
                <a:t>　</a:t>
              </a:r>
              <a:r>
                <a:rPr lang="ja-JP" altLang="en-US" sz="1400">
                  <a:solidFill>
                    <a:schemeClr val="tx2"/>
                  </a:solidFill>
                  <a:latin typeface="Meiryo" panose="020B0604030504040204" pitchFamily="34" charset="-128"/>
                </a:rPr>
                <a:t>メールの</a:t>
              </a:r>
              <a:r>
                <a:rPr lang="ja-JP" altLang="ja-JP" sz="1400">
                  <a:solidFill>
                    <a:schemeClr val="tx2"/>
                  </a:solidFill>
                  <a:latin typeface="Meiryo" panose="020B0604030504040204" pitchFamily="34" charset="-128"/>
                </a:rPr>
                <a:t>「動画再生」</a:t>
              </a:r>
              <a:endParaRPr lang="en-US" altLang="ja-JP" sz="1400" dirty="0">
                <a:solidFill>
                  <a:schemeClr val="tx2"/>
                </a:solidFill>
                <a:latin typeface="Meiryo" panose="020B0604030504040204" pitchFamily="34" charset="-128"/>
              </a:endParaRPr>
            </a:p>
            <a:p>
              <a:pPr algn="ctr"/>
              <a:r>
                <a:rPr lang="ja-JP" altLang="en-US" sz="1400">
                  <a:solidFill>
                    <a:schemeClr val="tx2"/>
                  </a:solidFill>
                  <a:latin typeface="Meiryo" panose="020B0604030504040204" pitchFamily="34" charset="-128"/>
                </a:rPr>
                <a:t>をクリックしたら</a:t>
              </a:r>
              <a:endParaRPr lang="ja-JP" altLang="en-US" sz="1400" dirty="0">
                <a:solidFill>
                  <a:schemeClr val="tx2"/>
                </a:solidFill>
                <a:latin typeface="Meiryo" panose="020B0604030504040204" pitchFamily="34" charset="-128"/>
              </a:endParaRPr>
            </a:p>
          </p:txBody>
        </p:sp>
        <p:sp>
          <p:nvSpPr>
            <p:cNvPr id="27" name="テキスト ボックス 26">
              <a:extLst>
                <a:ext uri="{FF2B5EF4-FFF2-40B4-BE49-F238E27FC236}">
                  <a16:creationId xmlns:a16="http://schemas.microsoft.com/office/drawing/2014/main" id="{F2CBB499-AE82-A945-93A5-8EF1A6B2C6DC}"/>
                </a:ext>
              </a:extLst>
            </p:cNvPr>
            <p:cNvSpPr txBox="1"/>
            <p:nvPr/>
          </p:nvSpPr>
          <p:spPr>
            <a:xfrm>
              <a:off x="2725192" y="3609431"/>
              <a:ext cx="1620957" cy="307777"/>
            </a:xfrm>
            <a:prstGeom prst="rect">
              <a:avLst/>
            </a:prstGeom>
            <a:noFill/>
          </p:spPr>
          <p:txBody>
            <a:bodyPr wrap="none" rtlCol="0">
              <a:spAutoFit/>
            </a:bodyPr>
            <a:lstStyle/>
            <a:p>
              <a:pPr algn="ctr"/>
              <a:r>
                <a:rPr lang="ja-JP" altLang="en-US" sz="1400">
                  <a:solidFill>
                    <a:schemeClr val="tx2"/>
                  </a:solidFill>
                  <a:latin typeface="Meiryo" panose="020B0604030504040204" pitchFamily="34" charset="-128"/>
                </a:rPr>
                <a:t>入金を促す表示が</a:t>
              </a:r>
              <a:endParaRPr lang="ja-JP" altLang="en-US" sz="1400" dirty="0">
                <a:solidFill>
                  <a:schemeClr val="tx2"/>
                </a:solidFill>
                <a:latin typeface="Meiryo" panose="020B0604030504040204" pitchFamily="34" charset="-128"/>
              </a:endParaRPr>
            </a:p>
          </p:txBody>
        </p:sp>
        <p:sp>
          <p:nvSpPr>
            <p:cNvPr id="28" name="テキスト ボックス 27">
              <a:extLst>
                <a:ext uri="{FF2B5EF4-FFF2-40B4-BE49-F238E27FC236}">
                  <a16:creationId xmlns:a16="http://schemas.microsoft.com/office/drawing/2014/main" id="{A4C5EFD4-B724-2C4E-A31C-B94E2A9FE09A}"/>
                </a:ext>
              </a:extLst>
            </p:cNvPr>
            <p:cNvSpPr txBox="1"/>
            <p:nvPr/>
          </p:nvSpPr>
          <p:spPr>
            <a:xfrm>
              <a:off x="4876385" y="3609431"/>
              <a:ext cx="1441420" cy="523220"/>
            </a:xfrm>
            <a:prstGeom prst="rect">
              <a:avLst/>
            </a:prstGeom>
            <a:noFill/>
          </p:spPr>
          <p:txBody>
            <a:bodyPr wrap="none" rtlCol="0">
              <a:spAutoFit/>
            </a:bodyPr>
            <a:lstStyle/>
            <a:p>
              <a:pPr algn="ctr"/>
              <a:r>
                <a:rPr lang="ja-JP" altLang="en-US" sz="1400">
                  <a:solidFill>
                    <a:schemeClr val="tx2"/>
                  </a:solidFill>
                  <a:latin typeface="Meiryo" panose="020B0604030504040204" pitchFamily="34" charset="-128"/>
                </a:rPr>
                <a:t>無視していると</a:t>
              </a:r>
              <a:endParaRPr lang="en-US" altLang="ja-JP" sz="1400" dirty="0">
                <a:solidFill>
                  <a:schemeClr val="tx2"/>
                </a:solidFill>
                <a:latin typeface="Meiryo" panose="020B0604030504040204" pitchFamily="34" charset="-128"/>
              </a:endParaRPr>
            </a:p>
            <a:p>
              <a:pPr algn="ctr"/>
              <a:r>
                <a:rPr lang="ja-JP" altLang="en-US" sz="1400">
                  <a:solidFill>
                    <a:schemeClr val="tx2"/>
                  </a:solidFill>
                  <a:latin typeface="Meiryo" panose="020B0604030504040204" pitchFamily="34" charset="-128"/>
                </a:rPr>
                <a:t>こわいメールが</a:t>
              </a:r>
              <a:endParaRPr lang="ja-JP" altLang="en-US" sz="1400" dirty="0">
                <a:solidFill>
                  <a:schemeClr val="tx2"/>
                </a:solidFill>
                <a:latin typeface="Meiryo" panose="020B0604030504040204" pitchFamily="34" charset="-128"/>
              </a:endParaRPr>
            </a:p>
          </p:txBody>
        </p:sp>
        <p:sp>
          <p:nvSpPr>
            <p:cNvPr id="29" name="テキスト ボックス 28">
              <a:extLst>
                <a:ext uri="{FF2B5EF4-FFF2-40B4-BE49-F238E27FC236}">
                  <a16:creationId xmlns:a16="http://schemas.microsoft.com/office/drawing/2014/main" id="{6157E549-4992-8944-AC75-C77051E86B90}"/>
                </a:ext>
              </a:extLst>
            </p:cNvPr>
            <p:cNvSpPr txBox="1"/>
            <p:nvPr/>
          </p:nvSpPr>
          <p:spPr>
            <a:xfrm>
              <a:off x="6635610" y="3609431"/>
              <a:ext cx="2339102" cy="738664"/>
            </a:xfrm>
            <a:prstGeom prst="rect">
              <a:avLst/>
            </a:prstGeom>
            <a:noFill/>
          </p:spPr>
          <p:txBody>
            <a:bodyPr wrap="none" rtlCol="0">
              <a:spAutoFit/>
            </a:bodyPr>
            <a:lstStyle/>
            <a:p>
              <a:r>
                <a:rPr lang="ja-JP" altLang="en-US" sz="1400">
                  <a:solidFill>
                    <a:schemeClr val="tx2"/>
                  </a:solidFill>
                  <a:latin typeface="Meiryo" panose="020B0604030504040204" pitchFamily="34" charset="-128"/>
                </a:rPr>
                <a:t>不安になって記載してある</a:t>
              </a:r>
              <a:endParaRPr lang="en-US" altLang="ja-JP" sz="1400" dirty="0">
                <a:solidFill>
                  <a:schemeClr val="tx2"/>
                </a:solidFill>
                <a:latin typeface="Meiryo" panose="020B0604030504040204" pitchFamily="34" charset="-128"/>
              </a:endParaRPr>
            </a:p>
            <a:p>
              <a:r>
                <a:rPr lang="ja-JP" altLang="en-US" sz="1400">
                  <a:solidFill>
                    <a:schemeClr val="tx2"/>
                  </a:solidFill>
                  <a:latin typeface="Meiryo" panose="020B0604030504040204" pitchFamily="34" charset="-128"/>
                </a:rPr>
                <a:t>電話番号へ連絡すると</a:t>
              </a:r>
              <a:endParaRPr lang="en-US" altLang="ja-JP" sz="1400" dirty="0">
                <a:solidFill>
                  <a:schemeClr val="tx2"/>
                </a:solidFill>
                <a:latin typeface="Meiryo" panose="020B0604030504040204" pitchFamily="34" charset="-128"/>
              </a:endParaRPr>
            </a:p>
            <a:p>
              <a:r>
                <a:rPr lang="ja-JP" altLang="en-US" sz="1400">
                  <a:solidFill>
                    <a:schemeClr val="tx2"/>
                  </a:solidFill>
                  <a:latin typeface="Meiryo" panose="020B0604030504040204" pitchFamily="34" charset="-128"/>
                </a:rPr>
                <a:t>しつこい電話が</a:t>
              </a:r>
              <a:r>
                <a:rPr lang="en-US" altLang="ja-JP" sz="1400" dirty="0">
                  <a:solidFill>
                    <a:schemeClr val="tx2"/>
                  </a:solidFill>
                  <a:latin typeface="Meiryo" panose="020B0604030504040204" pitchFamily="34" charset="-128"/>
                </a:rPr>
                <a:t>…</a:t>
              </a:r>
              <a:endParaRPr lang="ja-JP" altLang="en-US" sz="1400">
                <a:solidFill>
                  <a:schemeClr val="tx2"/>
                </a:solidFill>
                <a:latin typeface="Meiryo" panose="020B0604030504040204" pitchFamily="34" charset="-128"/>
              </a:endParaRPr>
            </a:p>
          </p:txBody>
        </p:sp>
        <p:sp>
          <p:nvSpPr>
            <p:cNvPr id="34" name="山形 33">
              <a:extLst>
                <a:ext uri="{FF2B5EF4-FFF2-40B4-BE49-F238E27FC236}">
                  <a16:creationId xmlns:a16="http://schemas.microsoft.com/office/drawing/2014/main" id="{9C54CB50-1376-3045-8939-52E6B762F1AE}"/>
                </a:ext>
              </a:extLst>
            </p:cNvPr>
            <p:cNvSpPr/>
            <p:nvPr/>
          </p:nvSpPr>
          <p:spPr>
            <a:xfrm>
              <a:off x="370136" y="1215015"/>
              <a:ext cx="1609576" cy="360000"/>
            </a:xfrm>
            <a:prstGeom prst="chevron">
              <a:avLst>
                <a:gd name="adj" fmla="val 2869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lang="ja-JP" altLang="en-US" sz="1600">
                  <a:latin typeface="Meiryo" panose="020B0604030504040204" pitchFamily="34" charset="-128"/>
                </a:rPr>
                <a:t>トラブル事例</a:t>
              </a:r>
              <a:endParaRPr lang="en-US" altLang="ja-JP" sz="1600" dirty="0">
                <a:latin typeface="Meiryo" panose="020B0604030504040204" pitchFamily="34" charset="-128"/>
              </a:endParaRPr>
            </a:p>
          </p:txBody>
        </p:sp>
        <p:pic>
          <p:nvPicPr>
            <p:cNvPr id="10" name="図 9">
              <a:extLst>
                <a:ext uri="{FF2B5EF4-FFF2-40B4-BE49-F238E27FC236}">
                  <a16:creationId xmlns:a16="http://schemas.microsoft.com/office/drawing/2014/main" id="{FB945D3F-A591-8B44-AB53-27F8D27E0B2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80383" y="1784568"/>
              <a:ext cx="2043528" cy="1752854"/>
            </a:xfrm>
            <a:prstGeom prst="rect">
              <a:avLst/>
            </a:prstGeom>
          </p:spPr>
        </p:pic>
        <p:pic>
          <p:nvPicPr>
            <p:cNvPr id="11" name="図 10" descr="テキスト, コンピュータ, 部屋 が含まれている画像&#10;&#10;自動的に生成された説明">
              <a:extLst>
                <a:ext uri="{FF2B5EF4-FFF2-40B4-BE49-F238E27FC236}">
                  <a16:creationId xmlns:a16="http://schemas.microsoft.com/office/drawing/2014/main" id="{2AB9DD86-F1A2-BB4E-BF5C-0EE3E417467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3895" y="1647023"/>
              <a:ext cx="2369958" cy="1895966"/>
            </a:xfrm>
            <a:prstGeom prst="rect">
              <a:avLst/>
            </a:prstGeom>
          </p:spPr>
        </p:pic>
        <p:pic>
          <p:nvPicPr>
            <p:cNvPr id="17" name="図 16" descr="部屋 が含まれている画像&#10;&#10;自動的に生成された説明">
              <a:extLst>
                <a:ext uri="{FF2B5EF4-FFF2-40B4-BE49-F238E27FC236}">
                  <a16:creationId xmlns:a16="http://schemas.microsoft.com/office/drawing/2014/main" id="{8EA4A4B7-9A90-0541-96F3-6C4295034AD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57781" y="1694396"/>
              <a:ext cx="1933142" cy="1988906"/>
            </a:xfrm>
            <a:prstGeom prst="rect">
              <a:avLst/>
            </a:prstGeom>
          </p:spPr>
        </p:pic>
        <p:pic>
          <p:nvPicPr>
            <p:cNvPr id="19" name="図 18" descr="おもちゃ, レゴ が含まれている画像&#10;&#10;自動的に生成された説明">
              <a:extLst>
                <a:ext uri="{FF2B5EF4-FFF2-40B4-BE49-F238E27FC236}">
                  <a16:creationId xmlns:a16="http://schemas.microsoft.com/office/drawing/2014/main" id="{F23C5361-99A2-4642-A51C-987D9B3DDA9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23528" y="1636965"/>
              <a:ext cx="2156196" cy="1895965"/>
            </a:xfrm>
            <a:prstGeom prst="rect">
              <a:avLst/>
            </a:prstGeom>
          </p:spPr>
        </p:pic>
        <p:grpSp>
          <p:nvGrpSpPr>
            <p:cNvPr id="13" name="グループ化 12">
              <a:extLst>
                <a:ext uri="{FF2B5EF4-FFF2-40B4-BE49-F238E27FC236}">
                  <a16:creationId xmlns:a16="http://schemas.microsoft.com/office/drawing/2014/main" id="{C7E82AB9-E570-0F4B-A85E-C40A33615395}"/>
                </a:ext>
              </a:extLst>
            </p:cNvPr>
            <p:cNvGrpSpPr/>
            <p:nvPr/>
          </p:nvGrpSpPr>
          <p:grpSpPr>
            <a:xfrm>
              <a:off x="2734216" y="1159026"/>
              <a:ext cx="1505198" cy="1247718"/>
              <a:chOff x="2891943" y="1181658"/>
              <a:chExt cx="1505198" cy="1247718"/>
            </a:xfrm>
          </p:grpSpPr>
          <p:sp>
            <p:nvSpPr>
              <p:cNvPr id="31" name="フリーフォーム 30">
                <a:extLst>
                  <a:ext uri="{FF2B5EF4-FFF2-40B4-BE49-F238E27FC236}">
                    <a16:creationId xmlns:a16="http://schemas.microsoft.com/office/drawing/2014/main" id="{A0D80D95-082F-5E4C-8986-8B50797BA833}"/>
                  </a:ext>
                </a:extLst>
              </p:cNvPr>
              <p:cNvSpPr/>
              <p:nvPr/>
            </p:nvSpPr>
            <p:spPr>
              <a:xfrm>
                <a:off x="3262034" y="2084992"/>
                <a:ext cx="225631" cy="344384"/>
              </a:xfrm>
              <a:custGeom>
                <a:avLst/>
                <a:gdLst>
                  <a:gd name="connsiteX0" fmla="*/ 225631 w 225631"/>
                  <a:gd name="connsiteY0" fmla="*/ 0 h 344384"/>
                  <a:gd name="connsiteX1" fmla="*/ 225631 w 225631"/>
                  <a:gd name="connsiteY1" fmla="*/ 0 h 344384"/>
                  <a:gd name="connsiteX2" fmla="*/ 95003 w 225631"/>
                  <a:gd name="connsiteY2" fmla="*/ 0 h 344384"/>
                  <a:gd name="connsiteX3" fmla="*/ 0 w 225631"/>
                  <a:gd name="connsiteY3" fmla="*/ 344384 h 344384"/>
                  <a:gd name="connsiteX4" fmla="*/ 225631 w 225631"/>
                  <a:gd name="connsiteY4" fmla="*/ 0 h 34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631" h="344384">
                    <a:moveTo>
                      <a:pt x="225631" y="0"/>
                    </a:moveTo>
                    <a:lnTo>
                      <a:pt x="225631" y="0"/>
                    </a:lnTo>
                    <a:lnTo>
                      <a:pt x="95003" y="0"/>
                    </a:lnTo>
                    <a:lnTo>
                      <a:pt x="0" y="344384"/>
                    </a:lnTo>
                    <a:lnTo>
                      <a:pt x="225631"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latin typeface="Meiryo" panose="020B0604030504040204" pitchFamily="34" charset="-128"/>
                </a:endParaRPr>
              </a:p>
            </p:txBody>
          </p:sp>
          <p:sp>
            <p:nvSpPr>
              <p:cNvPr id="30" name="角丸四角形 29">
                <a:extLst>
                  <a:ext uri="{FF2B5EF4-FFF2-40B4-BE49-F238E27FC236}">
                    <a16:creationId xmlns:a16="http://schemas.microsoft.com/office/drawing/2014/main" id="{6C5995CD-F56B-B948-841E-2D4A89191BBE}"/>
                  </a:ext>
                </a:extLst>
              </p:cNvPr>
              <p:cNvSpPr/>
              <p:nvPr/>
            </p:nvSpPr>
            <p:spPr>
              <a:xfrm>
                <a:off x="2891943" y="1181658"/>
                <a:ext cx="1505198" cy="1095214"/>
              </a:xfrm>
              <a:prstGeom prst="roundRect">
                <a:avLst>
                  <a:gd name="adj" fmla="val 2646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ja-JP" sz="1200">
                    <a:solidFill>
                      <a:schemeClr val="bg1"/>
                    </a:solidFill>
                    <a:latin typeface="Meiryo" panose="020B0604030504040204" pitchFamily="34" charset="-128"/>
                  </a:rPr>
                  <a:t>会員登録ありがとうございました。登録料として</a:t>
                </a:r>
                <a:r>
                  <a:rPr lang="ja-JP" altLang="en-US" sz="1200">
                    <a:solidFill>
                      <a:schemeClr val="bg1"/>
                    </a:solidFill>
                    <a:latin typeface="Meiryo" panose="020B0604030504040204" pitchFamily="34" charset="-128"/>
                  </a:rPr>
                  <a:t>３</a:t>
                </a:r>
                <a:r>
                  <a:rPr lang="ja-JP" altLang="ja-JP" sz="1200">
                    <a:solidFill>
                      <a:schemeClr val="bg1"/>
                    </a:solidFill>
                    <a:latin typeface="Meiryo" panose="020B0604030504040204" pitchFamily="34" charset="-128"/>
                  </a:rPr>
                  <a:t>万円を振り込んでくださ</a:t>
                </a:r>
                <a:r>
                  <a:rPr lang="ja-JP" altLang="en-US" sz="1200">
                    <a:solidFill>
                      <a:schemeClr val="bg1"/>
                    </a:solidFill>
                    <a:latin typeface="Meiryo" panose="020B0604030504040204" pitchFamily="34" charset="-128"/>
                  </a:rPr>
                  <a:t>い。</a:t>
                </a:r>
                <a:endParaRPr lang="ja-JP" altLang="en-US" sz="1200" dirty="0">
                  <a:solidFill>
                    <a:schemeClr val="bg1"/>
                  </a:solidFill>
                  <a:latin typeface="Meiryo" panose="020B0604030504040204" pitchFamily="34" charset="-128"/>
                </a:endParaRPr>
              </a:p>
            </p:txBody>
          </p:sp>
        </p:grpSp>
        <p:grpSp>
          <p:nvGrpSpPr>
            <p:cNvPr id="14" name="グループ化 13">
              <a:extLst>
                <a:ext uri="{FF2B5EF4-FFF2-40B4-BE49-F238E27FC236}">
                  <a16:creationId xmlns:a16="http://schemas.microsoft.com/office/drawing/2014/main" id="{A7F7230D-767A-894A-BA8A-344CE35014B7}"/>
                </a:ext>
              </a:extLst>
            </p:cNvPr>
            <p:cNvGrpSpPr/>
            <p:nvPr/>
          </p:nvGrpSpPr>
          <p:grpSpPr>
            <a:xfrm>
              <a:off x="4858878" y="1162462"/>
              <a:ext cx="1430912" cy="1217821"/>
              <a:chOff x="4939010" y="1211555"/>
              <a:chExt cx="1430912" cy="1217821"/>
            </a:xfrm>
          </p:grpSpPr>
          <p:sp>
            <p:nvSpPr>
              <p:cNvPr id="33" name="フリーフォーム 32">
                <a:extLst>
                  <a:ext uri="{FF2B5EF4-FFF2-40B4-BE49-F238E27FC236}">
                    <a16:creationId xmlns:a16="http://schemas.microsoft.com/office/drawing/2014/main" id="{39D8029E-3167-AF45-BE31-07E4DDE69C1A}"/>
                  </a:ext>
                </a:extLst>
              </p:cNvPr>
              <p:cNvSpPr/>
              <p:nvPr/>
            </p:nvSpPr>
            <p:spPr>
              <a:xfrm flipH="1">
                <a:off x="5724190" y="2084992"/>
                <a:ext cx="359978" cy="344384"/>
              </a:xfrm>
              <a:custGeom>
                <a:avLst/>
                <a:gdLst>
                  <a:gd name="connsiteX0" fmla="*/ 225631 w 225631"/>
                  <a:gd name="connsiteY0" fmla="*/ 0 h 344384"/>
                  <a:gd name="connsiteX1" fmla="*/ 225631 w 225631"/>
                  <a:gd name="connsiteY1" fmla="*/ 0 h 344384"/>
                  <a:gd name="connsiteX2" fmla="*/ 95003 w 225631"/>
                  <a:gd name="connsiteY2" fmla="*/ 0 h 344384"/>
                  <a:gd name="connsiteX3" fmla="*/ 0 w 225631"/>
                  <a:gd name="connsiteY3" fmla="*/ 344384 h 344384"/>
                  <a:gd name="connsiteX4" fmla="*/ 225631 w 225631"/>
                  <a:gd name="connsiteY4" fmla="*/ 0 h 34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631" h="344384">
                    <a:moveTo>
                      <a:pt x="225631" y="0"/>
                    </a:moveTo>
                    <a:lnTo>
                      <a:pt x="225631" y="0"/>
                    </a:lnTo>
                    <a:lnTo>
                      <a:pt x="95003" y="0"/>
                    </a:lnTo>
                    <a:lnTo>
                      <a:pt x="0" y="344384"/>
                    </a:lnTo>
                    <a:lnTo>
                      <a:pt x="225631"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latin typeface="Meiryo" panose="020B0604030504040204" pitchFamily="34" charset="-128"/>
                </a:endParaRPr>
              </a:p>
            </p:txBody>
          </p:sp>
          <p:sp>
            <p:nvSpPr>
              <p:cNvPr id="32" name="角丸四角形 31">
                <a:extLst>
                  <a:ext uri="{FF2B5EF4-FFF2-40B4-BE49-F238E27FC236}">
                    <a16:creationId xmlns:a16="http://schemas.microsoft.com/office/drawing/2014/main" id="{DA5A86AD-19A4-5542-B9D7-983D4F07A52F}"/>
                  </a:ext>
                </a:extLst>
              </p:cNvPr>
              <p:cNvSpPr/>
              <p:nvPr/>
            </p:nvSpPr>
            <p:spPr>
              <a:xfrm>
                <a:off x="4939010" y="1211555"/>
                <a:ext cx="1430912" cy="1001548"/>
              </a:xfrm>
              <a:prstGeom prst="roundRect">
                <a:avLst>
                  <a:gd name="adj" fmla="val 3038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a:solidFill>
                      <a:schemeClr val="bg1"/>
                    </a:solidFill>
                    <a:latin typeface="Meiryo" panose="020B0604030504040204" pitchFamily="34" charset="-128"/>
                  </a:rPr>
                  <a:t>法的措置をとります。会社へ連絡をさせていただきます。</a:t>
                </a:r>
                <a:endParaRPr lang="ja-JP" altLang="en-US" sz="1200" dirty="0">
                  <a:solidFill>
                    <a:schemeClr val="bg1"/>
                  </a:solidFill>
                  <a:latin typeface="Meiryo" panose="020B0604030504040204" pitchFamily="34" charset="-128"/>
                </a:endParaRPr>
              </a:p>
            </p:txBody>
          </p:sp>
        </p:grpSp>
        <p:pic>
          <p:nvPicPr>
            <p:cNvPr id="41" name="図 40" descr="座る, 暗い, テーブル, 明かり が含まれている画像&#10;&#10;自動的に生成された説明">
              <a:extLst>
                <a:ext uri="{FF2B5EF4-FFF2-40B4-BE49-F238E27FC236}">
                  <a16:creationId xmlns:a16="http://schemas.microsoft.com/office/drawing/2014/main" id="{1AC6BB2D-000E-B44A-A15E-96991CC37F4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71600" y="2421787"/>
              <a:ext cx="99315" cy="163160"/>
            </a:xfrm>
            <a:prstGeom prst="rect">
              <a:avLst/>
            </a:prstGeom>
          </p:spPr>
        </p:pic>
      </p:grpSp>
      <p:sp>
        <p:nvSpPr>
          <p:cNvPr id="4" name="スライド番号プレースホルダー 3">
            <a:extLst>
              <a:ext uri="{FF2B5EF4-FFF2-40B4-BE49-F238E27FC236}">
                <a16:creationId xmlns:a16="http://schemas.microsoft.com/office/drawing/2014/main" id="{A6BDEF4E-6F60-4445-8618-1640C536215F}"/>
              </a:ext>
            </a:extLst>
          </p:cNvPr>
          <p:cNvSpPr>
            <a:spLocks noGrp="1"/>
          </p:cNvSpPr>
          <p:nvPr>
            <p:ph type="sldNum" sz="quarter" idx="4"/>
          </p:nvPr>
        </p:nvSpPr>
        <p:spPr/>
        <p:txBody>
          <a:bodyPr/>
          <a:lstStyle/>
          <a:p>
            <a:fld id="{C3C412A8-4165-48C5-B7A3-F5E84C593970}" type="slidenum">
              <a:rPr lang="ja-JP" altLang="en-US" smtClean="0"/>
              <a:pPr/>
              <a:t>10</a:t>
            </a:fld>
            <a:endParaRPr lang="ja-JP" altLang="en-US"/>
          </a:p>
        </p:txBody>
      </p:sp>
    </p:spTree>
    <p:extLst>
      <p:ext uri="{BB962C8B-B14F-4D97-AF65-F5344CB8AC3E}">
        <p14:creationId xmlns:p14="http://schemas.microsoft.com/office/powerpoint/2010/main" val="2125828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サポート</a:t>
            </a:r>
            <a:r>
              <a:rPr lang="ja-JP" altLang="ja-JP" dirty="0"/>
              <a:t>詐欺</a:t>
            </a:r>
            <a:endParaRPr kumimoji="1" lang="ja-JP" altLang="en-US" dirty="0"/>
          </a:p>
        </p:txBody>
      </p:sp>
      <p:grpSp>
        <p:nvGrpSpPr>
          <p:cNvPr id="5" name="グループ化 4">
            <a:extLst>
              <a:ext uri="{FF2B5EF4-FFF2-40B4-BE49-F238E27FC236}">
                <a16:creationId xmlns:a16="http://schemas.microsoft.com/office/drawing/2014/main" id="{E47E1297-49A2-4B09-89B1-E18072E705D9}"/>
              </a:ext>
            </a:extLst>
          </p:cNvPr>
          <p:cNvGrpSpPr/>
          <p:nvPr/>
        </p:nvGrpSpPr>
        <p:grpSpPr>
          <a:xfrm>
            <a:off x="320090" y="1215015"/>
            <a:ext cx="8643171" cy="2917636"/>
            <a:chOff x="320090" y="1215015"/>
            <a:chExt cx="8643171" cy="2917636"/>
          </a:xfrm>
        </p:grpSpPr>
        <p:grpSp>
          <p:nvGrpSpPr>
            <p:cNvPr id="3" name="グループ化 2">
              <a:extLst>
                <a:ext uri="{FF2B5EF4-FFF2-40B4-BE49-F238E27FC236}">
                  <a16:creationId xmlns:a16="http://schemas.microsoft.com/office/drawing/2014/main" id="{B7D26471-9D70-8543-A69A-D6A9FA99CF87}"/>
                </a:ext>
              </a:extLst>
            </p:cNvPr>
            <p:cNvGrpSpPr/>
            <p:nvPr/>
          </p:nvGrpSpPr>
          <p:grpSpPr>
            <a:xfrm>
              <a:off x="320090" y="1665423"/>
              <a:ext cx="8643171" cy="1872000"/>
              <a:chOff x="320090" y="1665423"/>
              <a:chExt cx="8643171" cy="1872000"/>
            </a:xfrm>
          </p:grpSpPr>
          <p:sp>
            <p:nvSpPr>
              <p:cNvPr id="22" name="山形 21">
                <a:extLst>
                  <a:ext uri="{FF2B5EF4-FFF2-40B4-BE49-F238E27FC236}">
                    <a16:creationId xmlns:a16="http://schemas.microsoft.com/office/drawing/2014/main" id="{19AF67D3-8E79-7445-A919-B8726CB37174}"/>
                  </a:ext>
                </a:extLst>
              </p:cNvPr>
              <p:cNvSpPr/>
              <p:nvPr/>
            </p:nvSpPr>
            <p:spPr>
              <a:xfrm>
                <a:off x="2453590" y="1665423"/>
                <a:ext cx="2296430" cy="1872000"/>
              </a:xfrm>
              <a:prstGeom prst="chevron">
                <a:avLst>
                  <a:gd name="adj" fmla="val 10011"/>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333333"/>
                  </a:solidFill>
                  <a:effectLst/>
                  <a:uLnTx/>
                  <a:uFillTx/>
                  <a:latin typeface="Meiryo" panose="020B0604030504040204" pitchFamily="34" charset="-128"/>
                  <a:ea typeface="メイリオ" panose="020B0604030504040204" pitchFamily="50" charset="-128"/>
                  <a:cs typeface="+mn-cs"/>
                </a:endParaRPr>
              </a:p>
            </p:txBody>
          </p:sp>
          <p:sp>
            <p:nvSpPr>
              <p:cNvPr id="23" name="山形 22">
                <a:extLst>
                  <a:ext uri="{FF2B5EF4-FFF2-40B4-BE49-F238E27FC236}">
                    <a16:creationId xmlns:a16="http://schemas.microsoft.com/office/drawing/2014/main" id="{AE493EF0-D55B-D749-86B1-A73160BCD305}"/>
                  </a:ext>
                </a:extLst>
              </p:cNvPr>
              <p:cNvSpPr/>
              <p:nvPr/>
            </p:nvSpPr>
            <p:spPr>
              <a:xfrm>
                <a:off x="4558631" y="1665423"/>
                <a:ext cx="2296430" cy="1872000"/>
              </a:xfrm>
              <a:prstGeom prst="chevron">
                <a:avLst>
                  <a:gd name="adj" fmla="val 10011"/>
                </a:avLst>
              </a:prstGeom>
              <a:solidFill>
                <a:schemeClr val="accent6">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333333"/>
                  </a:solidFill>
                  <a:effectLst/>
                  <a:uLnTx/>
                  <a:uFillTx/>
                  <a:latin typeface="Meiryo" panose="020B0604030504040204" pitchFamily="34" charset="-128"/>
                  <a:ea typeface="メイリオ" panose="020B0604030504040204" pitchFamily="50" charset="-128"/>
                  <a:cs typeface="+mn-cs"/>
                </a:endParaRPr>
              </a:p>
            </p:txBody>
          </p:sp>
          <p:sp>
            <p:nvSpPr>
              <p:cNvPr id="24" name="山形 23">
                <a:extLst>
                  <a:ext uri="{FF2B5EF4-FFF2-40B4-BE49-F238E27FC236}">
                    <a16:creationId xmlns:a16="http://schemas.microsoft.com/office/drawing/2014/main" id="{109DF351-25D4-7647-978D-C87D9E44B43F}"/>
                  </a:ext>
                </a:extLst>
              </p:cNvPr>
              <p:cNvSpPr/>
              <p:nvPr/>
            </p:nvSpPr>
            <p:spPr>
              <a:xfrm>
                <a:off x="6666831" y="1665423"/>
                <a:ext cx="2296430" cy="1872000"/>
              </a:xfrm>
              <a:prstGeom prst="chevron">
                <a:avLst>
                  <a:gd name="adj" fmla="val 10011"/>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333333"/>
                  </a:solidFill>
                  <a:effectLst/>
                  <a:uLnTx/>
                  <a:uFillTx/>
                  <a:latin typeface="Meiryo" panose="020B0604030504040204" pitchFamily="34" charset="-128"/>
                  <a:ea typeface="メイリオ" panose="020B0604030504040204" pitchFamily="50" charset="-128"/>
                  <a:cs typeface="+mn-cs"/>
                </a:endParaRPr>
              </a:p>
            </p:txBody>
          </p:sp>
          <p:sp>
            <p:nvSpPr>
              <p:cNvPr id="25" name="ホームベース 24">
                <a:extLst>
                  <a:ext uri="{FF2B5EF4-FFF2-40B4-BE49-F238E27FC236}">
                    <a16:creationId xmlns:a16="http://schemas.microsoft.com/office/drawing/2014/main" id="{162B168E-7036-6146-BFA3-D00D60579347}"/>
                  </a:ext>
                </a:extLst>
              </p:cNvPr>
              <p:cNvSpPr/>
              <p:nvPr/>
            </p:nvSpPr>
            <p:spPr>
              <a:xfrm>
                <a:off x="320090" y="1665423"/>
                <a:ext cx="2328579" cy="1872000"/>
              </a:xfrm>
              <a:prstGeom prst="homePlate">
                <a:avLst>
                  <a:gd name="adj" fmla="val 1045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E"/>
                  </a:solidFill>
                  <a:effectLst/>
                  <a:uLnTx/>
                  <a:uFillTx/>
                  <a:latin typeface="Meiryo" panose="020B0604030504040204" pitchFamily="34" charset="-128"/>
                  <a:ea typeface="メイリオ" panose="020B0604030504040204" pitchFamily="50" charset="-128"/>
                  <a:cs typeface="+mn-cs"/>
                </a:endParaRPr>
              </a:p>
            </p:txBody>
          </p:sp>
        </p:grpSp>
        <p:sp>
          <p:nvSpPr>
            <p:cNvPr id="26" name="テキスト ボックス 25">
              <a:extLst>
                <a:ext uri="{FF2B5EF4-FFF2-40B4-BE49-F238E27FC236}">
                  <a16:creationId xmlns:a16="http://schemas.microsoft.com/office/drawing/2014/main" id="{BE7691E4-8C67-F54A-A829-39DF3D783EC8}"/>
                </a:ext>
              </a:extLst>
            </p:cNvPr>
            <p:cNvSpPr txBox="1"/>
            <p:nvPr/>
          </p:nvSpPr>
          <p:spPr>
            <a:xfrm>
              <a:off x="334995" y="3609431"/>
              <a:ext cx="1980029"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　</a:t>
              </a:r>
              <a:r>
                <a:rPr kumimoji="1" lang="ja-JP" altLang="en-US"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画面に表示された</a:t>
              </a:r>
              <a:endParaRPr kumimoji="1" lang="en-US"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セキュリティ警告画面</a:t>
              </a:r>
            </a:p>
          </p:txBody>
        </p:sp>
        <p:sp>
          <p:nvSpPr>
            <p:cNvPr id="27" name="テキスト ボックス 26">
              <a:extLst>
                <a:ext uri="{FF2B5EF4-FFF2-40B4-BE49-F238E27FC236}">
                  <a16:creationId xmlns:a16="http://schemas.microsoft.com/office/drawing/2014/main" id="{F2CBB499-AE82-A945-93A5-8EF1A6B2C6DC}"/>
                </a:ext>
              </a:extLst>
            </p:cNvPr>
            <p:cNvSpPr txBox="1"/>
            <p:nvPr/>
          </p:nvSpPr>
          <p:spPr>
            <a:xfrm>
              <a:off x="2483768" y="3609431"/>
              <a:ext cx="1980029"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不安に思い表示された</a:t>
              </a:r>
              <a:endParaRPr kumimoji="1" lang="en-US"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電話番号に電話したら</a:t>
              </a:r>
            </a:p>
          </p:txBody>
        </p:sp>
        <p:sp>
          <p:nvSpPr>
            <p:cNvPr id="28" name="テキスト ボックス 27">
              <a:extLst>
                <a:ext uri="{FF2B5EF4-FFF2-40B4-BE49-F238E27FC236}">
                  <a16:creationId xmlns:a16="http://schemas.microsoft.com/office/drawing/2014/main" id="{A4C5EFD4-B724-2C4E-A31C-B94E2A9FE09A}"/>
                </a:ext>
              </a:extLst>
            </p:cNvPr>
            <p:cNvSpPr txBox="1"/>
            <p:nvPr/>
          </p:nvSpPr>
          <p:spPr>
            <a:xfrm>
              <a:off x="4427554" y="3609431"/>
              <a:ext cx="2339103"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マルウェアに感染したので</a:t>
              </a:r>
              <a:endParaRPr kumimoji="1" lang="en-US"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対応が必要と説明されて</a:t>
              </a:r>
            </a:p>
          </p:txBody>
        </p:sp>
        <p:sp>
          <p:nvSpPr>
            <p:cNvPr id="29" name="テキスト ボックス 28">
              <a:extLst>
                <a:ext uri="{FF2B5EF4-FFF2-40B4-BE49-F238E27FC236}">
                  <a16:creationId xmlns:a16="http://schemas.microsoft.com/office/drawing/2014/main" id="{6157E549-4992-8944-AC75-C77051E86B90}"/>
                </a:ext>
              </a:extLst>
            </p:cNvPr>
            <p:cNvSpPr txBox="1"/>
            <p:nvPr/>
          </p:nvSpPr>
          <p:spPr>
            <a:xfrm>
              <a:off x="6804248" y="3609431"/>
              <a:ext cx="1980029"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有償のサポート契約を</a:t>
              </a:r>
              <a:endParaRPr kumimoji="1" lang="en-US" altLang="ja-JP"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134A87"/>
                  </a:solidFill>
                  <a:effectLst/>
                  <a:uLnTx/>
                  <a:uFillTx/>
                  <a:latin typeface="Meiryo" panose="020B0604030504040204" pitchFamily="34" charset="-128"/>
                  <a:ea typeface="メイリオ" panose="020B0604030504040204" pitchFamily="50" charset="-128"/>
                  <a:cs typeface="+mn-cs"/>
                </a:rPr>
                <a:t>させられてしまった。</a:t>
              </a:r>
            </a:p>
          </p:txBody>
        </p:sp>
        <p:sp>
          <p:nvSpPr>
            <p:cNvPr id="34" name="山形 33">
              <a:extLst>
                <a:ext uri="{FF2B5EF4-FFF2-40B4-BE49-F238E27FC236}">
                  <a16:creationId xmlns:a16="http://schemas.microsoft.com/office/drawing/2014/main" id="{9C54CB50-1376-3045-8939-52E6B762F1AE}"/>
                </a:ext>
              </a:extLst>
            </p:cNvPr>
            <p:cNvSpPr/>
            <p:nvPr/>
          </p:nvSpPr>
          <p:spPr>
            <a:xfrm>
              <a:off x="370136" y="1215015"/>
              <a:ext cx="1609576" cy="360000"/>
            </a:xfrm>
            <a:prstGeom prst="chevron">
              <a:avLst>
                <a:gd name="adj" fmla="val 2869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srgbClr val="FFFFFE"/>
                  </a:solidFill>
                  <a:effectLst/>
                  <a:uLnTx/>
                  <a:uFillTx/>
                  <a:latin typeface="Meiryo" panose="020B0604030504040204" pitchFamily="34" charset="-128"/>
                  <a:ea typeface="メイリオ" panose="020B0604030504040204" pitchFamily="50" charset="-128"/>
                  <a:cs typeface="+mn-cs"/>
                </a:rPr>
                <a:t>トラブル事例</a:t>
              </a:r>
              <a:endParaRPr kumimoji="1" lang="en-US" altLang="ja-JP" sz="1600" b="0" i="0" u="none" strike="noStrike" kern="1200" cap="none" spc="0" normalizeH="0" baseline="0" noProof="0" dirty="0">
                <a:ln>
                  <a:noFill/>
                </a:ln>
                <a:solidFill>
                  <a:srgbClr val="FFFFFE"/>
                </a:solidFill>
                <a:effectLst/>
                <a:uLnTx/>
                <a:uFillTx/>
                <a:latin typeface="Meiryo" panose="020B0604030504040204" pitchFamily="34" charset="-128"/>
                <a:ea typeface="メイリオ" panose="020B0604030504040204" pitchFamily="50" charset="-128"/>
                <a:cs typeface="+mn-cs"/>
              </a:endParaRPr>
            </a:p>
          </p:txBody>
        </p:sp>
      </p:grpSp>
      <p:sp>
        <p:nvSpPr>
          <p:cNvPr id="4" name="スライド番号プレースホルダー 3">
            <a:extLst>
              <a:ext uri="{FF2B5EF4-FFF2-40B4-BE49-F238E27FC236}">
                <a16:creationId xmlns:a16="http://schemas.microsoft.com/office/drawing/2014/main" id="{A6BDEF4E-6F60-4445-8618-1640C536215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C412A8-4165-48C5-B7A3-F5E84C593970}" type="slidenum">
              <a:rPr kumimoji="1" lang="ja-JP" altLang="en-US" sz="1200" b="0" i="0" u="none" strike="noStrike" kern="1200" cap="none" spc="0" normalizeH="0" baseline="0" noProof="0" smtClean="0">
                <a:ln>
                  <a:noFill/>
                </a:ln>
                <a:solidFill>
                  <a:srgbClr val="333333"/>
                </a:solidFill>
                <a:effectLst/>
                <a:uLnTx/>
                <a:uFillTx/>
                <a:latin typeface="Meiryo" panose="020B0604030504040204" pitchFamily="34"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1200" b="0" i="0" u="none" strike="noStrike" kern="1200" cap="none" spc="0" normalizeH="0" baseline="0" noProof="0">
              <a:ln>
                <a:noFill/>
              </a:ln>
              <a:solidFill>
                <a:srgbClr val="333333"/>
              </a:solidFill>
              <a:effectLst/>
              <a:uLnTx/>
              <a:uFillTx/>
              <a:latin typeface="Meiryo" panose="020B0604030504040204" pitchFamily="34" charset="-128"/>
              <a:ea typeface="メイリオ" panose="020B0604030504040204" pitchFamily="50" charset="-128"/>
              <a:cs typeface="+mn-cs"/>
            </a:endParaRPr>
          </a:p>
        </p:txBody>
      </p:sp>
      <p:pic>
        <p:nvPicPr>
          <p:cNvPr id="10" name="図 9" descr="アイコン&#10;&#10;自動的に生成された説明">
            <a:extLst>
              <a:ext uri="{FF2B5EF4-FFF2-40B4-BE49-F238E27FC236}">
                <a16:creationId xmlns:a16="http://schemas.microsoft.com/office/drawing/2014/main" id="{4082381E-0B2B-F14F-AAC2-0E4DD3DE8E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808" y="1860335"/>
            <a:ext cx="1847145" cy="1530233"/>
          </a:xfrm>
          <a:prstGeom prst="rect">
            <a:avLst/>
          </a:prstGeom>
        </p:spPr>
      </p:pic>
      <p:pic>
        <p:nvPicPr>
          <p:cNvPr id="12" name="図 11" descr="アイコン&#10;&#10;自動的に生成された説明">
            <a:extLst>
              <a:ext uri="{FF2B5EF4-FFF2-40B4-BE49-F238E27FC236}">
                <a16:creationId xmlns:a16="http://schemas.microsoft.com/office/drawing/2014/main" id="{0AC78176-D554-5E47-9D40-B86CBCC6C6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5343" y="1732541"/>
            <a:ext cx="2100673" cy="1801871"/>
          </a:xfrm>
          <a:prstGeom prst="rect">
            <a:avLst/>
          </a:prstGeom>
        </p:spPr>
      </p:pic>
      <p:pic>
        <p:nvPicPr>
          <p:cNvPr id="14" name="図 13" descr="グラフィカル ユーザー インターフェイス&#10;&#10;自動的に生成された説明">
            <a:extLst>
              <a:ext uri="{FF2B5EF4-FFF2-40B4-BE49-F238E27FC236}">
                <a16:creationId xmlns:a16="http://schemas.microsoft.com/office/drawing/2014/main" id="{7CA2D3B8-679E-2140-8340-A89DBE2223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38044" y="1790970"/>
            <a:ext cx="1666052" cy="1494014"/>
          </a:xfrm>
          <a:prstGeom prst="rect">
            <a:avLst/>
          </a:prstGeom>
        </p:spPr>
      </p:pic>
      <p:pic>
        <p:nvPicPr>
          <p:cNvPr id="16" name="図 15" descr="グラフィカル ユーザー インターフェイス, アイコン&#10;&#10;自動的に生成された説明">
            <a:extLst>
              <a:ext uri="{FF2B5EF4-FFF2-40B4-BE49-F238E27FC236}">
                <a16:creationId xmlns:a16="http://schemas.microsoft.com/office/drawing/2014/main" id="{99A5E95E-E408-D84E-ACCE-815046698B9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29312" y="1842226"/>
            <a:ext cx="1847144" cy="1548342"/>
          </a:xfrm>
          <a:prstGeom prst="rect">
            <a:avLst/>
          </a:prstGeom>
        </p:spPr>
      </p:pic>
      <p:grpSp>
        <p:nvGrpSpPr>
          <p:cNvPr id="19" name="グループ化 18">
            <a:extLst>
              <a:ext uri="{FF2B5EF4-FFF2-40B4-BE49-F238E27FC236}">
                <a16:creationId xmlns:a16="http://schemas.microsoft.com/office/drawing/2014/main" id="{D8EE3721-A51A-1142-B267-9CF46CA4E2E2}"/>
              </a:ext>
            </a:extLst>
          </p:cNvPr>
          <p:cNvGrpSpPr/>
          <p:nvPr/>
        </p:nvGrpSpPr>
        <p:grpSpPr>
          <a:xfrm>
            <a:off x="370136" y="4221088"/>
            <a:ext cx="8352000" cy="2332206"/>
            <a:chOff x="370136" y="4221088"/>
            <a:chExt cx="8352000" cy="2332206"/>
          </a:xfrm>
        </p:grpSpPr>
        <p:sp>
          <p:nvSpPr>
            <p:cNvPr id="39" name="角丸四角形 38">
              <a:extLst>
                <a:ext uri="{FF2B5EF4-FFF2-40B4-BE49-F238E27FC236}">
                  <a16:creationId xmlns:a16="http://schemas.microsoft.com/office/drawing/2014/main" id="{935170A4-699B-4F4A-89CB-842E46D319DC}"/>
                </a:ext>
              </a:extLst>
            </p:cNvPr>
            <p:cNvSpPr/>
            <p:nvPr/>
          </p:nvSpPr>
          <p:spPr>
            <a:xfrm>
              <a:off x="370136" y="4221088"/>
              <a:ext cx="8352000" cy="2332206"/>
            </a:xfrm>
            <a:prstGeom prst="roundRect">
              <a:avLst>
                <a:gd name="adj" fmla="val 9769"/>
              </a:avLst>
            </a:prstGeom>
            <a:noFill/>
            <a:ln w="254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40" name="右矢印 39">
              <a:extLst>
                <a:ext uri="{FF2B5EF4-FFF2-40B4-BE49-F238E27FC236}">
                  <a16:creationId xmlns:a16="http://schemas.microsoft.com/office/drawing/2014/main" id="{BB82FF85-D83D-244B-BBA4-D012058A910F}"/>
                </a:ext>
              </a:extLst>
            </p:cNvPr>
            <p:cNvSpPr/>
            <p:nvPr/>
          </p:nvSpPr>
          <p:spPr>
            <a:xfrm flipH="1">
              <a:off x="5148064" y="5223690"/>
              <a:ext cx="396659" cy="432048"/>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41" name="正方形/長方形 40">
              <a:extLst>
                <a:ext uri="{FF2B5EF4-FFF2-40B4-BE49-F238E27FC236}">
                  <a16:creationId xmlns:a16="http://schemas.microsoft.com/office/drawing/2014/main" id="{D7FCA000-1DC7-0B43-95E8-FEF7321F6D51}"/>
                </a:ext>
              </a:extLst>
            </p:cNvPr>
            <p:cNvSpPr/>
            <p:nvPr/>
          </p:nvSpPr>
          <p:spPr>
            <a:xfrm>
              <a:off x="5544723" y="4439552"/>
              <a:ext cx="2880000" cy="1908000"/>
            </a:xfrm>
            <a:prstGeom prst="rect">
              <a:avLst/>
            </a:prstGeom>
            <a:solidFill>
              <a:schemeClr val="accent1">
                <a:lumMod val="20000"/>
                <a:lumOff val="80000"/>
              </a:schemeClr>
            </a:solidFill>
            <a:ln>
              <a:noFill/>
            </a:ln>
            <a:effectLst>
              <a:outerShdw blurRad="38100" dist="254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42" name="テキスト ボックス 41">
              <a:extLst>
                <a:ext uri="{FF2B5EF4-FFF2-40B4-BE49-F238E27FC236}">
                  <a16:creationId xmlns:a16="http://schemas.microsoft.com/office/drawing/2014/main" id="{FBC16DE2-C609-B540-AF04-A7557448C49D}"/>
                </a:ext>
              </a:extLst>
            </p:cNvPr>
            <p:cNvSpPr txBox="1"/>
            <p:nvPr/>
          </p:nvSpPr>
          <p:spPr>
            <a:xfrm>
              <a:off x="719277" y="4772404"/>
              <a:ext cx="4449362" cy="1632755"/>
            </a:xfrm>
            <a:prstGeom prst="rect">
              <a:avLst/>
            </a:prstGeom>
            <a:noFill/>
          </p:spPr>
          <p:txBody>
            <a:bodyPr wrap="square" rtlCol="0">
              <a:spAutoFit/>
            </a:bodyPr>
            <a:lstStyle/>
            <a:p>
              <a:pPr lvl="0">
                <a:lnSpc>
                  <a:spcPct val="120000"/>
                </a:lnSpc>
                <a:defRPr/>
              </a:pPr>
              <a:r>
                <a:rPr lang="ja-JP" altLang="en-US" sz="1400" dirty="0">
                  <a:solidFill>
                    <a:srgbClr val="333333"/>
                  </a:solidFill>
                  <a:latin typeface="+mj-ea"/>
                </a:rPr>
                <a:t>偽のセキュリティ等の警告画面を表示させるなどして、不安に乗じて詐欺を働く手口。</a:t>
              </a:r>
              <a:endParaRPr lang="en-US" altLang="ja-JP" sz="1400" dirty="0">
                <a:solidFill>
                  <a:srgbClr val="333333"/>
                </a:solidFill>
                <a:latin typeface="+mj-ea"/>
              </a:endParaRPr>
            </a:p>
            <a:p>
              <a:pPr lvl="0">
                <a:lnSpc>
                  <a:spcPct val="120000"/>
                </a:lnSpc>
                <a:defRPr/>
              </a:pPr>
              <a:r>
                <a:rPr lang="ja-JP" altLang="en-US" sz="1400" dirty="0">
                  <a:solidFill>
                    <a:srgbClr val="333333"/>
                  </a:solidFill>
                  <a:latin typeface="+mj-ea"/>
                </a:rPr>
                <a:t>有償のサポート契約の締結</a:t>
              </a:r>
              <a:r>
                <a:rPr lang="ja-JP" altLang="en-US" sz="1400" dirty="0">
                  <a:latin typeface="+mj-ea"/>
                </a:rPr>
                <a:t>をうながしたり、クレジットカードの番号を聞き出そうとします。</a:t>
              </a:r>
              <a:endParaRPr lang="en-US" altLang="ja-JP" sz="1400" dirty="0">
                <a:latin typeface="+mj-ea"/>
              </a:endParaRPr>
            </a:p>
            <a:p>
              <a:pPr lvl="0">
                <a:lnSpc>
                  <a:spcPct val="120000"/>
                </a:lnSpc>
                <a:defRPr/>
              </a:pPr>
              <a:r>
                <a:rPr lang="ja-JP" altLang="en-US" sz="1400" dirty="0">
                  <a:latin typeface="+mj-ea"/>
                </a:rPr>
                <a:t>不正ソフトのインストールを誘導するケースもあります。</a:t>
              </a:r>
              <a:endParaRPr lang="en-US" altLang="ja-JP" sz="1400" dirty="0">
                <a:latin typeface="+mj-ea"/>
              </a:endParaRPr>
            </a:p>
          </p:txBody>
        </p:sp>
        <p:sp>
          <p:nvSpPr>
            <p:cNvPr id="43" name="テキスト ボックス 42">
              <a:extLst>
                <a:ext uri="{FF2B5EF4-FFF2-40B4-BE49-F238E27FC236}">
                  <a16:creationId xmlns:a16="http://schemas.microsoft.com/office/drawing/2014/main" id="{059F8139-D1FD-604D-8D29-661B08411F0F}"/>
                </a:ext>
              </a:extLst>
            </p:cNvPr>
            <p:cNvSpPr txBox="1"/>
            <p:nvPr/>
          </p:nvSpPr>
          <p:spPr>
            <a:xfrm>
              <a:off x="5544723" y="4431602"/>
              <a:ext cx="2880000" cy="396000"/>
            </a:xfrm>
            <a:prstGeom prst="rect">
              <a:avLst/>
            </a:prstGeom>
            <a:solidFill>
              <a:schemeClr val="accent1">
                <a:lumMod val="60000"/>
                <a:lumOff val="40000"/>
              </a:schemeClr>
            </a:solidFill>
          </p:spPr>
          <p:txBody>
            <a:bodyPr wrap="square" tIns="108000" rtlCol="0">
              <a:noAutofit/>
            </a:bodyPr>
            <a:lstStyle/>
            <a:p>
              <a:pPr algn="ctr"/>
              <a:r>
                <a:rPr kumimoji="1" lang="ja-JP" altLang="en-US" sz="1600">
                  <a:solidFill>
                    <a:schemeClr val="tx2"/>
                  </a:solidFill>
                  <a:latin typeface="Meiryo" panose="020B0604030504040204" pitchFamily="34" charset="-128"/>
                </a:rPr>
                <a:t>手口</a:t>
              </a:r>
              <a:endParaRPr kumimoji="1" lang="ja-JP" altLang="en-US" sz="1600" dirty="0">
                <a:solidFill>
                  <a:schemeClr val="tx2"/>
                </a:solidFill>
                <a:latin typeface="Meiryo" panose="020B0604030504040204" pitchFamily="34" charset="-128"/>
              </a:endParaRPr>
            </a:p>
          </p:txBody>
        </p:sp>
        <p:sp>
          <p:nvSpPr>
            <p:cNvPr id="44" name="テキスト ボックス 43">
              <a:extLst>
                <a:ext uri="{FF2B5EF4-FFF2-40B4-BE49-F238E27FC236}">
                  <a16:creationId xmlns:a16="http://schemas.microsoft.com/office/drawing/2014/main" id="{AB42E67D-75FF-E346-A434-5152C4506519}"/>
                </a:ext>
              </a:extLst>
            </p:cNvPr>
            <p:cNvSpPr txBox="1"/>
            <p:nvPr/>
          </p:nvSpPr>
          <p:spPr>
            <a:xfrm>
              <a:off x="5704555" y="5003435"/>
              <a:ext cx="1549170" cy="1184734"/>
            </a:xfrm>
            <a:prstGeom prst="rect">
              <a:avLst/>
            </a:prstGeom>
            <a:noFill/>
          </p:spPr>
          <p:txBody>
            <a:bodyPr wrap="square" rtlCol="0">
              <a:spAutoFit/>
            </a:bodyPr>
            <a:lstStyle/>
            <a:p>
              <a:pPr lvl="0">
                <a:lnSpc>
                  <a:spcPct val="120000"/>
                </a:lnSpc>
                <a:defRPr/>
              </a:pPr>
              <a:r>
                <a:rPr lang="ja-JP" altLang="en-US" sz="1500" dirty="0">
                  <a:solidFill>
                    <a:srgbClr val="333333"/>
                  </a:solidFill>
                  <a:ea typeface="メイリオ" panose="020B0604030504040204" pitchFamily="50" charset="-128"/>
                </a:rPr>
                <a:t>警告画面で不安をあおり、電話やソフトのインストールを誘導</a:t>
              </a:r>
            </a:p>
          </p:txBody>
        </p:sp>
        <p:sp>
          <p:nvSpPr>
            <p:cNvPr id="45" name="テキスト ボックス 44">
              <a:extLst>
                <a:ext uri="{FF2B5EF4-FFF2-40B4-BE49-F238E27FC236}">
                  <a16:creationId xmlns:a16="http://schemas.microsoft.com/office/drawing/2014/main" id="{4FD1BA8A-D2BB-A945-92F0-BC52B95D8634}"/>
                </a:ext>
              </a:extLst>
            </p:cNvPr>
            <p:cNvSpPr txBox="1"/>
            <p:nvPr/>
          </p:nvSpPr>
          <p:spPr>
            <a:xfrm>
              <a:off x="646011" y="4392321"/>
              <a:ext cx="2512226" cy="400110"/>
            </a:xfrm>
            <a:prstGeom prst="rect">
              <a:avLst/>
            </a:prstGeom>
            <a:noFill/>
          </p:spPr>
          <p:txBody>
            <a:bodyPr wrap="none" rtlCol="0">
              <a:spAutoFit/>
            </a:bodyPr>
            <a:lstStyle/>
            <a:p>
              <a:r>
                <a:rPr lang="ja-JP" altLang="en-US" sz="2000" b="1">
                  <a:solidFill>
                    <a:schemeClr val="accent1">
                      <a:lumMod val="75000"/>
                    </a:schemeClr>
                  </a:solidFill>
                  <a:latin typeface="+mj-ea"/>
                  <a:ea typeface="+mj-ea"/>
                </a:rPr>
                <a:t>“サポート詐欺</a:t>
              </a:r>
              <a:r>
                <a:rPr lang="en-US" altLang="ja-JP" sz="2000" b="1" dirty="0">
                  <a:solidFill>
                    <a:schemeClr val="accent1">
                      <a:lumMod val="75000"/>
                    </a:schemeClr>
                  </a:solidFill>
                  <a:latin typeface="+mj-ea"/>
                  <a:ea typeface="+mj-ea"/>
                </a:rPr>
                <a:t>”</a:t>
              </a:r>
              <a:r>
                <a:rPr lang="ja-JP" altLang="ja-JP" sz="2000" b="1" dirty="0">
                  <a:solidFill>
                    <a:schemeClr val="accent1">
                      <a:lumMod val="75000"/>
                    </a:schemeClr>
                  </a:solidFill>
                  <a:latin typeface="+mj-ea"/>
                  <a:ea typeface="+mj-ea"/>
                </a:rPr>
                <a:t>とは</a:t>
              </a:r>
              <a:endParaRPr lang="ja-JP" altLang="en-US" sz="2000" b="1" dirty="0">
                <a:solidFill>
                  <a:schemeClr val="accent1">
                    <a:lumMod val="75000"/>
                  </a:schemeClr>
                </a:solidFill>
                <a:latin typeface="+mj-ea"/>
                <a:ea typeface="+mj-ea"/>
              </a:endParaRPr>
            </a:p>
          </p:txBody>
        </p:sp>
        <p:pic>
          <p:nvPicPr>
            <p:cNvPr id="18" name="図 17" descr="コンピューターに表示されたアイコン&#10;&#10;中程度の精度で自動的に生成された説明">
              <a:extLst>
                <a:ext uri="{FF2B5EF4-FFF2-40B4-BE49-F238E27FC236}">
                  <a16:creationId xmlns:a16="http://schemas.microsoft.com/office/drawing/2014/main" id="{0E901DF1-1152-5E4B-A8BE-30F0ACFF3AF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31566" y="5397386"/>
              <a:ext cx="984850" cy="660297"/>
            </a:xfrm>
            <a:prstGeom prst="rect">
              <a:avLst/>
            </a:prstGeom>
          </p:spPr>
        </p:pic>
      </p:grpSp>
    </p:spTree>
    <p:extLst>
      <p:ext uri="{BB962C8B-B14F-4D97-AF65-F5344CB8AC3E}">
        <p14:creationId xmlns:p14="http://schemas.microsoft.com/office/powerpoint/2010/main" val="1229502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ja-JP" dirty="0"/>
              <a:t>フィッシング詐欺</a:t>
            </a:r>
            <a:endParaRPr kumimoji="1" lang="ja-JP" altLang="en-US" dirty="0"/>
          </a:p>
        </p:txBody>
      </p:sp>
      <p:grpSp>
        <p:nvGrpSpPr>
          <p:cNvPr id="5" name="グループ化 4">
            <a:extLst>
              <a:ext uri="{FF2B5EF4-FFF2-40B4-BE49-F238E27FC236}">
                <a16:creationId xmlns:a16="http://schemas.microsoft.com/office/drawing/2014/main" id="{75C0416E-CE42-4603-8F7D-265BB9DD77F9}"/>
              </a:ext>
            </a:extLst>
          </p:cNvPr>
          <p:cNvGrpSpPr/>
          <p:nvPr/>
        </p:nvGrpSpPr>
        <p:grpSpPr>
          <a:xfrm>
            <a:off x="320090" y="1215015"/>
            <a:ext cx="8643171" cy="2923969"/>
            <a:chOff x="320090" y="1215015"/>
            <a:chExt cx="8643171" cy="2923969"/>
          </a:xfrm>
        </p:grpSpPr>
        <p:grpSp>
          <p:nvGrpSpPr>
            <p:cNvPr id="27" name="グループ化 26">
              <a:extLst>
                <a:ext uri="{FF2B5EF4-FFF2-40B4-BE49-F238E27FC236}">
                  <a16:creationId xmlns:a16="http://schemas.microsoft.com/office/drawing/2014/main" id="{5A3BAC67-C4EA-8F40-B124-3F742CFB4541}"/>
                </a:ext>
              </a:extLst>
            </p:cNvPr>
            <p:cNvGrpSpPr/>
            <p:nvPr/>
          </p:nvGrpSpPr>
          <p:grpSpPr>
            <a:xfrm>
              <a:off x="320090" y="1665423"/>
              <a:ext cx="8643171" cy="1872000"/>
              <a:chOff x="320090" y="1665423"/>
              <a:chExt cx="8643171" cy="1872000"/>
            </a:xfrm>
          </p:grpSpPr>
          <p:sp>
            <p:nvSpPr>
              <p:cNvPr id="29" name="山形 28">
                <a:extLst>
                  <a:ext uri="{FF2B5EF4-FFF2-40B4-BE49-F238E27FC236}">
                    <a16:creationId xmlns:a16="http://schemas.microsoft.com/office/drawing/2014/main" id="{A7AAB06B-50A9-394B-BB54-284F28D3CD3D}"/>
                  </a:ext>
                </a:extLst>
              </p:cNvPr>
              <p:cNvSpPr/>
              <p:nvPr/>
            </p:nvSpPr>
            <p:spPr>
              <a:xfrm>
                <a:off x="2453590" y="1665423"/>
                <a:ext cx="2296430" cy="1872000"/>
              </a:xfrm>
              <a:prstGeom prst="chevron">
                <a:avLst>
                  <a:gd name="adj" fmla="val 10011"/>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panose="020B0604030504040204" pitchFamily="34" charset="-128"/>
                </a:endParaRPr>
              </a:p>
            </p:txBody>
          </p:sp>
          <p:sp>
            <p:nvSpPr>
              <p:cNvPr id="31" name="山形 30">
                <a:extLst>
                  <a:ext uri="{FF2B5EF4-FFF2-40B4-BE49-F238E27FC236}">
                    <a16:creationId xmlns:a16="http://schemas.microsoft.com/office/drawing/2014/main" id="{A4F76F7B-5815-AE4B-AF62-BC87D4C61325}"/>
                  </a:ext>
                </a:extLst>
              </p:cNvPr>
              <p:cNvSpPr/>
              <p:nvPr/>
            </p:nvSpPr>
            <p:spPr>
              <a:xfrm>
                <a:off x="4558631" y="1665423"/>
                <a:ext cx="2296430" cy="1872000"/>
              </a:xfrm>
              <a:prstGeom prst="chevron">
                <a:avLst>
                  <a:gd name="adj" fmla="val 10011"/>
                </a:avLst>
              </a:prstGeom>
              <a:solidFill>
                <a:schemeClr val="accent6">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panose="020B0604030504040204" pitchFamily="34" charset="-128"/>
                </a:endParaRPr>
              </a:p>
            </p:txBody>
          </p:sp>
          <p:sp>
            <p:nvSpPr>
              <p:cNvPr id="32" name="山形 31">
                <a:extLst>
                  <a:ext uri="{FF2B5EF4-FFF2-40B4-BE49-F238E27FC236}">
                    <a16:creationId xmlns:a16="http://schemas.microsoft.com/office/drawing/2014/main" id="{4A849E4C-38A7-5544-BD65-7DE8EAFAD0E9}"/>
                  </a:ext>
                </a:extLst>
              </p:cNvPr>
              <p:cNvSpPr/>
              <p:nvPr/>
            </p:nvSpPr>
            <p:spPr>
              <a:xfrm>
                <a:off x="6666831" y="1665423"/>
                <a:ext cx="2296430" cy="1872000"/>
              </a:xfrm>
              <a:prstGeom prst="chevron">
                <a:avLst>
                  <a:gd name="adj" fmla="val 10011"/>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panose="020B0604030504040204" pitchFamily="34" charset="-128"/>
                </a:endParaRPr>
              </a:p>
            </p:txBody>
          </p:sp>
          <p:sp>
            <p:nvSpPr>
              <p:cNvPr id="33" name="ホームベース 32">
                <a:extLst>
                  <a:ext uri="{FF2B5EF4-FFF2-40B4-BE49-F238E27FC236}">
                    <a16:creationId xmlns:a16="http://schemas.microsoft.com/office/drawing/2014/main" id="{DB53EAEC-8B2A-CB45-BB02-34F0698F5E48}"/>
                  </a:ext>
                </a:extLst>
              </p:cNvPr>
              <p:cNvSpPr/>
              <p:nvPr/>
            </p:nvSpPr>
            <p:spPr>
              <a:xfrm>
                <a:off x="320090" y="1665423"/>
                <a:ext cx="2328579" cy="1872000"/>
              </a:xfrm>
              <a:prstGeom prst="homePlate">
                <a:avLst>
                  <a:gd name="adj" fmla="val 1045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grpSp>
        <p:sp>
          <p:nvSpPr>
            <p:cNvPr id="10" name="テキスト ボックス 9">
              <a:extLst>
                <a:ext uri="{FF2B5EF4-FFF2-40B4-BE49-F238E27FC236}">
                  <a16:creationId xmlns:a16="http://schemas.microsoft.com/office/drawing/2014/main" id="{D16025AD-60C4-5A4B-8834-7E9C702BCE02}"/>
                </a:ext>
              </a:extLst>
            </p:cNvPr>
            <p:cNvSpPr txBox="1"/>
            <p:nvPr/>
          </p:nvSpPr>
          <p:spPr>
            <a:xfrm>
              <a:off x="457094" y="3609431"/>
              <a:ext cx="1790360" cy="523220"/>
            </a:xfrm>
            <a:prstGeom prst="rect">
              <a:avLst/>
            </a:prstGeom>
            <a:noFill/>
          </p:spPr>
          <p:txBody>
            <a:bodyPr wrap="square" rtlCol="0">
              <a:spAutoFit/>
            </a:bodyPr>
            <a:lstStyle/>
            <a:p>
              <a:pPr algn="ctr"/>
              <a:r>
                <a:rPr lang="ja-JP" altLang="en-US" sz="1400" dirty="0">
                  <a:solidFill>
                    <a:schemeClr val="tx2"/>
                  </a:solidFill>
                  <a:latin typeface="Meiryo" panose="020B0604030504040204" pitchFamily="34" charset="-128"/>
                </a:rPr>
                <a:t>銀行から</a:t>
              </a:r>
              <a:r>
                <a:rPr lang="ja-JP" altLang="ja-JP" sz="1400" dirty="0">
                  <a:solidFill>
                    <a:schemeClr val="tx2"/>
                  </a:solidFill>
                  <a:latin typeface="Meiryo" panose="020B0604030504040204" pitchFamily="34" charset="-128"/>
                </a:rPr>
                <a:t>お知らせメール</a:t>
              </a:r>
              <a:r>
                <a:rPr lang="ja-JP" altLang="en-US" sz="1400" dirty="0">
                  <a:solidFill>
                    <a:schemeClr val="tx2"/>
                  </a:solidFill>
                  <a:latin typeface="Meiryo" panose="020B0604030504040204" pitchFamily="34" charset="-128"/>
                </a:rPr>
                <a:t>（偽）が届き</a:t>
              </a:r>
            </a:p>
          </p:txBody>
        </p:sp>
        <p:sp>
          <p:nvSpPr>
            <p:cNvPr id="11" name="テキスト ボックス 10">
              <a:extLst>
                <a:ext uri="{FF2B5EF4-FFF2-40B4-BE49-F238E27FC236}">
                  <a16:creationId xmlns:a16="http://schemas.microsoft.com/office/drawing/2014/main" id="{1A90FD3E-AFA9-E146-A84A-F9A596AF5A63}"/>
                </a:ext>
              </a:extLst>
            </p:cNvPr>
            <p:cNvSpPr txBox="1"/>
            <p:nvPr/>
          </p:nvSpPr>
          <p:spPr>
            <a:xfrm>
              <a:off x="2348355" y="3615764"/>
              <a:ext cx="2236097" cy="523220"/>
            </a:xfrm>
            <a:prstGeom prst="rect">
              <a:avLst/>
            </a:prstGeom>
            <a:noFill/>
          </p:spPr>
          <p:txBody>
            <a:bodyPr wrap="square" rtlCol="0">
              <a:spAutoFit/>
            </a:bodyPr>
            <a:lstStyle/>
            <a:p>
              <a:pPr algn="ctr"/>
              <a:r>
                <a:rPr lang="ja-JP" altLang="en-US" sz="1400" dirty="0">
                  <a:solidFill>
                    <a:schemeClr val="tx2"/>
                  </a:solidFill>
                  <a:latin typeface="Meiryo" panose="020B0604030504040204" pitchFamily="34" charset="-128"/>
                </a:rPr>
                <a:t>クリックしたら銀行の</a:t>
              </a:r>
              <a:endParaRPr lang="en-US" altLang="ja-JP" sz="1400" dirty="0">
                <a:solidFill>
                  <a:schemeClr val="tx2"/>
                </a:solidFill>
                <a:latin typeface="Meiryo" panose="020B0604030504040204" pitchFamily="34" charset="-128"/>
              </a:endParaRPr>
            </a:p>
            <a:p>
              <a:pPr algn="ctr"/>
              <a:r>
                <a:rPr lang="ja-JP" altLang="en-US" sz="1400" dirty="0">
                  <a:solidFill>
                    <a:schemeClr val="tx2"/>
                  </a:solidFill>
                  <a:latin typeface="Meiryo" panose="020B0604030504040204" pitchFamily="34" charset="-128"/>
                </a:rPr>
                <a:t>サイト（偽）だった</a:t>
              </a:r>
            </a:p>
          </p:txBody>
        </p:sp>
        <p:sp>
          <p:nvSpPr>
            <p:cNvPr id="12" name="テキスト ボックス 11">
              <a:extLst>
                <a:ext uri="{FF2B5EF4-FFF2-40B4-BE49-F238E27FC236}">
                  <a16:creationId xmlns:a16="http://schemas.microsoft.com/office/drawing/2014/main" id="{95DA7988-9F41-9140-98CD-ADDB11E862F8}"/>
                </a:ext>
              </a:extLst>
            </p:cNvPr>
            <p:cNvSpPr txBox="1"/>
            <p:nvPr/>
          </p:nvSpPr>
          <p:spPr>
            <a:xfrm>
              <a:off x="4505502" y="3609431"/>
              <a:ext cx="2084588" cy="523220"/>
            </a:xfrm>
            <a:prstGeom prst="rect">
              <a:avLst/>
            </a:prstGeom>
            <a:noFill/>
          </p:spPr>
          <p:txBody>
            <a:bodyPr wrap="square" rtlCol="0">
              <a:spAutoFit/>
            </a:bodyPr>
            <a:lstStyle/>
            <a:p>
              <a:pPr algn="ctr"/>
              <a:r>
                <a:rPr lang="ja-JP" altLang="ja-JP" sz="1400" dirty="0">
                  <a:solidFill>
                    <a:schemeClr val="tx2"/>
                  </a:solidFill>
                  <a:latin typeface="Meiryo" panose="020B0604030504040204" pitchFamily="34" charset="-128"/>
                </a:rPr>
                <a:t>カード番号や</a:t>
              </a:r>
              <a:r>
                <a:rPr lang="ja-JP" altLang="en-US" sz="1400" dirty="0">
                  <a:solidFill>
                    <a:schemeClr val="tx2"/>
                  </a:solidFill>
                  <a:latin typeface="Meiryo" panose="020B0604030504040204" pitchFamily="34" charset="-128"/>
                </a:rPr>
                <a:t>暗証番号など</a:t>
              </a:r>
              <a:r>
                <a:rPr kumimoji="1" lang="ja-JP" altLang="en-US" sz="1400" dirty="0">
                  <a:solidFill>
                    <a:schemeClr val="tx2"/>
                  </a:solidFill>
                  <a:latin typeface="Meiryo" panose="020B0604030504040204" pitchFamily="34" charset="-128"/>
                </a:rPr>
                <a:t>を入力</a:t>
              </a:r>
              <a:r>
                <a:rPr lang="ja-JP" altLang="en-US" sz="1400" dirty="0">
                  <a:solidFill>
                    <a:schemeClr val="tx2"/>
                  </a:solidFill>
                  <a:latin typeface="Meiryo" panose="020B0604030504040204" pitchFamily="34" charset="-128"/>
                </a:rPr>
                <a:t>したら</a:t>
              </a:r>
            </a:p>
          </p:txBody>
        </p:sp>
        <p:sp>
          <p:nvSpPr>
            <p:cNvPr id="13" name="テキスト ボックス 12">
              <a:extLst>
                <a:ext uri="{FF2B5EF4-FFF2-40B4-BE49-F238E27FC236}">
                  <a16:creationId xmlns:a16="http://schemas.microsoft.com/office/drawing/2014/main" id="{A5DF8D5A-E2EB-F24C-BCC1-D0CB83B2FCEE}"/>
                </a:ext>
              </a:extLst>
            </p:cNvPr>
            <p:cNvSpPr txBox="1"/>
            <p:nvPr/>
          </p:nvSpPr>
          <p:spPr>
            <a:xfrm>
              <a:off x="6761584" y="3609431"/>
              <a:ext cx="1980029" cy="523220"/>
            </a:xfrm>
            <a:prstGeom prst="rect">
              <a:avLst/>
            </a:prstGeom>
            <a:noFill/>
          </p:spPr>
          <p:txBody>
            <a:bodyPr wrap="none" rtlCol="0">
              <a:spAutoFit/>
            </a:bodyPr>
            <a:lstStyle/>
            <a:p>
              <a:pPr algn="ctr"/>
              <a:r>
                <a:rPr lang="ja-JP" altLang="en-US" sz="1400" dirty="0">
                  <a:solidFill>
                    <a:schemeClr val="tx2"/>
                  </a:solidFill>
                  <a:latin typeface="Meiryo" panose="020B0604030504040204" pitchFamily="34" charset="-128"/>
                </a:rPr>
                <a:t>詐欺グループに情報を</a:t>
              </a:r>
              <a:endParaRPr lang="en-US" altLang="ja-JP" sz="1400" dirty="0">
                <a:solidFill>
                  <a:schemeClr val="tx2"/>
                </a:solidFill>
                <a:latin typeface="Meiryo" panose="020B0604030504040204" pitchFamily="34" charset="-128"/>
              </a:endParaRPr>
            </a:p>
            <a:p>
              <a:pPr algn="ctr"/>
              <a:r>
                <a:rPr lang="ja-JP" altLang="en-US" sz="1400" dirty="0">
                  <a:solidFill>
                    <a:schemeClr val="tx2"/>
                  </a:solidFill>
                  <a:latin typeface="Meiryo" panose="020B0604030504040204" pitchFamily="34" charset="-128"/>
                </a:rPr>
                <a:t>悪用されてしまった</a:t>
              </a:r>
              <a:endParaRPr lang="ja-JP" altLang="ja-JP" sz="1400" dirty="0">
                <a:solidFill>
                  <a:schemeClr val="tx2"/>
                </a:solidFill>
                <a:latin typeface="Meiryo" panose="020B0604030504040204" pitchFamily="34" charset="-128"/>
              </a:endParaRPr>
            </a:p>
          </p:txBody>
        </p:sp>
        <p:sp>
          <p:nvSpPr>
            <p:cNvPr id="20" name="山形 19">
              <a:extLst>
                <a:ext uri="{FF2B5EF4-FFF2-40B4-BE49-F238E27FC236}">
                  <a16:creationId xmlns:a16="http://schemas.microsoft.com/office/drawing/2014/main" id="{D696830F-9065-444F-96F7-827DC9030B12}"/>
                </a:ext>
              </a:extLst>
            </p:cNvPr>
            <p:cNvSpPr/>
            <p:nvPr/>
          </p:nvSpPr>
          <p:spPr>
            <a:xfrm>
              <a:off x="370136" y="1215015"/>
              <a:ext cx="1609576" cy="360000"/>
            </a:xfrm>
            <a:prstGeom prst="chevron">
              <a:avLst>
                <a:gd name="adj" fmla="val 2869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lang="ja-JP" altLang="en-US" sz="1600">
                  <a:latin typeface="Meiryo" panose="020B0604030504040204" pitchFamily="34" charset="-128"/>
                </a:rPr>
                <a:t>トラブル事例</a:t>
              </a:r>
              <a:endParaRPr lang="en-US" altLang="ja-JP" sz="1600" dirty="0">
                <a:latin typeface="Meiryo" panose="020B0604030504040204" pitchFamily="34" charset="-128"/>
              </a:endParaRPr>
            </a:p>
          </p:txBody>
        </p:sp>
        <p:sp>
          <p:nvSpPr>
            <p:cNvPr id="23" name="フリーフォーム 22">
              <a:extLst>
                <a:ext uri="{FF2B5EF4-FFF2-40B4-BE49-F238E27FC236}">
                  <a16:creationId xmlns:a16="http://schemas.microsoft.com/office/drawing/2014/main" id="{69689A1D-EC0A-3D48-8BC4-6D8F270E4697}"/>
                </a:ext>
              </a:extLst>
            </p:cNvPr>
            <p:cNvSpPr/>
            <p:nvPr/>
          </p:nvSpPr>
          <p:spPr>
            <a:xfrm flipH="1">
              <a:off x="5704555" y="2040336"/>
              <a:ext cx="393497" cy="344384"/>
            </a:xfrm>
            <a:custGeom>
              <a:avLst/>
              <a:gdLst>
                <a:gd name="connsiteX0" fmla="*/ 225631 w 225631"/>
                <a:gd name="connsiteY0" fmla="*/ 0 h 344384"/>
                <a:gd name="connsiteX1" fmla="*/ 225631 w 225631"/>
                <a:gd name="connsiteY1" fmla="*/ 0 h 344384"/>
                <a:gd name="connsiteX2" fmla="*/ 95003 w 225631"/>
                <a:gd name="connsiteY2" fmla="*/ 0 h 344384"/>
                <a:gd name="connsiteX3" fmla="*/ 0 w 225631"/>
                <a:gd name="connsiteY3" fmla="*/ 344384 h 344384"/>
                <a:gd name="connsiteX4" fmla="*/ 225631 w 225631"/>
                <a:gd name="connsiteY4" fmla="*/ 0 h 34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631" h="344384">
                  <a:moveTo>
                    <a:pt x="225631" y="0"/>
                  </a:moveTo>
                  <a:lnTo>
                    <a:pt x="225631" y="0"/>
                  </a:lnTo>
                  <a:lnTo>
                    <a:pt x="95003" y="0"/>
                  </a:lnTo>
                  <a:lnTo>
                    <a:pt x="0" y="344384"/>
                  </a:lnTo>
                  <a:lnTo>
                    <a:pt x="225631"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24" name="角丸四角形 23">
              <a:extLst>
                <a:ext uri="{FF2B5EF4-FFF2-40B4-BE49-F238E27FC236}">
                  <a16:creationId xmlns:a16="http://schemas.microsoft.com/office/drawing/2014/main" id="{2901C7F2-1C29-4A4F-8789-0B1B0BD0FC66}"/>
                </a:ext>
              </a:extLst>
            </p:cNvPr>
            <p:cNvSpPr/>
            <p:nvPr/>
          </p:nvSpPr>
          <p:spPr>
            <a:xfrm>
              <a:off x="4821826" y="1268760"/>
              <a:ext cx="1505198" cy="943768"/>
            </a:xfrm>
            <a:prstGeom prst="roundRect">
              <a:avLst>
                <a:gd name="adj" fmla="val 2646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300">
                  <a:solidFill>
                    <a:schemeClr val="bg1"/>
                  </a:solidFill>
                  <a:latin typeface="Meiryo" panose="020B0604030504040204" pitchFamily="34" charset="-128"/>
                </a:rPr>
                <a:t>情報確認のため、</a:t>
              </a:r>
              <a:endParaRPr lang="en-US" altLang="ja-JP" sz="1300" dirty="0">
                <a:solidFill>
                  <a:schemeClr val="bg1"/>
                </a:solidFill>
                <a:latin typeface="Meiryo" panose="020B0604030504040204" pitchFamily="34" charset="-128"/>
              </a:endParaRPr>
            </a:p>
            <a:p>
              <a:r>
                <a:rPr kumimoji="1" lang="ja-JP" altLang="en-US" sz="1300">
                  <a:solidFill>
                    <a:schemeClr val="bg1"/>
                  </a:solidFill>
                  <a:latin typeface="Meiryo" panose="020B0604030504040204" pitchFamily="34" charset="-128"/>
                </a:rPr>
                <a:t>ご本人様の情報を入力してください</a:t>
              </a:r>
              <a:endParaRPr kumimoji="1" lang="ja-JP" altLang="en-US" sz="1300" dirty="0">
                <a:solidFill>
                  <a:schemeClr val="bg1"/>
                </a:solidFill>
                <a:latin typeface="Meiryo" panose="020B0604030504040204" pitchFamily="34" charset="-128"/>
              </a:endParaRPr>
            </a:p>
          </p:txBody>
        </p:sp>
        <p:pic>
          <p:nvPicPr>
            <p:cNvPr id="15" name="図 14" descr="おもちゃ, 時計 が含まれている画像&#10;&#10;自動的に生成された説明">
              <a:extLst>
                <a:ext uri="{FF2B5EF4-FFF2-40B4-BE49-F238E27FC236}">
                  <a16:creationId xmlns:a16="http://schemas.microsoft.com/office/drawing/2014/main" id="{7619DA22-DD8D-5241-9F67-70C3D62CCC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065" y="1659013"/>
              <a:ext cx="2193456" cy="1872001"/>
            </a:xfrm>
            <a:prstGeom prst="rect">
              <a:avLst/>
            </a:prstGeom>
          </p:spPr>
        </p:pic>
        <p:pic>
          <p:nvPicPr>
            <p:cNvPr id="22" name="図 21" descr="抽象, スクリーンショット, 挿絵 が含まれている画像&#10;&#10;自動的に生成された説明">
              <a:extLst>
                <a:ext uri="{FF2B5EF4-FFF2-40B4-BE49-F238E27FC236}">
                  <a16:creationId xmlns:a16="http://schemas.microsoft.com/office/drawing/2014/main" id="{4ABB6C76-3471-C84F-87F2-9F4DB381AB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26959" y="1893407"/>
              <a:ext cx="1678543" cy="1374192"/>
            </a:xfrm>
            <a:prstGeom prst="rect">
              <a:avLst/>
            </a:prstGeom>
          </p:spPr>
        </p:pic>
        <p:pic>
          <p:nvPicPr>
            <p:cNvPr id="26" name="図 25" descr="挿絵, 時計 が含まれている画像&#10;&#10;自動的に生成された説明">
              <a:extLst>
                <a:ext uri="{FF2B5EF4-FFF2-40B4-BE49-F238E27FC236}">
                  <a16:creationId xmlns:a16="http://schemas.microsoft.com/office/drawing/2014/main" id="{73F5A0BE-1D15-9D4E-8076-791DD204FF4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56210" y="1878664"/>
              <a:ext cx="1733879" cy="1346523"/>
            </a:xfrm>
            <a:prstGeom prst="rect">
              <a:avLst/>
            </a:prstGeom>
          </p:spPr>
        </p:pic>
        <p:pic>
          <p:nvPicPr>
            <p:cNvPr id="28" name="図 27">
              <a:extLst>
                <a:ext uri="{FF2B5EF4-FFF2-40B4-BE49-F238E27FC236}">
                  <a16:creationId xmlns:a16="http://schemas.microsoft.com/office/drawing/2014/main" id="{60AEB676-F35A-A14D-8F76-07518E335CE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85917" y="1763014"/>
              <a:ext cx="2079106" cy="1774410"/>
            </a:xfrm>
            <a:prstGeom prst="rect">
              <a:avLst/>
            </a:prstGeom>
          </p:spPr>
        </p:pic>
      </p:grpSp>
      <p:grpSp>
        <p:nvGrpSpPr>
          <p:cNvPr id="4" name="グループ化 3">
            <a:extLst>
              <a:ext uri="{FF2B5EF4-FFF2-40B4-BE49-F238E27FC236}">
                <a16:creationId xmlns:a16="http://schemas.microsoft.com/office/drawing/2014/main" id="{35FB254B-F07A-4E65-BD0A-DC97B0F899D5}"/>
              </a:ext>
            </a:extLst>
          </p:cNvPr>
          <p:cNvGrpSpPr/>
          <p:nvPr/>
        </p:nvGrpSpPr>
        <p:grpSpPr>
          <a:xfrm>
            <a:off x="370136" y="4221088"/>
            <a:ext cx="8352000" cy="2332206"/>
            <a:chOff x="370136" y="4221088"/>
            <a:chExt cx="8352000" cy="2332206"/>
          </a:xfrm>
        </p:grpSpPr>
        <p:sp>
          <p:nvSpPr>
            <p:cNvPr id="7" name="角丸四角形 6">
              <a:extLst>
                <a:ext uri="{FF2B5EF4-FFF2-40B4-BE49-F238E27FC236}">
                  <a16:creationId xmlns:a16="http://schemas.microsoft.com/office/drawing/2014/main" id="{42DFDAAA-29DB-A44F-BAB4-FBCAD3907AA7}"/>
                </a:ext>
              </a:extLst>
            </p:cNvPr>
            <p:cNvSpPr/>
            <p:nvPr/>
          </p:nvSpPr>
          <p:spPr>
            <a:xfrm>
              <a:off x="370136" y="4221088"/>
              <a:ext cx="8352000" cy="2332206"/>
            </a:xfrm>
            <a:prstGeom prst="roundRect">
              <a:avLst>
                <a:gd name="adj" fmla="val 9769"/>
              </a:avLst>
            </a:prstGeom>
            <a:noFill/>
            <a:ln w="254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8" name="右矢印 7">
              <a:extLst>
                <a:ext uri="{FF2B5EF4-FFF2-40B4-BE49-F238E27FC236}">
                  <a16:creationId xmlns:a16="http://schemas.microsoft.com/office/drawing/2014/main" id="{8E1FAF47-EEC0-7D46-ABC6-20C909AE7E8E}"/>
                </a:ext>
              </a:extLst>
            </p:cNvPr>
            <p:cNvSpPr/>
            <p:nvPr/>
          </p:nvSpPr>
          <p:spPr>
            <a:xfrm flipH="1">
              <a:off x="5148064" y="5223690"/>
              <a:ext cx="396659" cy="432048"/>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9" name="正方形/長方形 8">
              <a:extLst>
                <a:ext uri="{FF2B5EF4-FFF2-40B4-BE49-F238E27FC236}">
                  <a16:creationId xmlns:a16="http://schemas.microsoft.com/office/drawing/2014/main" id="{1217315C-D01C-B345-98DC-DD3C4EF37493}"/>
                </a:ext>
              </a:extLst>
            </p:cNvPr>
            <p:cNvSpPr/>
            <p:nvPr/>
          </p:nvSpPr>
          <p:spPr>
            <a:xfrm>
              <a:off x="5544723" y="4439552"/>
              <a:ext cx="2880000" cy="1908000"/>
            </a:xfrm>
            <a:prstGeom prst="rect">
              <a:avLst/>
            </a:prstGeom>
            <a:solidFill>
              <a:schemeClr val="accent1">
                <a:lumMod val="20000"/>
                <a:lumOff val="80000"/>
              </a:schemeClr>
            </a:solidFill>
            <a:ln>
              <a:noFill/>
            </a:ln>
            <a:effectLst>
              <a:outerShdw blurRad="38100" dist="254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6" name="テキスト ボックス 15">
              <a:extLst>
                <a:ext uri="{FF2B5EF4-FFF2-40B4-BE49-F238E27FC236}">
                  <a16:creationId xmlns:a16="http://schemas.microsoft.com/office/drawing/2014/main" id="{995C65BC-9270-ED45-94B1-2CED083E3124}"/>
                </a:ext>
              </a:extLst>
            </p:cNvPr>
            <p:cNvSpPr txBox="1"/>
            <p:nvPr/>
          </p:nvSpPr>
          <p:spPr>
            <a:xfrm>
              <a:off x="1691680" y="4831302"/>
              <a:ext cx="3476959" cy="1188787"/>
            </a:xfrm>
            <a:prstGeom prst="rect">
              <a:avLst/>
            </a:prstGeom>
            <a:noFill/>
          </p:spPr>
          <p:txBody>
            <a:bodyPr wrap="square" rtlCol="0">
              <a:spAutoFit/>
            </a:bodyPr>
            <a:lstStyle/>
            <a:p>
              <a:pPr>
                <a:lnSpc>
                  <a:spcPct val="120000"/>
                </a:lnSpc>
              </a:pPr>
              <a:r>
                <a:rPr lang="ja-JP" altLang="ja-JP" sz="1500" dirty="0">
                  <a:latin typeface="Meiryo" panose="020B0604030504040204" pitchFamily="34" charset="-128"/>
                </a:rPr>
                <a:t>実在する組織を騙って、ユーザネーム、パスワード、アカウント</a:t>
              </a:r>
              <a:r>
                <a:rPr lang="en-US" altLang="ja-JP" sz="1500" dirty="0">
                  <a:latin typeface="Meiryo" panose="020B0604030504040204" pitchFamily="34" charset="-128"/>
                </a:rPr>
                <a:t>ID</a:t>
              </a:r>
              <a:r>
                <a:rPr lang="ja-JP" altLang="ja-JP" sz="1500" dirty="0">
                  <a:latin typeface="Meiryo" panose="020B0604030504040204" pitchFamily="34" charset="-128"/>
                </a:rPr>
                <a:t>、</a:t>
              </a:r>
              <a:r>
                <a:rPr lang="en-US" altLang="ja-JP" sz="1500" dirty="0">
                  <a:latin typeface="Meiryo" panose="020B0604030504040204" pitchFamily="34" charset="-128"/>
                </a:rPr>
                <a:t>ATM</a:t>
              </a:r>
              <a:r>
                <a:rPr lang="ja-JP" altLang="ja-JP" sz="1500" dirty="0">
                  <a:latin typeface="Meiryo" panose="020B0604030504040204" pitchFamily="34" charset="-128"/>
                </a:rPr>
                <a:t>の暗証番号、クレジットカード番号といった個人情報を詐取する</a:t>
              </a:r>
              <a:r>
                <a:rPr lang="ja-JP" altLang="ja-JP" sz="1500">
                  <a:latin typeface="Meiryo" panose="020B0604030504040204" pitchFamily="34" charset="-128"/>
                </a:rPr>
                <a:t>こと</a:t>
              </a:r>
              <a:r>
                <a:rPr lang="ja-JP" altLang="en-US" sz="1500">
                  <a:latin typeface="Meiryo" panose="020B0604030504040204" pitchFamily="34" charset="-128"/>
                </a:rPr>
                <a:t>。</a:t>
              </a:r>
              <a:endParaRPr kumimoji="1" lang="ja-JP" altLang="en-US" sz="1500" dirty="0">
                <a:highlight>
                  <a:srgbClr val="FFFF00"/>
                </a:highlight>
                <a:latin typeface="+mj-ea"/>
                <a:ea typeface="+mj-ea"/>
              </a:endParaRPr>
            </a:p>
          </p:txBody>
        </p:sp>
        <p:sp>
          <p:nvSpPr>
            <p:cNvPr id="17" name="テキスト ボックス 16">
              <a:extLst>
                <a:ext uri="{FF2B5EF4-FFF2-40B4-BE49-F238E27FC236}">
                  <a16:creationId xmlns:a16="http://schemas.microsoft.com/office/drawing/2014/main" id="{6DEC5E87-C2B9-D54C-B48D-5BFD5DB5FED7}"/>
                </a:ext>
              </a:extLst>
            </p:cNvPr>
            <p:cNvSpPr txBox="1"/>
            <p:nvPr/>
          </p:nvSpPr>
          <p:spPr>
            <a:xfrm>
              <a:off x="5544723" y="4431602"/>
              <a:ext cx="2880000" cy="396000"/>
            </a:xfrm>
            <a:prstGeom prst="rect">
              <a:avLst/>
            </a:prstGeom>
            <a:solidFill>
              <a:schemeClr val="accent1">
                <a:lumMod val="60000"/>
                <a:lumOff val="40000"/>
              </a:schemeClr>
            </a:solidFill>
          </p:spPr>
          <p:txBody>
            <a:bodyPr wrap="square" tIns="108000" rtlCol="0">
              <a:noAutofit/>
            </a:bodyPr>
            <a:lstStyle/>
            <a:p>
              <a:pPr algn="ctr"/>
              <a:r>
                <a:rPr kumimoji="1" lang="ja-JP" altLang="en-US" sz="1600">
                  <a:solidFill>
                    <a:schemeClr val="tx2"/>
                  </a:solidFill>
                  <a:latin typeface="Meiryo" panose="020B0604030504040204" pitchFamily="34" charset="-128"/>
                </a:rPr>
                <a:t>手口</a:t>
              </a:r>
              <a:endParaRPr kumimoji="1" lang="ja-JP" altLang="en-US" sz="1600" dirty="0">
                <a:solidFill>
                  <a:schemeClr val="tx2"/>
                </a:solidFill>
                <a:latin typeface="Meiryo" panose="020B0604030504040204" pitchFamily="34" charset="-128"/>
              </a:endParaRPr>
            </a:p>
          </p:txBody>
        </p:sp>
        <p:sp>
          <p:nvSpPr>
            <p:cNvPr id="18" name="テキスト ボックス 17">
              <a:extLst>
                <a:ext uri="{FF2B5EF4-FFF2-40B4-BE49-F238E27FC236}">
                  <a16:creationId xmlns:a16="http://schemas.microsoft.com/office/drawing/2014/main" id="{1BAC64D4-0675-F24C-AEEA-9F206E6B224B}"/>
                </a:ext>
              </a:extLst>
            </p:cNvPr>
            <p:cNvSpPr txBox="1"/>
            <p:nvPr/>
          </p:nvSpPr>
          <p:spPr>
            <a:xfrm>
              <a:off x="5704555" y="5003435"/>
              <a:ext cx="2503296" cy="1188787"/>
            </a:xfrm>
            <a:prstGeom prst="rect">
              <a:avLst/>
            </a:prstGeom>
            <a:noFill/>
          </p:spPr>
          <p:txBody>
            <a:bodyPr wrap="square" rtlCol="0">
              <a:spAutoFit/>
            </a:bodyPr>
            <a:lstStyle/>
            <a:p>
              <a:pPr>
                <a:lnSpc>
                  <a:spcPct val="120000"/>
                </a:lnSpc>
                <a:buClr>
                  <a:schemeClr val="accent1"/>
                </a:buClr>
              </a:pPr>
              <a:r>
                <a:rPr lang="ja-JP" altLang="ja-JP" sz="1500">
                  <a:latin typeface="Meiryo" panose="020B0604030504040204" pitchFamily="34" charset="-128"/>
                </a:rPr>
                <a:t>電子メールのリンクから偽サイト</a:t>
              </a:r>
              <a:r>
                <a:rPr lang="en-US" altLang="ja-JP" sz="1500" dirty="0">
                  <a:latin typeface="Meiryo" panose="020B0604030504040204" pitchFamily="34" charset="-128"/>
                </a:rPr>
                <a:t> </a:t>
              </a:r>
              <a:r>
                <a:rPr lang="ja-JP" altLang="en-US" sz="1500">
                  <a:latin typeface="Meiryo" panose="020B0604030504040204" pitchFamily="34" charset="-128"/>
                </a:rPr>
                <a:t>（</a:t>
              </a:r>
              <a:r>
                <a:rPr lang="ja-JP" altLang="ja-JP" sz="1500">
                  <a:latin typeface="Meiryo" panose="020B0604030504040204" pitchFamily="34" charset="-128"/>
                </a:rPr>
                <a:t>フィッシングサイト</a:t>
              </a:r>
              <a:r>
                <a:rPr lang="ja-JP" altLang="en-US" sz="1500">
                  <a:latin typeface="Meiryo" panose="020B0604030504040204" pitchFamily="34" charset="-128"/>
                </a:rPr>
                <a:t>）</a:t>
              </a:r>
              <a:r>
                <a:rPr lang="ja-JP" altLang="ja-JP" sz="1500">
                  <a:latin typeface="Meiryo" panose="020B0604030504040204" pitchFamily="34" charset="-128"/>
                </a:rPr>
                <a:t>に誘導し、そこで個人情報を入力させる</a:t>
              </a:r>
              <a:endParaRPr lang="ja-JP" altLang="ja-JP" sz="1500" dirty="0">
                <a:latin typeface="+mj-ea"/>
                <a:ea typeface="+mj-ea"/>
              </a:endParaRPr>
            </a:p>
          </p:txBody>
        </p:sp>
        <p:sp>
          <p:nvSpPr>
            <p:cNvPr id="19" name="テキスト ボックス 18">
              <a:extLst>
                <a:ext uri="{FF2B5EF4-FFF2-40B4-BE49-F238E27FC236}">
                  <a16:creationId xmlns:a16="http://schemas.microsoft.com/office/drawing/2014/main" id="{78B729ED-7654-F041-A234-6C264B21DF46}"/>
                </a:ext>
              </a:extLst>
            </p:cNvPr>
            <p:cNvSpPr txBox="1"/>
            <p:nvPr/>
          </p:nvSpPr>
          <p:spPr>
            <a:xfrm>
              <a:off x="646011" y="4392321"/>
              <a:ext cx="4104009" cy="400110"/>
            </a:xfrm>
            <a:prstGeom prst="rect">
              <a:avLst/>
            </a:prstGeom>
            <a:noFill/>
          </p:spPr>
          <p:txBody>
            <a:bodyPr wrap="none" rtlCol="0">
              <a:spAutoFit/>
            </a:bodyPr>
            <a:lstStyle/>
            <a:p>
              <a:r>
                <a:rPr lang="ja-JP" altLang="en-US" sz="2000" b="1" dirty="0">
                  <a:solidFill>
                    <a:schemeClr val="accent1">
                      <a:lumMod val="75000"/>
                    </a:schemeClr>
                  </a:solidFill>
                  <a:latin typeface="+mj-ea"/>
                  <a:ea typeface="+mj-ea"/>
                </a:rPr>
                <a:t>“</a:t>
              </a:r>
              <a:r>
                <a:rPr lang="ja-JP" altLang="ja-JP" sz="2000" b="1" dirty="0">
                  <a:solidFill>
                    <a:schemeClr val="accent1">
                      <a:lumMod val="75000"/>
                    </a:schemeClr>
                  </a:solidFill>
                  <a:latin typeface="+mj-ea"/>
                  <a:ea typeface="+mj-ea"/>
                </a:rPr>
                <a:t>フィッシング</a:t>
              </a:r>
              <a:r>
                <a:rPr lang="en-US" altLang="ja-JP" sz="2000" b="1" dirty="0">
                  <a:solidFill>
                    <a:schemeClr val="accent1">
                      <a:lumMod val="75000"/>
                    </a:schemeClr>
                  </a:solidFill>
                  <a:latin typeface="+mj-ea"/>
                  <a:ea typeface="+mj-ea"/>
                </a:rPr>
                <a:t> (Phishing) ”</a:t>
              </a:r>
              <a:r>
                <a:rPr lang="ja-JP" altLang="ja-JP" sz="2000" b="1" dirty="0">
                  <a:solidFill>
                    <a:schemeClr val="accent1">
                      <a:lumMod val="75000"/>
                    </a:schemeClr>
                  </a:solidFill>
                  <a:latin typeface="+mj-ea"/>
                  <a:ea typeface="+mj-ea"/>
                </a:rPr>
                <a:t>とは</a:t>
              </a:r>
              <a:endParaRPr lang="ja-JP" altLang="en-US" sz="2000" b="1" dirty="0">
                <a:solidFill>
                  <a:schemeClr val="accent1">
                    <a:lumMod val="75000"/>
                  </a:schemeClr>
                </a:solidFill>
                <a:latin typeface="+mj-ea"/>
                <a:ea typeface="+mj-ea"/>
              </a:endParaRPr>
            </a:p>
          </p:txBody>
        </p:sp>
        <p:pic>
          <p:nvPicPr>
            <p:cNvPr id="30" name="図 29" descr="挿絵, 時計, 記号 が含まれている画像&#10;&#10;自動的に生成された説明">
              <a:extLst>
                <a:ext uri="{FF2B5EF4-FFF2-40B4-BE49-F238E27FC236}">
                  <a16:creationId xmlns:a16="http://schemas.microsoft.com/office/drawing/2014/main" id="{2D776437-0852-5A41-9A00-6008186BB3E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3568" y="4945749"/>
              <a:ext cx="962627" cy="919653"/>
            </a:xfrm>
            <a:prstGeom prst="rect">
              <a:avLst/>
            </a:prstGeom>
          </p:spPr>
        </p:pic>
        <p:sp>
          <p:nvSpPr>
            <p:cNvPr id="34" name="テキスト ボックス 33">
              <a:extLst>
                <a:ext uri="{FF2B5EF4-FFF2-40B4-BE49-F238E27FC236}">
                  <a16:creationId xmlns:a16="http://schemas.microsoft.com/office/drawing/2014/main" id="{F201A08C-D5AA-A24B-AC01-E879101F6DCD}"/>
                </a:ext>
              </a:extLst>
            </p:cNvPr>
            <p:cNvSpPr txBox="1"/>
            <p:nvPr/>
          </p:nvSpPr>
          <p:spPr>
            <a:xfrm>
              <a:off x="646011" y="6058960"/>
              <a:ext cx="5072320" cy="322396"/>
            </a:xfrm>
            <a:prstGeom prst="rect">
              <a:avLst/>
            </a:prstGeom>
            <a:noFill/>
          </p:spPr>
          <p:txBody>
            <a:bodyPr wrap="square" rtlCol="0">
              <a:spAutoFit/>
            </a:bodyPr>
            <a:lstStyle/>
            <a:p>
              <a:pPr>
                <a:lnSpc>
                  <a:spcPct val="120000"/>
                </a:lnSpc>
              </a:pPr>
              <a:r>
                <a:rPr kumimoji="1" lang="en-US" altLang="ja-JP" sz="1300" dirty="0">
                  <a:highlight>
                    <a:srgbClr val="FFFF00"/>
                  </a:highlight>
                  <a:latin typeface="+mj-ea"/>
                  <a:ea typeface="+mj-ea"/>
                </a:rPr>
                <a:t>※SMS</a:t>
              </a:r>
              <a:r>
                <a:rPr kumimoji="1" lang="ja-JP" altLang="en-US" sz="1300" dirty="0">
                  <a:highlight>
                    <a:srgbClr val="FFFF00"/>
                  </a:highlight>
                  <a:latin typeface="+mj-ea"/>
                  <a:ea typeface="+mj-ea"/>
                </a:rPr>
                <a:t>を用いたフィッシング</a:t>
              </a:r>
              <a:r>
                <a:rPr kumimoji="1" lang="ja-JP" altLang="en-US" sz="1300">
                  <a:highlight>
                    <a:srgbClr val="FFFF00"/>
                  </a:highlight>
                  <a:latin typeface="+mj-ea"/>
                  <a:ea typeface="+mj-ea"/>
                </a:rPr>
                <a:t>詐欺を</a:t>
              </a:r>
              <a:r>
                <a:rPr kumimoji="1" lang="ja-JP" altLang="en-US" sz="1300" b="1">
                  <a:solidFill>
                    <a:schemeClr val="accent1">
                      <a:lumMod val="75000"/>
                    </a:schemeClr>
                  </a:solidFill>
                  <a:highlight>
                    <a:srgbClr val="FFFF00"/>
                  </a:highlight>
                  <a:latin typeface="+mj-ea"/>
                  <a:ea typeface="+mj-ea"/>
                </a:rPr>
                <a:t>「</a:t>
              </a:r>
              <a:r>
                <a:rPr kumimoji="1" lang="ja-JP" altLang="en-US" sz="1300" b="1" dirty="0">
                  <a:solidFill>
                    <a:schemeClr val="accent1">
                      <a:lumMod val="75000"/>
                    </a:schemeClr>
                  </a:solidFill>
                  <a:highlight>
                    <a:srgbClr val="FFFF00"/>
                  </a:highlight>
                  <a:latin typeface="+mj-ea"/>
                  <a:ea typeface="+mj-ea"/>
                </a:rPr>
                <a:t>スミッシング」</a:t>
              </a:r>
              <a:r>
                <a:rPr kumimoji="1" lang="ja-JP" altLang="en-US" sz="1300" dirty="0">
                  <a:highlight>
                    <a:srgbClr val="FFFF00"/>
                  </a:highlight>
                  <a:latin typeface="+mj-ea"/>
                  <a:ea typeface="+mj-ea"/>
                </a:rPr>
                <a:t>という。</a:t>
              </a:r>
            </a:p>
          </p:txBody>
        </p:sp>
      </p:grpSp>
      <p:sp>
        <p:nvSpPr>
          <p:cNvPr id="3" name="スライド番号プレースホルダー 2">
            <a:extLst>
              <a:ext uri="{FF2B5EF4-FFF2-40B4-BE49-F238E27FC236}">
                <a16:creationId xmlns:a16="http://schemas.microsoft.com/office/drawing/2014/main" id="{AA8D9BCB-D51A-6346-A41D-19CDCDBE7D8A}"/>
              </a:ext>
            </a:extLst>
          </p:cNvPr>
          <p:cNvSpPr>
            <a:spLocks noGrp="1"/>
          </p:cNvSpPr>
          <p:nvPr>
            <p:ph type="sldNum" sz="quarter" idx="4"/>
          </p:nvPr>
        </p:nvSpPr>
        <p:spPr/>
        <p:txBody>
          <a:bodyPr/>
          <a:lstStyle/>
          <a:p>
            <a:fld id="{C3C412A8-4165-48C5-B7A3-F5E84C593970}" type="slidenum">
              <a:rPr lang="ja-JP" altLang="en-US" smtClean="0"/>
              <a:pPr/>
              <a:t>12</a:t>
            </a:fld>
            <a:endParaRPr lang="ja-JP" altLang="en-US"/>
          </a:p>
        </p:txBody>
      </p:sp>
    </p:spTree>
    <p:extLst>
      <p:ext uri="{BB962C8B-B14F-4D97-AF65-F5344CB8AC3E}">
        <p14:creationId xmlns:p14="http://schemas.microsoft.com/office/powerpoint/2010/main" val="3596343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サクラサイト</a:t>
            </a:r>
          </a:p>
        </p:txBody>
      </p:sp>
      <p:grpSp>
        <p:nvGrpSpPr>
          <p:cNvPr id="8" name="グループ化 7">
            <a:extLst>
              <a:ext uri="{FF2B5EF4-FFF2-40B4-BE49-F238E27FC236}">
                <a16:creationId xmlns:a16="http://schemas.microsoft.com/office/drawing/2014/main" id="{E7B08FDB-BB6B-46A8-889C-A306F599B3EF}"/>
              </a:ext>
            </a:extLst>
          </p:cNvPr>
          <p:cNvGrpSpPr/>
          <p:nvPr/>
        </p:nvGrpSpPr>
        <p:grpSpPr>
          <a:xfrm>
            <a:off x="5148064" y="4431602"/>
            <a:ext cx="3276659" cy="1915950"/>
            <a:chOff x="5148064" y="4431602"/>
            <a:chExt cx="3276659" cy="1915950"/>
          </a:xfrm>
        </p:grpSpPr>
        <p:sp>
          <p:nvSpPr>
            <p:cNvPr id="13" name="右矢印 12"/>
            <p:cNvSpPr/>
            <p:nvPr/>
          </p:nvSpPr>
          <p:spPr>
            <a:xfrm flipH="1">
              <a:off x="5148064" y="5223690"/>
              <a:ext cx="396659" cy="432048"/>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21" name="正方形/長方形 20"/>
            <p:cNvSpPr/>
            <p:nvPr/>
          </p:nvSpPr>
          <p:spPr>
            <a:xfrm>
              <a:off x="5544723" y="4439552"/>
              <a:ext cx="2880000" cy="1908000"/>
            </a:xfrm>
            <a:prstGeom prst="rect">
              <a:avLst/>
            </a:prstGeom>
            <a:solidFill>
              <a:schemeClr val="accent1">
                <a:lumMod val="20000"/>
                <a:lumOff val="80000"/>
              </a:schemeClr>
            </a:solidFill>
            <a:ln>
              <a:noFill/>
            </a:ln>
            <a:effectLst>
              <a:outerShdw blurRad="38100" dist="254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9" name="テキスト ボックス 18"/>
            <p:cNvSpPr txBox="1"/>
            <p:nvPr/>
          </p:nvSpPr>
          <p:spPr>
            <a:xfrm>
              <a:off x="5544723" y="4431602"/>
              <a:ext cx="2880000" cy="396000"/>
            </a:xfrm>
            <a:prstGeom prst="rect">
              <a:avLst/>
            </a:prstGeom>
            <a:solidFill>
              <a:schemeClr val="accent1">
                <a:lumMod val="60000"/>
                <a:lumOff val="40000"/>
              </a:schemeClr>
            </a:solidFill>
          </p:spPr>
          <p:txBody>
            <a:bodyPr wrap="square" tIns="108000" rtlCol="0">
              <a:noAutofit/>
            </a:bodyPr>
            <a:lstStyle/>
            <a:p>
              <a:pPr algn="ctr"/>
              <a:r>
                <a:rPr kumimoji="1" lang="ja-JP" altLang="en-US" sz="1600" dirty="0">
                  <a:solidFill>
                    <a:schemeClr val="tx2"/>
                  </a:solidFill>
                  <a:latin typeface="Meiryo" panose="020B0604030504040204" pitchFamily="34" charset="-128"/>
                </a:rPr>
                <a:t>きっかけ</a:t>
              </a:r>
            </a:p>
          </p:txBody>
        </p:sp>
        <p:sp>
          <p:nvSpPr>
            <p:cNvPr id="20" name="テキスト ボックス 19"/>
            <p:cNvSpPr txBox="1"/>
            <p:nvPr/>
          </p:nvSpPr>
          <p:spPr>
            <a:xfrm>
              <a:off x="5597096" y="4944189"/>
              <a:ext cx="2761322" cy="1292662"/>
            </a:xfrm>
            <a:prstGeom prst="rect">
              <a:avLst/>
            </a:prstGeom>
            <a:noFill/>
          </p:spPr>
          <p:txBody>
            <a:bodyPr wrap="square" rtlCol="0">
              <a:spAutoFit/>
            </a:bodyPr>
            <a:lstStyle/>
            <a:p>
              <a:pPr marL="171450" indent="-171450">
                <a:buClr>
                  <a:schemeClr val="accent1"/>
                </a:buClr>
                <a:buFont typeface="Arial" panose="020B0604020202020204" pitchFamily="34" charset="0"/>
                <a:buChar char="•"/>
              </a:pPr>
              <a:r>
                <a:rPr lang="ja-JP" altLang="ja-JP" sz="1300" dirty="0">
                  <a:latin typeface="+mj-ea"/>
                  <a:ea typeface="+mj-ea"/>
                </a:rPr>
                <a:t>広告メール</a:t>
              </a:r>
            </a:p>
            <a:p>
              <a:pPr marL="171450" indent="-171450">
                <a:buClr>
                  <a:schemeClr val="accent1"/>
                </a:buClr>
                <a:buFont typeface="Arial" panose="020B0604020202020204" pitchFamily="34" charset="0"/>
                <a:buChar char="•"/>
              </a:pPr>
              <a:r>
                <a:rPr lang="en-US" altLang="ja-JP" sz="1300" dirty="0">
                  <a:latin typeface="+mj-ea"/>
                  <a:ea typeface="+mj-ea"/>
                </a:rPr>
                <a:t>SNS</a:t>
              </a:r>
              <a:r>
                <a:rPr lang="ja-JP" altLang="ja-JP" sz="1300" dirty="0" err="1">
                  <a:latin typeface="+mj-ea"/>
                  <a:ea typeface="+mj-ea"/>
                </a:rPr>
                <a:t>への</a:t>
              </a:r>
              <a:r>
                <a:rPr lang="ja-JP" altLang="ja-JP" sz="1300" dirty="0">
                  <a:latin typeface="+mj-ea"/>
                  <a:ea typeface="+mj-ea"/>
                </a:rPr>
                <a:t>メッセージの書き込み</a:t>
              </a:r>
            </a:p>
            <a:p>
              <a:pPr marL="171450" indent="-171450">
                <a:buClr>
                  <a:schemeClr val="accent1"/>
                </a:buClr>
                <a:buFont typeface="Arial" panose="020B0604020202020204" pitchFamily="34" charset="0"/>
                <a:buChar char="•"/>
              </a:pPr>
              <a:r>
                <a:rPr lang="ja-JP" altLang="ja-JP" sz="1300" dirty="0">
                  <a:latin typeface="+mj-ea"/>
                  <a:ea typeface="+mj-ea"/>
                </a:rPr>
                <a:t>内職・副業サイトに登録後に届くメール</a:t>
              </a:r>
            </a:p>
            <a:p>
              <a:pPr marL="171450" indent="-171450">
                <a:buClr>
                  <a:schemeClr val="accent1"/>
                </a:buClr>
                <a:buFont typeface="Arial" panose="020B0604020202020204" pitchFamily="34" charset="0"/>
                <a:buChar char="•"/>
              </a:pPr>
              <a:r>
                <a:rPr lang="ja-JP" altLang="ja-JP" sz="1300" dirty="0">
                  <a:latin typeface="+mj-ea"/>
                  <a:ea typeface="+mj-ea"/>
                </a:rPr>
                <a:t>懸賞サイト、占いサイト等に登録した後に届くメール</a:t>
              </a:r>
            </a:p>
          </p:txBody>
        </p:sp>
      </p:grpSp>
      <p:grpSp>
        <p:nvGrpSpPr>
          <p:cNvPr id="7" name="グループ化 6">
            <a:extLst>
              <a:ext uri="{FF2B5EF4-FFF2-40B4-BE49-F238E27FC236}">
                <a16:creationId xmlns:a16="http://schemas.microsoft.com/office/drawing/2014/main" id="{181E1DE2-1F05-4972-8F56-5B9F0FD2C554}"/>
              </a:ext>
            </a:extLst>
          </p:cNvPr>
          <p:cNvGrpSpPr/>
          <p:nvPr/>
        </p:nvGrpSpPr>
        <p:grpSpPr>
          <a:xfrm>
            <a:off x="370136" y="4221088"/>
            <a:ext cx="8352000" cy="2332206"/>
            <a:chOff x="370136" y="4221088"/>
            <a:chExt cx="8352000" cy="2332206"/>
          </a:xfrm>
        </p:grpSpPr>
        <p:sp>
          <p:nvSpPr>
            <p:cNvPr id="25" name="角丸四角形 24">
              <a:extLst>
                <a:ext uri="{FF2B5EF4-FFF2-40B4-BE49-F238E27FC236}">
                  <a16:creationId xmlns:a16="http://schemas.microsoft.com/office/drawing/2014/main" id="{9EFE6F47-D049-8F47-A1C0-2398EDF04447}"/>
                </a:ext>
              </a:extLst>
            </p:cNvPr>
            <p:cNvSpPr/>
            <p:nvPr/>
          </p:nvSpPr>
          <p:spPr>
            <a:xfrm>
              <a:off x="370136" y="4221088"/>
              <a:ext cx="8352000" cy="2332206"/>
            </a:xfrm>
            <a:prstGeom prst="roundRect">
              <a:avLst>
                <a:gd name="adj" fmla="val 9769"/>
              </a:avLst>
            </a:prstGeom>
            <a:noFill/>
            <a:ln w="254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7" name="テキスト ボックス 16"/>
            <p:cNvSpPr txBox="1"/>
            <p:nvPr/>
          </p:nvSpPr>
          <p:spPr>
            <a:xfrm>
              <a:off x="661390" y="4881766"/>
              <a:ext cx="4486674" cy="1188787"/>
            </a:xfrm>
            <a:prstGeom prst="rect">
              <a:avLst/>
            </a:prstGeom>
            <a:noFill/>
          </p:spPr>
          <p:txBody>
            <a:bodyPr wrap="square" rtlCol="0">
              <a:spAutoFit/>
            </a:bodyPr>
            <a:lstStyle/>
            <a:p>
              <a:pPr>
                <a:lnSpc>
                  <a:spcPct val="120000"/>
                </a:lnSpc>
              </a:pPr>
              <a:r>
                <a:rPr lang="ja-JP" altLang="ja-JP" sz="1500" dirty="0">
                  <a:latin typeface="Meiryo" panose="020B0604030504040204" pitchFamily="34" charset="-128"/>
                </a:rPr>
                <a:t>異性、芸能人、社長、弁護士、占い師などのキャラクターになりすまし</a:t>
              </a:r>
              <a:r>
                <a:rPr lang="ja-JP" altLang="en-US" sz="1500" dirty="0">
                  <a:latin typeface="Meiryo" panose="020B0604030504040204" pitchFamily="34" charset="-128"/>
                </a:rPr>
                <a:t>た</a:t>
              </a:r>
              <a:r>
                <a:rPr lang="ja-JP" altLang="ja-JP" sz="1500" dirty="0">
                  <a:latin typeface="Meiryo" panose="020B0604030504040204" pitchFamily="34" charset="-128"/>
                </a:rPr>
                <a:t>“サクラ”</a:t>
              </a:r>
              <a:r>
                <a:rPr lang="ja-JP" altLang="en-US" sz="1500" dirty="0">
                  <a:latin typeface="Meiryo" panose="020B0604030504040204" pitchFamily="34" charset="-128"/>
                </a:rPr>
                <a:t>が</a:t>
              </a:r>
              <a:r>
                <a:rPr lang="ja-JP" altLang="ja-JP" sz="1500" dirty="0">
                  <a:latin typeface="Meiryo" panose="020B0604030504040204" pitchFamily="34" charset="-128"/>
                </a:rPr>
                <a:t>、消費者のさまざまな気持ちを利用</a:t>
              </a:r>
              <a:r>
                <a:rPr lang="ja-JP" altLang="en-US" sz="1500" dirty="0">
                  <a:latin typeface="Meiryo" panose="020B0604030504040204" pitchFamily="34" charset="-128"/>
                </a:rPr>
                <a:t>し</a:t>
              </a:r>
              <a:r>
                <a:rPr lang="ja-JP" altLang="ja-JP" sz="1500" dirty="0">
                  <a:latin typeface="Meiryo" panose="020B0604030504040204" pitchFamily="34" charset="-128"/>
                </a:rPr>
                <a:t>、</a:t>
              </a:r>
              <a:r>
                <a:rPr lang="ja-JP" altLang="en-US" sz="1500" dirty="0">
                  <a:latin typeface="Meiryo" panose="020B0604030504040204" pitchFamily="34" charset="-128"/>
                </a:rPr>
                <a:t>さまざまな理由をつけてお金をだましと</a:t>
              </a:r>
              <a:r>
                <a:rPr lang="ja-JP" altLang="ja-JP" sz="1500" dirty="0">
                  <a:latin typeface="Meiryo" panose="020B0604030504040204" pitchFamily="34" charset="-128"/>
                </a:rPr>
                <a:t>る</a:t>
              </a:r>
              <a:r>
                <a:rPr lang="ja-JP" altLang="en-US" sz="1500" dirty="0">
                  <a:latin typeface="Meiryo" panose="020B0604030504040204" pitchFamily="34" charset="-128"/>
                </a:rPr>
                <a:t>詐欺サイト</a:t>
              </a:r>
              <a:endParaRPr kumimoji="1" lang="ja-JP" altLang="en-US" sz="1500" dirty="0">
                <a:latin typeface="Meiryo" panose="020B0604030504040204" pitchFamily="34" charset="-128"/>
              </a:endParaRPr>
            </a:p>
          </p:txBody>
        </p:sp>
        <p:sp>
          <p:nvSpPr>
            <p:cNvPr id="24" name="テキスト ボックス 23">
              <a:extLst>
                <a:ext uri="{FF2B5EF4-FFF2-40B4-BE49-F238E27FC236}">
                  <a16:creationId xmlns:a16="http://schemas.microsoft.com/office/drawing/2014/main" id="{FE813380-8EFB-6340-AC09-264C9A9FD64D}"/>
                </a:ext>
              </a:extLst>
            </p:cNvPr>
            <p:cNvSpPr txBox="1"/>
            <p:nvPr/>
          </p:nvSpPr>
          <p:spPr>
            <a:xfrm>
              <a:off x="659343" y="4437112"/>
              <a:ext cx="2746265" cy="430887"/>
            </a:xfrm>
            <a:prstGeom prst="rect">
              <a:avLst/>
            </a:prstGeom>
            <a:noFill/>
          </p:spPr>
          <p:txBody>
            <a:bodyPr wrap="none" rtlCol="0">
              <a:spAutoFit/>
            </a:bodyPr>
            <a:lstStyle/>
            <a:p>
              <a:r>
                <a:rPr lang="ja-JP" altLang="ja-JP" sz="2200" b="1" dirty="0">
                  <a:solidFill>
                    <a:schemeClr val="accent1">
                      <a:lumMod val="75000"/>
                    </a:schemeClr>
                  </a:solidFill>
                  <a:latin typeface="Meiryo" panose="020B0604030504040204" pitchFamily="34" charset="-128"/>
                </a:rPr>
                <a:t>“サクラサイト”とは</a:t>
              </a:r>
              <a:endParaRPr lang="ja-JP" altLang="en-US" sz="2200" b="1" dirty="0">
                <a:solidFill>
                  <a:schemeClr val="accent1">
                    <a:lumMod val="75000"/>
                  </a:schemeClr>
                </a:solidFill>
                <a:latin typeface="Meiryo" panose="020B0604030504040204" pitchFamily="34" charset="-128"/>
              </a:endParaRPr>
            </a:p>
          </p:txBody>
        </p:sp>
      </p:grpSp>
      <p:grpSp>
        <p:nvGrpSpPr>
          <p:cNvPr id="5" name="グループ化 4">
            <a:extLst>
              <a:ext uri="{FF2B5EF4-FFF2-40B4-BE49-F238E27FC236}">
                <a16:creationId xmlns:a16="http://schemas.microsoft.com/office/drawing/2014/main" id="{A167B5F8-D6F3-422A-8D0E-5C62D9791178}"/>
              </a:ext>
            </a:extLst>
          </p:cNvPr>
          <p:cNvGrpSpPr/>
          <p:nvPr/>
        </p:nvGrpSpPr>
        <p:grpSpPr>
          <a:xfrm>
            <a:off x="312279" y="1215015"/>
            <a:ext cx="8650982" cy="2924707"/>
            <a:chOff x="312279" y="1215015"/>
            <a:chExt cx="8650982" cy="2924707"/>
          </a:xfrm>
        </p:grpSpPr>
        <p:grpSp>
          <p:nvGrpSpPr>
            <p:cNvPr id="29" name="グループ化 28">
              <a:extLst>
                <a:ext uri="{FF2B5EF4-FFF2-40B4-BE49-F238E27FC236}">
                  <a16:creationId xmlns:a16="http://schemas.microsoft.com/office/drawing/2014/main" id="{A67B7B7D-32CD-7644-8DB1-50B006DAB840}"/>
                </a:ext>
              </a:extLst>
            </p:cNvPr>
            <p:cNvGrpSpPr/>
            <p:nvPr/>
          </p:nvGrpSpPr>
          <p:grpSpPr>
            <a:xfrm>
              <a:off x="320090" y="1665423"/>
              <a:ext cx="8643171" cy="1872000"/>
              <a:chOff x="320090" y="1665423"/>
              <a:chExt cx="8643171" cy="1872000"/>
            </a:xfrm>
          </p:grpSpPr>
          <p:sp>
            <p:nvSpPr>
              <p:cNvPr id="35" name="山形 34">
                <a:extLst>
                  <a:ext uri="{FF2B5EF4-FFF2-40B4-BE49-F238E27FC236}">
                    <a16:creationId xmlns:a16="http://schemas.microsoft.com/office/drawing/2014/main" id="{7C9CD1C1-8034-FA46-8750-D492C5FD3000}"/>
                  </a:ext>
                </a:extLst>
              </p:cNvPr>
              <p:cNvSpPr/>
              <p:nvPr/>
            </p:nvSpPr>
            <p:spPr>
              <a:xfrm>
                <a:off x="2453590" y="1665423"/>
                <a:ext cx="2296430" cy="1872000"/>
              </a:xfrm>
              <a:prstGeom prst="chevron">
                <a:avLst>
                  <a:gd name="adj" fmla="val 10011"/>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panose="020B0604030504040204" pitchFamily="34" charset="-128"/>
                </a:endParaRPr>
              </a:p>
            </p:txBody>
          </p:sp>
          <p:sp>
            <p:nvSpPr>
              <p:cNvPr id="37" name="山形 36">
                <a:extLst>
                  <a:ext uri="{FF2B5EF4-FFF2-40B4-BE49-F238E27FC236}">
                    <a16:creationId xmlns:a16="http://schemas.microsoft.com/office/drawing/2014/main" id="{11CA2928-9D99-7A47-9D5C-58264AB44C98}"/>
                  </a:ext>
                </a:extLst>
              </p:cNvPr>
              <p:cNvSpPr/>
              <p:nvPr/>
            </p:nvSpPr>
            <p:spPr>
              <a:xfrm>
                <a:off x="4558631" y="1665423"/>
                <a:ext cx="2296430" cy="1872000"/>
              </a:xfrm>
              <a:prstGeom prst="chevron">
                <a:avLst>
                  <a:gd name="adj" fmla="val 10011"/>
                </a:avLst>
              </a:prstGeom>
              <a:solidFill>
                <a:schemeClr val="accent6">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panose="020B0604030504040204" pitchFamily="34" charset="-128"/>
                </a:endParaRPr>
              </a:p>
            </p:txBody>
          </p:sp>
          <p:sp>
            <p:nvSpPr>
              <p:cNvPr id="41" name="山形 40">
                <a:extLst>
                  <a:ext uri="{FF2B5EF4-FFF2-40B4-BE49-F238E27FC236}">
                    <a16:creationId xmlns:a16="http://schemas.microsoft.com/office/drawing/2014/main" id="{A3EEC99C-B58A-3E41-958B-EF76F29C86B5}"/>
                  </a:ext>
                </a:extLst>
              </p:cNvPr>
              <p:cNvSpPr/>
              <p:nvPr/>
            </p:nvSpPr>
            <p:spPr>
              <a:xfrm>
                <a:off x="6666831" y="1665423"/>
                <a:ext cx="2296430" cy="1872000"/>
              </a:xfrm>
              <a:prstGeom prst="chevron">
                <a:avLst>
                  <a:gd name="adj" fmla="val 10011"/>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panose="020B0604030504040204" pitchFamily="34" charset="-128"/>
                </a:endParaRPr>
              </a:p>
            </p:txBody>
          </p:sp>
          <p:sp>
            <p:nvSpPr>
              <p:cNvPr id="42" name="ホームベース 41">
                <a:extLst>
                  <a:ext uri="{FF2B5EF4-FFF2-40B4-BE49-F238E27FC236}">
                    <a16:creationId xmlns:a16="http://schemas.microsoft.com/office/drawing/2014/main" id="{821D8EC9-0139-C148-A0A6-030197916829}"/>
                  </a:ext>
                </a:extLst>
              </p:cNvPr>
              <p:cNvSpPr/>
              <p:nvPr/>
            </p:nvSpPr>
            <p:spPr>
              <a:xfrm>
                <a:off x="320090" y="1665423"/>
                <a:ext cx="2328579" cy="1872000"/>
              </a:xfrm>
              <a:prstGeom prst="homePlate">
                <a:avLst>
                  <a:gd name="adj" fmla="val 1045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grpSp>
        <p:sp>
          <p:nvSpPr>
            <p:cNvPr id="4" name="テキスト ボックス 3"/>
            <p:cNvSpPr txBox="1"/>
            <p:nvPr/>
          </p:nvSpPr>
          <p:spPr>
            <a:xfrm>
              <a:off x="467544" y="3616502"/>
              <a:ext cx="4069376" cy="523220"/>
            </a:xfrm>
            <a:prstGeom prst="rect">
              <a:avLst/>
            </a:prstGeom>
            <a:noFill/>
          </p:spPr>
          <p:txBody>
            <a:bodyPr wrap="square" rtlCol="0">
              <a:spAutoFit/>
            </a:bodyPr>
            <a:lstStyle/>
            <a:p>
              <a:r>
                <a:rPr lang="ja-JP" altLang="en-US" sz="1400" dirty="0">
                  <a:solidFill>
                    <a:schemeClr val="tx2"/>
                  </a:solidFill>
                  <a:latin typeface="Meiryo" panose="020B0604030504040204" pitchFamily="34" charset="-128"/>
                </a:rPr>
                <a:t>「悩みを聞くだけで高収入」の勧誘メールが届き、登録。男性からメールがくるようになった</a:t>
              </a:r>
            </a:p>
          </p:txBody>
        </p:sp>
        <p:sp>
          <p:nvSpPr>
            <p:cNvPr id="9" name="テキスト ボックス 8"/>
            <p:cNvSpPr txBox="1"/>
            <p:nvPr/>
          </p:nvSpPr>
          <p:spPr>
            <a:xfrm>
              <a:off x="4607081" y="3609431"/>
              <a:ext cx="1980029" cy="307777"/>
            </a:xfrm>
            <a:prstGeom prst="rect">
              <a:avLst/>
            </a:prstGeom>
            <a:noFill/>
          </p:spPr>
          <p:txBody>
            <a:bodyPr wrap="none" rtlCol="0">
              <a:spAutoFit/>
            </a:bodyPr>
            <a:lstStyle/>
            <a:p>
              <a:pPr algn="ctr"/>
              <a:r>
                <a:rPr kumimoji="1" lang="ja-JP" altLang="en-US" sz="1400" dirty="0">
                  <a:solidFill>
                    <a:schemeClr val="tx2"/>
                  </a:solidFill>
                  <a:latin typeface="Meiryo" panose="020B0604030504040204" pitchFamily="34" charset="-128"/>
                </a:rPr>
                <a:t>ポイントを購入し続け</a:t>
              </a:r>
            </a:p>
          </p:txBody>
        </p:sp>
        <p:sp>
          <p:nvSpPr>
            <p:cNvPr id="11" name="テキスト ボックス 10"/>
            <p:cNvSpPr txBox="1"/>
            <p:nvPr/>
          </p:nvSpPr>
          <p:spPr>
            <a:xfrm>
              <a:off x="7020656" y="3609431"/>
              <a:ext cx="1441420" cy="523220"/>
            </a:xfrm>
            <a:prstGeom prst="rect">
              <a:avLst/>
            </a:prstGeom>
            <a:noFill/>
          </p:spPr>
          <p:txBody>
            <a:bodyPr wrap="none" rtlCol="0">
              <a:spAutoFit/>
            </a:bodyPr>
            <a:lstStyle/>
            <a:p>
              <a:pPr algn="ctr"/>
              <a:r>
                <a:rPr kumimoji="1" lang="en-US" altLang="ja-JP" sz="1400" dirty="0">
                  <a:solidFill>
                    <a:schemeClr val="tx2"/>
                  </a:solidFill>
                  <a:latin typeface="+mj-ea"/>
                  <a:ea typeface="+mj-ea"/>
                </a:rPr>
                <a:t>100</a:t>
              </a:r>
              <a:r>
                <a:rPr kumimoji="1" lang="ja-JP" altLang="en-US" sz="1400" dirty="0">
                  <a:solidFill>
                    <a:schemeClr val="tx2"/>
                  </a:solidFill>
                  <a:latin typeface="+mj-ea"/>
                  <a:ea typeface="+mj-ea"/>
                </a:rPr>
                <a:t>万円を</a:t>
              </a:r>
              <a:endParaRPr kumimoji="1" lang="en-US" altLang="ja-JP" sz="1400" dirty="0">
                <a:solidFill>
                  <a:schemeClr val="tx2"/>
                </a:solidFill>
                <a:latin typeface="+mj-ea"/>
                <a:ea typeface="+mj-ea"/>
              </a:endParaRPr>
            </a:p>
            <a:p>
              <a:pPr algn="ctr"/>
              <a:r>
                <a:rPr kumimoji="1" lang="ja-JP" altLang="en-US" sz="1400" dirty="0">
                  <a:solidFill>
                    <a:schemeClr val="tx2"/>
                  </a:solidFill>
                  <a:latin typeface="+mj-ea"/>
                  <a:ea typeface="+mj-ea"/>
                </a:rPr>
                <a:t>失ってしまった</a:t>
              </a:r>
            </a:p>
          </p:txBody>
        </p:sp>
        <p:sp>
          <p:nvSpPr>
            <p:cNvPr id="27" name="山形 26">
              <a:extLst>
                <a:ext uri="{FF2B5EF4-FFF2-40B4-BE49-F238E27FC236}">
                  <a16:creationId xmlns:a16="http://schemas.microsoft.com/office/drawing/2014/main" id="{DD5A0972-4A0D-9C40-A112-77589D633C39}"/>
                </a:ext>
              </a:extLst>
            </p:cNvPr>
            <p:cNvSpPr/>
            <p:nvPr/>
          </p:nvSpPr>
          <p:spPr>
            <a:xfrm>
              <a:off x="370136" y="1215015"/>
              <a:ext cx="1609576" cy="360000"/>
            </a:xfrm>
            <a:prstGeom prst="chevron">
              <a:avLst>
                <a:gd name="adj" fmla="val 2869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lang="ja-JP" altLang="en-US" sz="1600">
                  <a:latin typeface="Meiryo" panose="020B0604030504040204" pitchFamily="34" charset="-128"/>
                </a:rPr>
                <a:t>トラブル事例</a:t>
              </a:r>
              <a:endParaRPr lang="en-US" altLang="ja-JP" sz="1600" dirty="0">
                <a:latin typeface="Meiryo" panose="020B0604030504040204" pitchFamily="34" charset="-128"/>
              </a:endParaRPr>
            </a:p>
          </p:txBody>
        </p:sp>
        <p:grpSp>
          <p:nvGrpSpPr>
            <p:cNvPr id="39" name="グループ化 38">
              <a:extLst>
                <a:ext uri="{FF2B5EF4-FFF2-40B4-BE49-F238E27FC236}">
                  <a16:creationId xmlns:a16="http://schemas.microsoft.com/office/drawing/2014/main" id="{D32CD194-5824-4E4F-9D4E-A963419BFEDD}"/>
                </a:ext>
              </a:extLst>
            </p:cNvPr>
            <p:cNvGrpSpPr/>
            <p:nvPr/>
          </p:nvGrpSpPr>
          <p:grpSpPr>
            <a:xfrm>
              <a:off x="2614786" y="1312710"/>
              <a:ext cx="1505198" cy="1036170"/>
              <a:chOff x="2660862" y="1196752"/>
              <a:chExt cx="1505198" cy="1036170"/>
            </a:xfrm>
          </p:grpSpPr>
          <p:sp>
            <p:nvSpPr>
              <p:cNvPr id="14" name="フリーフォーム 13"/>
              <p:cNvSpPr/>
              <p:nvPr/>
            </p:nvSpPr>
            <p:spPr>
              <a:xfrm flipH="1">
                <a:off x="3010516" y="1933143"/>
                <a:ext cx="298436" cy="299779"/>
              </a:xfrm>
              <a:custGeom>
                <a:avLst/>
                <a:gdLst>
                  <a:gd name="connsiteX0" fmla="*/ 225631 w 225631"/>
                  <a:gd name="connsiteY0" fmla="*/ 0 h 344384"/>
                  <a:gd name="connsiteX1" fmla="*/ 225631 w 225631"/>
                  <a:gd name="connsiteY1" fmla="*/ 0 h 344384"/>
                  <a:gd name="connsiteX2" fmla="*/ 95003 w 225631"/>
                  <a:gd name="connsiteY2" fmla="*/ 0 h 344384"/>
                  <a:gd name="connsiteX3" fmla="*/ 0 w 225631"/>
                  <a:gd name="connsiteY3" fmla="*/ 344384 h 344384"/>
                  <a:gd name="connsiteX4" fmla="*/ 225631 w 225631"/>
                  <a:gd name="connsiteY4" fmla="*/ 0 h 34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631" h="344384">
                    <a:moveTo>
                      <a:pt x="225631" y="0"/>
                    </a:moveTo>
                    <a:lnTo>
                      <a:pt x="225631" y="0"/>
                    </a:lnTo>
                    <a:lnTo>
                      <a:pt x="95003" y="0"/>
                    </a:lnTo>
                    <a:lnTo>
                      <a:pt x="0" y="344384"/>
                    </a:lnTo>
                    <a:lnTo>
                      <a:pt x="225631"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2" name="角丸四角形 11"/>
              <p:cNvSpPr/>
              <p:nvPr/>
            </p:nvSpPr>
            <p:spPr>
              <a:xfrm>
                <a:off x="2660862" y="1196752"/>
                <a:ext cx="1505198" cy="820146"/>
              </a:xfrm>
              <a:prstGeom prst="roundRect">
                <a:avLst>
                  <a:gd name="adj" fmla="val 2646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ja-JP" sz="1300" dirty="0">
                    <a:solidFill>
                      <a:schemeClr val="bg1"/>
                    </a:solidFill>
                    <a:latin typeface="Meiryo" panose="020B0604030504040204" pitchFamily="34" charset="-128"/>
                  </a:rPr>
                  <a:t>男性から悩みを聞</a:t>
                </a:r>
                <a:r>
                  <a:rPr lang="ja-JP" altLang="en-US" sz="1300" dirty="0">
                    <a:solidFill>
                      <a:schemeClr val="bg1"/>
                    </a:solidFill>
                    <a:latin typeface="Meiryo" panose="020B0604030504040204" pitchFamily="34" charset="-128"/>
                  </a:rPr>
                  <a:t>くだけで高</a:t>
                </a:r>
                <a:r>
                  <a:rPr lang="ja-JP" altLang="ja-JP" sz="1300" dirty="0">
                    <a:solidFill>
                      <a:schemeClr val="bg1"/>
                    </a:solidFill>
                    <a:latin typeface="Meiryo" panose="020B0604030504040204" pitchFamily="34" charset="-128"/>
                  </a:rPr>
                  <a:t>収入を得られ</a:t>
                </a:r>
                <a:r>
                  <a:rPr lang="ja-JP" altLang="en-US" sz="1300" dirty="0">
                    <a:solidFill>
                      <a:schemeClr val="bg1"/>
                    </a:solidFill>
                    <a:latin typeface="Meiryo" panose="020B0604030504040204" pitchFamily="34" charset="-128"/>
                  </a:rPr>
                  <a:t>ます</a:t>
                </a:r>
                <a:endParaRPr kumimoji="1" lang="ja-JP" altLang="en-US" sz="1300" dirty="0">
                  <a:solidFill>
                    <a:schemeClr val="bg1"/>
                  </a:solidFill>
                  <a:latin typeface="Meiryo" panose="020B0604030504040204" pitchFamily="34" charset="-128"/>
                </a:endParaRPr>
              </a:p>
            </p:txBody>
          </p:sp>
        </p:grpSp>
        <p:pic>
          <p:nvPicPr>
            <p:cNvPr id="23" name="図 22">
              <a:extLst>
                <a:ext uri="{FF2B5EF4-FFF2-40B4-BE49-F238E27FC236}">
                  <a16:creationId xmlns:a16="http://schemas.microsoft.com/office/drawing/2014/main" id="{2F9B0C3B-4D3E-224D-ABF5-C3C3F682DF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0565" y="1759718"/>
              <a:ext cx="1633366" cy="1670700"/>
            </a:xfrm>
            <a:prstGeom prst="rect">
              <a:avLst/>
            </a:prstGeom>
          </p:spPr>
        </p:pic>
        <p:pic>
          <p:nvPicPr>
            <p:cNvPr id="30" name="図 29" descr="時計, 部屋 が含まれている画像&#10;&#10;自動的に生成された説明">
              <a:extLst>
                <a:ext uri="{FF2B5EF4-FFF2-40B4-BE49-F238E27FC236}">
                  <a16:creationId xmlns:a16="http://schemas.microsoft.com/office/drawing/2014/main" id="{59A87300-DDAF-664E-AAD7-0BE546997C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2279" y="1693914"/>
              <a:ext cx="2141311" cy="1836728"/>
            </a:xfrm>
            <a:prstGeom prst="rect">
              <a:avLst/>
            </a:prstGeom>
          </p:spPr>
        </p:pic>
        <p:pic>
          <p:nvPicPr>
            <p:cNvPr id="32" name="図 31" descr="コンピュータ が含まれている画像&#10;&#10;自動的に生成された説明">
              <a:extLst>
                <a:ext uri="{FF2B5EF4-FFF2-40B4-BE49-F238E27FC236}">
                  <a16:creationId xmlns:a16="http://schemas.microsoft.com/office/drawing/2014/main" id="{57F4E85D-5AE0-3748-81DB-FA66B29CEA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60173" y="1724254"/>
              <a:ext cx="2289847" cy="1815456"/>
            </a:xfrm>
            <a:prstGeom prst="rect">
              <a:avLst/>
            </a:prstGeom>
          </p:spPr>
        </p:pic>
        <p:pic>
          <p:nvPicPr>
            <p:cNvPr id="43" name="図 42">
              <a:extLst>
                <a:ext uri="{FF2B5EF4-FFF2-40B4-BE49-F238E27FC236}">
                  <a16:creationId xmlns:a16="http://schemas.microsoft.com/office/drawing/2014/main" id="{35F4A71D-0CE8-174A-92BD-33A0D9A08B0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80880" y="1734638"/>
              <a:ext cx="1987148" cy="1807358"/>
            </a:xfrm>
            <a:prstGeom prst="rect">
              <a:avLst/>
            </a:prstGeom>
          </p:spPr>
        </p:pic>
        <p:grpSp>
          <p:nvGrpSpPr>
            <p:cNvPr id="40" name="グループ化 39">
              <a:extLst>
                <a:ext uri="{FF2B5EF4-FFF2-40B4-BE49-F238E27FC236}">
                  <a16:creationId xmlns:a16="http://schemas.microsoft.com/office/drawing/2014/main" id="{863DD697-10A0-D747-B98B-B09AC998A85E}"/>
                </a:ext>
              </a:extLst>
            </p:cNvPr>
            <p:cNvGrpSpPr/>
            <p:nvPr/>
          </p:nvGrpSpPr>
          <p:grpSpPr>
            <a:xfrm>
              <a:off x="4722986" y="1284416"/>
              <a:ext cx="1505198" cy="1064464"/>
              <a:chOff x="4686472" y="1197327"/>
              <a:chExt cx="1505198" cy="1064464"/>
            </a:xfrm>
          </p:grpSpPr>
          <p:sp>
            <p:nvSpPr>
              <p:cNvPr id="16" name="フリーフォーム 15"/>
              <p:cNvSpPr/>
              <p:nvPr/>
            </p:nvSpPr>
            <p:spPr>
              <a:xfrm>
                <a:off x="5686850" y="1917407"/>
                <a:ext cx="225631" cy="344384"/>
              </a:xfrm>
              <a:custGeom>
                <a:avLst/>
                <a:gdLst>
                  <a:gd name="connsiteX0" fmla="*/ 225631 w 225631"/>
                  <a:gd name="connsiteY0" fmla="*/ 0 h 344384"/>
                  <a:gd name="connsiteX1" fmla="*/ 225631 w 225631"/>
                  <a:gd name="connsiteY1" fmla="*/ 0 h 344384"/>
                  <a:gd name="connsiteX2" fmla="*/ 95003 w 225631"/>
                  <a:gd name="connsiteY2" fmla="*/ 0 h 344384"/>
                  <a:gd name="connsiteX3" fmla="*/ 0 w 225631"/>
                  <a:gd name="connsiteY3" fmla="*/ 344384 h 344384"/>
                  <a:gd name="connsiteX4" fmla="*/ 225631 w 225631"/>
                  <a:gd name="connsiteY4" fmla="*/ 0 h 34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631" h="344384">
                    <a:moveTo>
                      <a:pt x="225631" y="0"/>
                    </a:moveTo>
                    <a:lnTo>
                      <a:pt x="225631" y="0"/>
                    </a:lnTo>
                    <a:lnTo>
                      <a:pt x="95003" y="0"/>
                    </a:lnTo>
                    <a:lnTo>
                      <a:pt x="0" y="344384"/>
                    </a:lnTo>
                    <a:lnTo>
                      <a:pt x="225631"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5" name="角丸四角形 14"/>
              <p:cNvSpPr/>
              <p:nvPr/>
            </p:nvSpPr>
            <p:spPr>
              <a:xfrm>
                <a:off x="4686472" y="1197327"/>
                <a:ext cx="1505198" cy="820146"/>
              </a:xfrm>
              <a:prstGeom prst="roundRect">
                <a:avLst>
                  <a:gd name="adj" fmla="val 3038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300" dirty="0">
                    <a:solidFill>
                      <a:schemeClr val="bg1"/>
                    </a:solidFill>
                    <a:latin typeface="Meiryo" panose="020B0604030504040204" pitchFamily="34" charset="-128"/>
                  </a:rPr>
                  <a:t>報酬</a:t>
                </a:r>
                <a:r>
                  <a:rPr kumimoji="1" lang="ja-JP" altLang="en-US" sz="1300" dirty="0">
                    <a:solidFill>
                      <a:schemeClr val="bg1"/>
                    </a:solidFill>
                    <a:latin typeface="Meiryo" panose="020B0604030504040204" pitchFamily="34" charset="-128"/>
                  </a:rPr>
                  <a:t>を受け取るにはポイントが必要です</a:t>
                </a:r>
              </a:p>
            </p:txBody>
          </p:sp>
        </p:grpSp>
      </p:grpSp>
      <p:sp>
        <p:nvSpPr>
          <p:cNvPr id="3" name="スライド番号プレースホルダー 2">
            <a:extLst>
              <a:ext uri="{FF2B5EF4-FFF2-40B4-BE49-F238E27FC236}">
                <a16:creationId xmlns:a16="http://schemas.microsoft.com/office/drawing/2014/main" id="{A354D400-FF48-F34D-B100-8C0AF4012BF6}"/>
              </a:ext>
            </a:extLst>
          </p:cNvPr>
          <p:cNvSpPr>
            <a:spLocks noGrp="1"/>
          </p:cNvSpPr>
          <p:nvPr>
            <p:ph type="sldNum" sz="quarter" idx="4"/>
          </p:nvPr>
        </p:nvSpPr>
        <p:spPr/>
        <p:txBody>
          <a:bodyPr/>
          <a:lstStyle/>
          <a:p>
            <a:fld id="{C3C412A8-4165-48C5-B7A3-F5E84C593970}" type="slidenum">
              <a:rPr lang="ja-JP" altLang="en-US" smtClean="0"/>
              <a:pPr/>
              <a:t>13</a:t>
            </a:fld>
            <a:endParaRPr lang="ja-JP" altLang="en-US"/>
          </a:p>
        </p:txBody>
      </p:sp>
    </p:spTree>
    <p:extLst>
      <p:ext uri="{BB962C8B-B14F-4D97-AF65-F5344CB8AC3E}">
        <p14:creationId xmlns:p14="http://schemas.microsoft.com/office/powerpoint/2010/main" val="1535235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注意！</a:t>
            </a:r>
            <a:r>
              <a:rPr lang="ja-JP" altLang="ja-JP" dirty="0">
                <a:latin typeface="Meiryo" panose="020B0604030504040204" pitchFamily="34" charset="-128"/>
              </a:rPr>
              <a:t>サクラサイトの誘い文句</a:t>
            </a:r>
            <a:endParaRPr lang="ja-JP" altLang="ja-JP" dirty="0"/>
          </a:p>
        </p:txBody>
      </p:sp>
      <p:grpSp>
        <p:nvGrpSpPr>
          <p:cNvPr id="4" name="グループ化 3">
            <a:extLst>
              <a:ext uri="{FF2B5EF4-FFF2-40B4-BE49-F238E27FC236}">
                <a16:creationId xmlns:a16="http://schemas.microsoft.com/office/drawing/2014/main" id="{1D0DBB34-A565-9444-BB02-6DB40A7AE136}"/>
              </a:ext>
            </a:extLst>
          </p:cNvPr>
          <p:cNvGrpSpPr/>
          <p:nvPr/>
        </p:nvGrpSpPr>
        <p:grpSpPr>
          <a:xfrm>
            <a:off x="385935" y="1340768"/>
            <a:ext cx="4017833" cy="2376000"/>
            <a:chOff x="385935" y="1340768"/>
            <a:chExt cx="4017833" cy="2376000"/>
          </a:xfrm>
        </p:grpSpPr>
        <p:sp>
          <p:nvSpPr>
            <p:cNvPr id="5" name="円/楕円 4">
              <a:extLst>
                <a:ext uri="{FF2B5EF4-FFF2-40B4-BE49-F238E27FC236}">
                  <a16:creationId xmlns:a16="http://schemas.microsoft.com/office/drawing/2014/main" id="{FE9FDA6E-F61F-4745-B73F-BD25086773AB}"/>
                </a:ext>
              </a:extLst>
            </p:cNvPr>
            <p:cNvSpPr>
              <a:spLocks noChangeAspect="1"/>
            </p:cNvSpPr>
            <p:nvPr/>
          </p:nvSpPr>
          <p:spPr>
            <a:xfrm>
              <a:off x="385935" y="1340768"/>
              <a:ext cx="2376000" cy="2376000"/>
            </a:xfrm>
            <a:prstGeom prst="ellipse">
              <a:avLst/>
            </a:prstGeom>
            <a:solidFill>
              <a:schemeClr val="accent1">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9" name="テキスト ボックス 8"/>
            <p:cNvSpPr txBox="1"/>
            <p:nvPr/>
          </p:nvSpPr>
          <p:spPr>
            <a:xfrm>
              <a:off x="866049" y="1774791"/>
              <a:ext cx="1415772" cy="461665"/>
            </a:xfrm>
            <a:prstGeom prst="rect">
              <a:avLst/>
            </a:prstGeom>
            <a:noFill/>
          </p:spPr>
          <p:txBody>
            <a:bodyPr wrap="none" rtlCol="0">
              <a:spAutoFit/>
            </a:bodyPr>
            <a:lstStyle/>
            <a:p>
              <a:pPr algn="ctr"/>
              <a:r>
                <a:rPr lang="ja-JP" altLang="ja-JP" sz="2400" b="1" dirty="0">
                  <a:solidFill>
                    <a:schemeClr val="accent1">
                      <a:lumMod val="75000"/>
                    </a:schemeClr>
                  </a:solidFill>
                  <a:latin typeface="Meiryo" panose="020B0604030504040204" pitchFamily="34" charset="-128"/>
                </a:rPr>
                <a:t>出会い型</a:t>
              </a:r>
            </a:p>
          </p:txBody>
        </p:sp>
        <p:sp>
          <p:nvSpPr>
            <p:cNvPr id="10" name="テキスト ボックス 9"/>
            <p:cNvSpPr txBox="1"/>
            <p:nvPr/>
          </p:nvSpPr>
          <p:spPr>
            <a:xfrm>
              <a:off x="2366956" y="2065674"/>
              <a:ext cx="2036812" cy="1415234"/>
            </a:xfrm>
            <a:prstGeom prst="rect">
              <a:avLst/>
            </a:prstGeom>
            <a:noFill/>
          </p:spPr>
          <p:txBody>
            <a:bodyPr wrap="square" rtlCol="0">
              <a:noAutofit/>
            </a:bodyPr>
            <a:lstStyle/>
            <a:p>
              <a:pPr>
                <a:lnSpc>
                  <a:spcPct val="120000"/>
                </a:lnSpc>
              </a:pPr>
              <a:r>
                <a:rPr lang="ja-JP" altLang="ja-JP" sz="1700" dirty="0">
                  <a:latin typeface="Meiryo" panose="020B0604030504040204" pitchFamily="34" charset="-128"/>
                </a:rPr>
                <a:t>異性との出会い・交遊を誘い文句にする</a:t>
              </a:r>
              <a:endParaRPr kumimoji="1" lang="ja-JP" altLang="en-US" sz="1700" dirty="0">
                <a:latin typeface="Meiryo" panose="020B0604030504040204" pitchFamily="34" charset="-128"/>
              </a:endParaRPr>
            </a:p>
          </p:txBody>
        </p:sp>
        <p:pic>
          <p:nvPicPr>
            <p:cNvPr id="6" name="図 5">
              <a:extLst>
                <a:ext uri="{FF2B5EF4-FFF2-40B4-BE49-F238E27FC236}">
                  <a16:creationId xmlns:a16="http://schemas.microsoft.com/office/drawing/2014/main" id="{5B1A89A0-7E66-E64D-96E2-A4DCE89C6F2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035059" y="2303672"/>
              <a:ext cx="1097538" cy="939239"/>
            </a:xfrm>
            <a:prstGeom prst="rect">
              <a:avLst/>
            </a:prstGeom>
          </p:spPr>
        </p:pic>
      </p:grpSp>
      <p:grpSp>
        <p:nvGrpSpPr>
          <p:cNvPr id="20" name="グループ化 19">
            <a:extLst>
              <a:ext uri="{FF2B5EF4-FFF2-40B4-BE49-F238E27FC236}">
                <a16:creationId xmlns:a16="http://schemas.microsoft.com/office/drawing/2014/main" id="{1857D94A-E6C5-FB48-8473-696CE431B10D}"/>
              </a:ext>
            </a:extLst>
          </p:cNvPr>
          <p:cNvGrpSpPr/>
          <p:nvPr/>
        </p:nvGrpSpPr>
        <p:grpSpPr>
          <a:xfrm>
            <a:off x="4795355" y="1340768"/>
            <a:ext cx="3962711" cy="2376000"/>
            <a:chOff x="4795355" y="1340768"/>
            <a:chExt cx="3962711" cy="2376000"/>
          </a:xfrm>
        </p:grpSpPr>
        <p:sp>
          <p:nvSpPr>
            <p:cNvPr id="22" name="円/楕円 21">
              <a:extLst>
                <a:ext uri="{FF2B5EF4-FFF2-40B4-BE49-F238E27FC236}">
                  <a16:creationId xmlns:a16="http://schemas.microsoft.com/office/drawing/2014/main" id="{74E9061A-CDA1-5249-BACD-CCFCEF294322}"/>
                </a:ext>
              </a:extLst>
            </p:cNvPr>
            <p:cNvSpPr>
              <a:spLocks noChangeAspect="1"/>
            </p:cNvSpPr>
            <p:nvPr/>
          </p:nvSpPr>
          <p:spPr>
            <a:xfrm>
              <a:off x="4795355" y="1340768"/>
              <a:ext cx="2376000" cy="2376000"/>
            </a:xfrm>
            <a:prstGeom prst="ellipse">
              <a:avLst/>
            </a:prstGeom>
            <a:solidFill>
              <a:schemeClr val="accent1">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2" name="テキスト ボックス 11"/>
            <p:cNvSpPr txBox="1"/>
            <p:nvPr/>
          </p:nvSpPr>
          <p:spPr>
            <a:xfrm>
              <a:off x="5429357" y="1774791"/>
              <a:ext cx="1107996" cy="461665"/>
            </a:xfrm>
            <a:prstGeom prst="rect">
              <a:avLst/>
            </a:prstGeom>
            <a:noFill/>
          </p:spPr>
          <p:txBody>
            <a:bodyPr wrap="none" rtlCol="0">
              <a:spAutoFit/>
            </a:bodyPr>
            <a:lstStyle/>
            <a:p>
              <a:pPr algn="ctr"/>
              <a:r>
                <a:rPr lang="ja-JP" altLang="ja-JP" sz="2400" b="1" dirty="0">
                  <a:solidFill>
                    <a:schemeClr val="accent1">
                      <a:lumMod val="75000"/>
                    </a:schemeClr>
                  </a:solidFill>
                  <a:latin typeface="Meiryo" panose="020B0604030504040204" pitchFamily="34" charset="-128"/>
                </a:rPr>
                <a:t>同情型</a:t>
              </a:r>
            </a:p>
          </p:txBody>
        </p:sp>
        <p:sp>
          <p:nvSpPr>
            <p:cNvPr id="13" name="テキスト ボックス 12"/>
            <p:cNvSpPr txBox="1"/>
            <p:nvPr/>
          </p:nvSpPr>
          <p:spPr>
            <a:xfrm>
              <a:off x="6723110" y="1963719"/>
              <a:ext cx="2034956" cy="1334981"/>
            </a:xfrm>
            <a:prstGeom prst="rect">
              <a:avLst/>
            </a:prstGeom>
            <a:noFill/>
          </p:spPr>
          <p:txBody>
            <a:bodyPr wrap="square" rtlCol="0">
              <a:spAutoFit/>
            </a:bodyPr>
            <a:lstStyle/>
            <a:p>
              <a:pPr>
                <a:lnSpc>
                  <a:spcPct val="120000"/>
                </a:lnSpc>
              </a:pPr>
              <a:r>
                <a:rPr lang="ja-JP" altLang="ja-JP" sz="1700" dirty="0">
                  <a:latin typeface="Meiryo" panose="020B0604030504040204" pitchFamily="34" charset="-128"/>
                </a:rPr>
                <a:t>精神的に病んだ芸能人を</a:t>
              </a:r>
              <a:r>
                <a:rPr lang="ja-JP" altLang="ja-JP" sz="1700">
                  <a:latin typeface="Meiryo" panose="020B0604030504040204" pitchFamily="34" charset="-128"/>
                </a:rPr>
                <a:t>サイトで</a:t>
              </a:r>
              <a:r>
                <a:rPr lang="ja-JP" altLang="en-US" sz="1700">
                  <a:latin typeface="Meiryo" panose="020B0604030504040204" pitchFamily="34" charset="-128"/>
                </a:rPr>
                <a:t>励まして</a:t>
              </a:r>
              <a:r>
                <a:rPr lang="ja-JP" altLang="ja-JP" sz="1700">
                  <a:latin typeface="Meiryo" panose="020B0604030504040204" pitchFamily="34" charset="-128"/>
                </a:rPr>
                <a:t>ほしいなど</a:t>
              </a:r>
              <a:r>
                <a:rPr lang="ja-JP" altLang="en-US" sz="1700">
                  <a:latin typeface="Meiryo" panose="020B0604030504040204" pitchFamily="34" charset="-128"/>
                </a:rPr>
                <a:t>、同情心を煽る</a:t>
              </a:r>
              <a:endParaRPr lang="ja-JP" altLang="ja-JP" sz="1700" dirty="0">
                <a:latin typeface="Meiryo" panose="020B0604030504040204" pitchFamily="34" charset="-128"/>
              </a:endParaRPr>
            </a:p>
          </p:txBody>
        </p:sp>
        <p:pic>
          <p:nvPicPr>
            <p:cNvPr id="11" name="図 10" descr="挿絵 が含まれている画像&#10;&#10;自動的に生成された説明">
              <a:extLst>
                <a:ext uri="{FF2B5EF4-FFF2-40B4-BE49-F238E27FC236}">
                  <a16:creationId xmlns:a16="http://schemas.microsoft.com/office/drawing/2014/main" id="{685C588B-03BD-B345-B5F3-F7674F29A6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4105" y="2528768"/>
              <a:ext cx="698500" cy="660400"/>
            </a:xfrm>
            <a:prstGeom prst="rect">
              <a:avLst/>
            </a:prstGeom>
          </p:spPr>
        </p:pic>
      </p:grpSp>
      <p:sp>
        <p:nvSpPr>
          <p:cNvPr id="3" name="スライド番号プレースホルダー 2">
            <a:extLst>
              <a:ext uri="{FF2B5EF4-FFF2-40B4-BE49-F238E27FC236}">
                <a16:creationId xmlns:a16="http://schemas.microsoft.com/office/drawing/2014/main" id="{5C684EDA-0E8A-5C42-A489-BA65BD72D6CD}"/>
              </a:ext>
            </a:extLst>
          </p:cNvPr>
          <p:cNvSpPr>
            <a:spLocks noGrp="1"/>
          </p:cNvSpPr>
          <p:nvPr>
            <p:ph type="sldNum" sz="quarter" idx="4"/>
          </p:nvPr>
        </p:nvSpPr>
        <p:spPr/>
        <p:txBody>
          <a:bodyPr/>
          <a:lstStyle/>
          <a:p>
            <a:fld id="{C3C412A8-4165-48C5-B7A3-F5E84C593970}" type="slidenum">
              <a:rPr lang="ja-JP" altLang="en-US" smtClean="0"/>
              <a:pPr/>
              <a:t>14</a:t>
            </a:fld>
            <a:endParaRPr lang="ja-JP" altLang="en-US"/>
          </a:p>
        </p:txBody>
      </p:sp>
      <p:grpSp>
        <p:nvGrpSpPr>
          <p:cNvPr id="21" name="グループ化 20">
            <a:extLst>
              <a:ext uri="{FF2B5EF4-FFF2-40B4-BE49-F238E27FC236}">
                <a16:creationId xmlns:a16="http://schemas.microsoft.com/office/drawing/2014/main" id="{E6F99548-C1CB-3747-81E8-5DE70FDC40F3}"/>
              </a:ext>
            </a:extLst>
          </p:cNvPr>
          <p:cNvGrpSpPr/>
          <p:nvPr/>
        </p:nvGrpSpPr>
        <p:grpSpPr>
          <a:xfrm>
            <a:off x="385935" y="3960285"/>
            <a:ext cx="4275462" cy="2376000"/>
            <a:chOff x="385935" y="3960285"/>
            <a:chExt cx="4275462" cy="2376000"/>
          </a:xfrm>
        </p:grpSpPr>
        <p:sp>
          <p:nvSpPr>
            <p:cNvPr id="27" name="円/楕円 26">
              <a:extLst>
                <a:ext uri="{FF2B5EF4-FFF2-40B4-BE49-F238E27FC236}">
                  <a16:creationId xmlns:a16="http://schemas.microsoft.com/office/drawing/2014/main" id="{AEC8A376-E3BE-184B-ACEE-EC6EE8D7BEFF}"/>
                </a:ext>
              </a:extLst>
            </p:cNvPr>
            <p:cNvSpPr>
              <a:spLocks noChangeAspect="1"/>
            </p:cNvSpPr>
            <p:nvPr/>
          </p:nvSpPr>
          <p:spPr>
            <a:xfrm>
              <a:off x="385935" y="3960285"/>
              <a:ext cx="2376000" cy="2376000"/>
            </a:xfrm>
            <a:prstGeom prst="ellipse">
              <a:avLst/>
            </a:prstGeom>
            <a:solidFill>
              <a:schemeClr val="accent1">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28" name="テキスト ボックス 27">
              <a:extLst>
                <a:ext uri="{FF2B5EF4-FFF2-40B4-BE49-F238E27FC236}">
                  <a16:creationId xmlns:a16="http://schemas.microsoft.com/office/drawing/2014/main" id="{3579AC59-EA49-3840-9AFF-76634AB3A849}"/>
                </a:ext>
              </a:extLst>
            </p:cNvPr>
            <p:cNvSpPr txBox="1"/>
            <p:nvPr/>
          </p:nvSpPr>
          <p:spPr>
            <a:xfrm>
              <a:off x="1019937" y="4258423"/>
              <a:ext cx="1107996" cy="830997"/>
            </a:xfrm>
            <a:prstGeom prst="rect">
              <a:avLst/>
            </a:prstGeom>
            <a:noFill/>
          </p:spPr>
          <p:txBody>
            <a:bodyPr wrap="none" rtlCol="0">
              <a:spAutoFit/>
            </a:bodyPr>
            <a:lstStyle/>
            <a:p>
              <a:pPr algn="ctr"/>
              <a:r>
                <a:rPr lang="ja-JP" altLang="ja-JP" sz="2400" b="1">
                  <a:solidFill>
                    <a:schemeClr val="accent1">
                      <a:lumMod val="75000"/>
                    </a:schemeClr>
                  </a:solidFill>
                  <a:latin typeface="Meiryo" panose="020B0604030504040204" pitchFamily="34" charset="-128"/>
                </a:rPr>
                <a:t>利益</a:t>
              </a:r>
              <a:endParaRPr lang="en-US" altLang="ja-JP" sz="2400" b="1" dirty="0">
                <a:solidFill>
                  <a:schemeClr val="accent1">
                    <a:lumMod val="75000"/>
                  </a:schemeClr>
                </a:solidFill>
                <a:latin typeface="Meiryo" panose="020B0604030504040204" pitchFamily="34" charset="-128"/>
              </a:endParaRPr>
            </a:p>
            <a:p>
              <a:pPr algn="ctr"/>
              <a:r>
                <a:rPr lang="ja-JP" altLang="ja-JP" sz="2400" b="1">
                  <a:solidFill>
                    <a:schemeClr val="accent1">
                      <a:lumMod val="75000"/>
                    </a:schemeClr>
                  </a:solidFill>
                  <a:latin typeface="Meiryo" panose="020B0604030504040204" pitchFamily="34" charset="-128"/>
                </a:rPr>
                <a:t>誘引型</a:t>
              </a:r>
              <a:endParaRPr lang="ja-JP" altLang="ja-JP" sz="2400" b="1" dirty="0">
                <a:solidFill>
                  <a:schemeClr val="accent1">
                    <a:lumMod val="75000"/>
                  </a:schemeClr>
                </a:solidFill>
                <a:latin typeface="Meiryo" panose="020B0604030504040204" pitchFamily="34" charset="-128"/>
              </a:endParaRPr>
            </a:p>
          </p:txBody>
        </p:sp>
        <p:sp>
          <p:nvSpPr>
            <p:cNvPr id="29" name="テキスト ボックス 28">
              <a:extLst>
                <a:ext uri="{FF2B5EF4-FFF2-40B4-BE49-F238E27FC236}">
                  <a16:creationId xmlns:a16="http://schemas.microsoft.com/office/drawing/2014/main" id="{2BFE7ECE-06F6-F343-854D-2023A5AC1543}"/>
                </a:ext>
              </a:extLst>
            </p:cNvPr>
            <p:cNvSpPr txBox="1"/>
            <p:nvPr/>
          </p:nvSpPr>
          <p:spPr>
            <a:xfrm>
              <a:off x="2366956" y="4365104"/>
              <a:ext cx="2294441" cy="1971181"/>
            </a:xfrm>
            <a:prstGeom prst="rect">
              <a:avLst/>
            </a:prstGeom>
            <a:noFill/>
          </p:spPr>
          <p:txBody>
            <a:bodyPr wrap="square" rtlCol="0">
              <a:noAutofit/>
            </a:bodyPr>
            <a:lstStyle/>
            <a:p>
              <a:pPr>
                <a:lnSpc>
                  <a:spcPct val="120000"/>
                </a:lnSpc>
              </a:pPr>
              <a:r>
                <a:rPr lang="ja-JP" altLang="ja-JP" sz="1700" dirty="0">
                  <a:latin typeface="Meiryo" panose="020B0604030504040204" pitchFamily="34" charset="-128"/>
                </a:rPr>
                <a:t>莫大な遺産が手に入りそうなので共同で受け取る、チーム制のネットゲームで大もうけする</a:t>
              </a:r>
              <a:r>
                <a:rPr lang="ja-JP" altLang="en-US" sz="1700" dirty="0">
                  <a:latin typeface="Meiryo" panose="020B0604030504040204" pitchFamily="34" charset="-128"/>
                </a:rPr>
                <a:t>などのもうけ話をもちかける</a:t>
              </a:r>
              <a:endParaRPr lang="ja-JP" altLang="ja-JP" sz="1700" dirty="0">
                <a:latin typeface="Meiryo" panose="020B0604030504040204" pitchFamily="34" charset="-128"/>
              </a:endParaRPr>
            </a:p>
          </p:txBody>
        </p:sp>
        <p:pic>
          <p:nvPicPr>
            <p:cNvPr id="8" name="図 7" descr="挿絵, 時計, テーブル が含まれている画像&#10;&#10;自動的に生成された説明">
              <a:extLst>
                <a:ext uri="{FF2B5EF4-FFF2-40B4-BE49-F238E27FC236}">
                  <a16:creationId xmlns:a16="http://schemas.microsoft.com/office/drawing/2014/main" id="{9B212C56-6D6C-A94E-8948-D781A846FA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5012" y="5112770"/>
              <a:ext cx="777633" cy="703572"/>
            </a:xfrm>
            <a:prstGeom prst="rect">
              <a:avLst/>
            </a:prstGeom>
          </p:spPr>
        </p:pic>
      </p:grpSp>
      <p:grpSp>
        <p:nvGrpSpPr>
          <p:cNvPr id="33" name="グループ化 32">
            <a:extLst>
              <a:ext uri="{FF2B5EF4-FFF2-40B4-BE49-F238E27FC236}">
                <a16:creationId xmlns:a16="http://schemas.microsoft.com/office/drawing/2014/main" id="{F95C647C-F05F-9749-8179-9C667B241B15}"/>
              </a:ext>
            </a:extLst>
          </p:cNvPr>
          <p:cNvGrpSpPr/>
          <p:nvPr/>
        </p:nvGrpSpPr>
        <p:grpSpPr>
          <a:xfrm>
            <a:off x="4795355" y="3960285"/>
            <a:ext cx="3962711" cy="2376000"/>
            <a:chOff x="4795355" y="3960285"/>
            <a:chExt cx="3962711" cy="2376000"/>
          </a:xfrm>
        </p:grpSpPr>
        <p:sp>
          <p:nvSpPr>
            <p:cNvPr id="30" name="円/楕円 29">
              <a:extLst>
                <a:ext uri="{FF2B5EF4-FFF2-40B4-BE49-F238E27FC236}">
                  <a16:creationId xmlns:a16="http://schemas.microsoft.com/office/drawing/2014/main" id="{1D0A15E1-F9D3-4049-B1EB-839B7433EC24}"/>
                </a:ext>
              </a:extLst>
            </p:cNvPr>
            <p:cNvSpPr>
              <a:spLocks noChangeAspect="1"/>
            </p:cNvSpPr>
            <p:nvPr/>
          </p:nvSpPr>
          <p:spPr>
            <a:xfrm>
              <a:off x="4795355" y="3960285"/>
              <a:ext cx="2376000" cy="2376000"/>
            </a:xfrm>
            <a:prstGeom prst="ellipse">
              <a:avLst/>
            </a:prstGeom>
            <a:solidFill>
              <a:schemeClr val="accent1">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31" name="テキスト ボックス 30">
              <a:extLst>
                <a:ext uri="{FF2B5EF4-FFF2-40B4-BE49-F238E27FC236}">
                  <a16:creationId xmlns:a16="http://schemas.microsoft.com/office/drawing/2014/main" id="{D1E1B26E-7813-D242-9D9E-45DC92BC4449}"/>
                </a:ext>
              </a:extLst>
            </p:cNvPr>
            <p:cNvSpPr txBox="1"/>
            <p:nvPr/>
          </p:nvSpPr>
          <p:spPr>
            <a:xfrm>
              <a:off x="5429357" y="4429887"/>
              <a:ext cx="1107996" cy="461665"/>
            </a:xfrm>
            <a:prstGeom prst="rect">
              <a:avLst/>
            </a:prstGeom>
            <a:noFill/>
          </p:spPr>
          <p:txBody>
            <a:bodyPr wrap="none" rtlCol="0">
              <a:spAutoFit/>
            </a:bodyPr>
            <a:lstStyle/>
            <a:p>
              <a:pPr algn="ctr"/>
              <a:r>
                <a:rPr lang="ja-JP" altLang="en-US" sz="2400" b="1">
                  <a:solidFill>
                    <a:schemeClr val="accent1">
                      <a:lumMod val="75000"/>
                    </a:schemeClr>
                  </a:solidFill>
                  <a:latin typeface="Meiryo" panose="020B0604030504040204" pitchFamily="34" charset="-128"/>
                </a:rPr>
                <a:t>その他</a:t>
              </a:r>
              <a:endParaRPr lang="ja-JP" altLang="ja-JP" sz="2400" b="1" dirty="0">
                <a:solidFill>
                  <a:schemeClr val="accent1">
                    <a:lumMod val="75000"/>
                  </a:schemeClr>
                </a:solidFill>
                <a:latin typeface="Meiryo" panose="020B0604030504040204" pitchFamily="34" charset="-128"/>
              </a:endParaRPr>
            </a:p>
          </p:txBody>
        </p:sp>
        <p:sp>
          <p:nvSpPr>
            <p:cNvPr id="32" name="テキスト ボックス 31">
              <a:extLst>
                <a:ext uri="{FF2B5EF4-FFF2-40B4-BE49-F238E27FC236}">
                  <a16:creationId xmlns:a16="http://schemas.microsoft.com/office/drawing/2014/main" id="{EBBBB5EA-EDF9-134E-9911-57FFC73595EB}"/>
                </a:ext>
              </a:extLst>
            </p:cNvPr>
            <p:cNvSpPr txBox="1"/>
            <p:nvPr/>
          </p:nvSpPr>
          <p:spPr>
            <a:xfrm>
              <a:off x="6723110" y="4365104"/>
              <a:ext cx="2034956" cy="1648913"/>
            </a:xfrm>
            <a:prstGeom prst="rect">
              <a:avLst/>
            </a:prstGeom>
            <a:noFill/>
          </p:spPr>
          <p:txBody>
            <a:bodyPr wrap="square" rtlCol="0">
              <a:spAutoFit/>
            </a:bodyPr>
            <a:lstStyle/>
            <a:p>
              <a:pPr>
                <a:lnSpc>
                  <a:spcPct val="120000"/>
                </a:lnSpc>
              </a:pPr>
              <a:r>
                <a:rPr lang="ja-JP" altLang="ja-JP" sz="1700">
                  <a:latin typeface="Meiryo" panose="020B0604030504040204" pitchFamily="34" charset="-128"/>
                </a:rPr>
                <a:t>「個人情報閲覧料」や「文字化け解除手数料」などの名目で金銭を詐取しようとする</a:t>
              </a:r>
              <a:endParaRPr lang="ja-JP" altLang="ja-JP" sz="1700" dirty="0">
                <a:latin typeface="Meiryo" panose="020B0604030504040204" pitchFamily="34" charset="-128"/>
              </a:endParaRPr>
            </a:p>
          </p:txBody>
        </p:sp>
        <p:pic>
          <p:nvPicPr>
            <p:cNvPr id="17" name="図 16" descr="ノートパソコンの画面&#10;&#10;自動的に生成された説明">
              <a:extLst>
                <a:ext uri="{FF2B5EF4-FFF2-40B4-BE49-F238E27FC236}">
                  <a16:creationId xmlns:a16="http://schemas.microsoft.com/office/drawing/2014/main" id="{E1E65FAA-AD62-F54F-B8EF-6EC764F0BB4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23312" y="5089298"/>
              <a:ext cx="920086" cy="624750"/>
            </a:xfrm>
            <a:prstGeom prst="rect">
              <a:avLst/>
            </a:prstGeom>
          </p:spPr>
        </p:pic>
      </p:grpSp>
    </p:spTree>
    <p:extLst>
      <p:ext uri="{BB962C8B-B14F-4D97-AF65-F5344CB8AC3E}">
        <p14:creationId xmlns:p14="http://schemas.microsoft.com/office/powerpoint/2010/main" val="1815533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ja-JP" dirty="0"/>
              <a:t>詐欺</a:t>
            </a:r>
            <a:r>
              <a:rPr lang="ja-JP" altLang="en-US" dirty="0">
                <a:latin typeface="Meiryo" panose="020B0604030504040204" pitchFamily="34" charset="-128"/>
              </a:rPr>
              <a:t>に合わないために</a:t>
            </a:r>
            <a:endParaRPr kumimoji="1" lang="ja-JP" altLang="en-US" dirty="0"/>
          </a:p>
        </p:txBody>
      </p:sp>
      <p:sp>
        <p:nvSpPr>
          <p:cNvPr id="18" name="スライド番号プレースホルダー 17">
            <a:extLst>
              <a:ext uri="{FF2B5EF4-FFF2-40B4-BE49-F238E27FC236}">
                <a16:creationId xmlns:a16="http://schemas.microsoft.com/office/drawing/2014/main" id="{D3A9EF90-DB7E-944D-868C-1E83D2C75E1E}"/>
              </a:ext>
            </a:extLst>
          </p:cNvPr>
          <p:cNvSpPr>
            <a:spLocks noGrp="1"/>
          </p:cNvSpPr>
          <p:nvPr>
            <p:ph type="sldNum" sz="quarter" idx="4"/>
          </p:nvPr>
        </p:nvSpPr>
        <p:spPr>
          <a:xfrm>
            <a:off x="6910234" y="6395679"/>
            <a:ext cx="2057400" cy="365125"/>
          </a:xfrm>
        </p:spPr>
        <p:txBody>
          <a:bodyPr/>
          <a:lstStyle/>
          <a:p>
            <a:fld id="{C3C412A8-4165-48C5-B7A3-F5E84C593970}" type="slidenum">
              <a:rPr lang="ja-JP" altLang="en-US" smtClean="0"/>
              <a:pPr/>
              <a:t>15</a:t>
            </a:fld>
            <a:endParaRPr lang="ja-JP" altLang="en-US"/>
          </a:p>
        </p:txBody>
      </p:sp>
      <p:grpSp>
        <p:nvGrpSpPr>
          <p:cNvPr id="10" name="グループ化 9">
            <a:extLst>
              <a:ext uri="{FF2B5EF4-FFF2-40B4-BE49-F238E27FC236}">
                <a16:creationId xmlns:a16="http://schemas.microsoft.com/office/drawing/2014/main" id="{A471C177-AA64-4056-BAD9-99EC35530C94}"/>
              </a:ext>
            </a:extLst>
          </p:cNvPr>
          <p:cNvGrpSpPr/>
          <p:nvPr/>
        </p:nvGrpSpPr>
        <p:grpSpPr>
          <a:xfrm>
            <a:off x="472221" y="1268761"/>
            <a:ext cx="2628000" cy="5126918"/>
            <a:chOff x="472221" y="1268761"/>
            <a:chExt cx="2628000" cy="5126918"/>
          </a:xfrm>
        </p:grpSpPr>
        <p:sp>
          <p:nvSpPr>
            <p:cNvPr id="4" name="円/楕円 3">
              <a:extLst>
                <a:ext uri="{FF2B5EF4-FFF2-40B4-BE49-F238E27FC236}">
                  <a16:creationId xmlns:a16="http://schemas.microsoft.com/office/drawing/2014/main" id="{57798869-A2C5-5547-81F2-1FCCF8F3DEA0}"/>
                </a:ext>
              </a:extLst>
            </p:cNvPr>
            <p:cNvSpPr>
              <a:spLocks noChangeAspect="1"/>
            </p:cNvSpPr>
            <p:nvPr/>
          </p:nvSpPr>
          <p:spPr>
            <a:xfrm>
              <a:off x="490221" y="1268761"/>
              <a:ext cx="2592000" cy="2592000"/>
            </a:xfrm>
            <a:prstGeom prst="ellipse">
              <a:avLst/>
            </a:prstGeom>
            <a:solidFill>
              <a:schemeClr val="accent1">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grpSp>
          <p:nvGrpSpPr>
            <p:cNvPr id="5" name="グループ化 4">
              <a:extLst>
                <a:ext uri="{FF2B5EF4-FFF2-40B4-BE49-F238E27FC236}">
                  <a16:creationId xmlns:a16="http://schemas.microsoft.com/office/drawing/2014/main" id="{D7106777-73B7-43A2-918A-809699F6368B}"/>
                </a:ext>
              </a:extLst>
            </p:cNvPr>
            <p:cNvGrpSpPr/>
            <p:nvPr/>
          </p:nvGrpSpPr>
          <p:grpSpPr>
            <a:xfrm>
              <a:off x="472221" y="1516286"/>
              <a:ext cx="2628000" cy="4879393"/>
              <a:chOff x="472221" y="1516286"/>
              <a:chExt cx="2628000" cy="4879393"/>
            </a:xfrm>
          </p:grpSpPr>
          <p:sp>
            <p:nvSpPr>
              <p:cNvPr id="8" name="テキスト ボックス 7">
                <a:extLst>
                  <a:ext uri="{FF2B5EF4-FFF2-40B4-BE49-F238E27FC236}">
                    <a16:creationId xmlns:a16="http://schemas.microsoft.com/office/drawing/2014/main" id="{91D9BB60-3272-0647-8997-723F7BD247D9}"/>
                  </a:ext>
                </a:extLst>
              </p:cNvPr>
              <p:cNvSpPr txBox="1"/>
              <p:nvPr/>
            </p:nvSpPr>
            <p:spPr>
              <a:xfrm>
                <a:off x="761607" y="1921952"/>
                <a:ext cx="2049228" cy="1335750"/>
              </a:xfrm>
              <a:prstGeom prst="rect">
                <a:avLst/>
              </a:prstGeom>
              <a:noFill/>
            </p:spPr>
            <p:txBody>
              <a:bodyPr wrap="square" rtlCol="0">
                <a:spAutoFit/>
              </a:bodyPr>
              <a:lstStyle/>
              <a:p>
                <a:pPr algn="ctr">
                  <a:lnSpc>
                    <a:spcPct val="120000"/>
                  </a:lnSpc>
                </a:pPr>
                <a:r>
                  <a:rPr lang="ja-JP" altLang="en-US" b="1" dirty="0">
                    <a:solidFill>
                      <a:schemeClr val="tx2"/>
                    </a:solidFill>
                    <a:latin typeface="Meiryo" panose="020B0604030504040204" pitchFamily="34" charset="-128"/>
                  </a:rPr>
                  <a:t>怪しい</a:t>
                </a:r>
                <a:r>
                  <a:rPr lang="ja-JP" altLang="ja-JP" b="1" dirty="0">
                    <a:solidFill>
                      <a:schemeClr val="tx2"/>
                    </a:solidFill>
                    <a:latin typeface="Meiryo" panose="020B0604030504040204" pitchFamily="34" charset="-128"/>
                  </a:rPr>
                  <a:t>サイトに</a:t>
                </a:r>
                <a:endParaRPr lang="en-US" altLang="ja-JP" b="1" dirty="0">
                  <a:solidFill>
                    <a:schemeClr val="tx2"/>
                  </a:solidFill>
                  <a:latin typeface="Meiryo" panose="020B0604030504040204" pitchFamily="34" charset="-128"/>
                </a:endParaRPr>
              </a:p>
              <a:p>
                <a:pPr algn="ctr">
                  <a:lnSpc>
                    <a:spcPct val="120000"/>
                  </a:lnSpc>
                </a:pPr>
                <a:r>
                  <a:rPr lang="ja-JP" altLang="ja-JP" b="1" dirty="0">
                    <a:solidFill>
                      <a:schemeClr val="tx2"/>
                    </a:solidFill>
                    <a:latin typeface="Meiryo" panose="020B0604030504040204" pitchFamily="34" charset="-128"/>
                  </a:rPr>
                  <a:t>アクセス</a:t>
                </a:r>
                <a:r>
                  <a:rPr lang="ja-JP" altLang="en-US" b="1" dirty="0">
                    <a:solidFill>
                      <a:schemeClr val="tx2"/>
                    </a:solidFill>
                    <a:latin typeface="Meiryo" panose="020B0604030504040204" pitchFamily="34" charset="-128"/>
                  </a:rPr>
                  <a:t>しない</a:t>
                </a:r>
                <a:endParaRPr lang="en-US" altLang="ja-JP" b="1" dirty="0">
                  <a:solidFill>
                    <a:schemeClr val="tx2"/>
                  </a:solidFill>
                  <a:latin typeface="Meiryo" panose="020B0604030504040204" pitchFamily="34" charset="-128"/>
                </a:endParaRPr>
              </a:p>
              <a:p>
                <a:pPr algn="ctr">
                  <a:lnSpc>
                    <a:spcPct val="120000"/>
                  </a:lnSpc>
                </a:pPr>
                <a:r>
                  <a:rPr kumimoji="1" lang="ja-JP" altLang="en-US" sz="1600" dirty="0">
                    <a:solidFill>
                      <a:schemeClr val="tx2"/>
                    </a:solidFill>
                    <a:latin typeface="Meiryo" panose="020B0604030504040204" pitchFamily="34" charset="-128"/>
                  </a:rPr>
                  <a:t>（不用意にクリックしない）</a:t>
                </a:r>
              </a:p>
            </p:txBody>
          </p:sp>
          <p:sp>
            <p:nvSpPr>
              <p:cNvPr id="12" name="正方形/長方形 11">
                <a:extLst>
                  <a:ext uri="{FF2B5EF4-FFF2-40B4-BE49-F238E27FC236}">
                    <a16:creationId xmlns:a16="http://schemas.microsoft.com/office/drawing/2014/main" id="{9D62BD8B-7486-4343-A0C3-B2EEB5C0A70F}"/>
                  </a:ext>
                </a:extLst>
              </p:cNvPr>
              <p:cNvSpPr/>
              <p:nvPr/>
            </p:nvSpPr>
            <p:spPr>
              <a:xfrm>
                <a:off x="472221" y="4339843"/>
                <a:ext cx="2628000" cy="2055836"/>
              </a:xfrm>
              <a:prstGeom prst="rect">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3" name="テキスト ボックス 12">
                <a:extLst>
                  <a:ext uri="{FF2B5EF4-FFF2-40B4-BE49-F238E27FC236}">
                    <a16:creationId xmlns:a16="http://schemas.microsoft.com/office/drawing/2014/main" id="{B07F40BD-B368-EE4E-8C1D-E4594827C8A4}"/>
                  </a:ext>
                </a:extLst>
              </p:cNvPr>
              <p:cNvSpPr txBox="1"/>
              <p:nvPr/>
            </p:nvSpPr>
            <p:spPr>
              <a:xfrm>
                <a:off x="564386" y="4770998"/>
                <a:ext cx="2535835" cy="1557349"/>
              </a:xfrm>
              <a:prstGeom prst="rect">
                <a:avLst/>
              </a:prstGeom>
              <a:noFill/>
            </p:spPr>
            <p:txBody>
              <a:bodyPr wrap="square" rtlCol="0">
                <a:spAutoFit/>
              </a:bodyPr>
              <a:lstStyle/>
              <a:p>
                <a:pPr marL="285750" indent="-285750">
                  <a:lnSpc>
                    <a:spcPct val="120000"/>
                  </a:lnSpc>
                  <a:buClr>
                    <a:schemeClr val="accent1"/>
                  </a:buClr>
                  <a:buFont typeface="Wingdings" pitchFamily="2" charset="2"/>
                  <a:buChar char="ü"/>
                </a:pPr>
                <a:r>
                  <a:rPr lang="ja-JP" altLang="en-US" sz="1600" dirty="0">
                    <a:latin typeface="+mj-ea"/>
                  </a:rPr>
                  <a:t>簡単に高収入、特別に安く、あなただけに芸能人が・・・は詐欺</a:t>
                </a:r>
                <a:endParaRPr lang="en-US" altLang="ja-JP" sz="1600" dirty="0">
                  <a:latin typeface="+mj-ea"/>
                </a:endParaRPr>
              </a:p>
              <a:p>
                <a:pPr marL="285750" indent="-285750">
                  <a:lnSpc>
                    <a:spcPct val="120000"/>
                  </a:lnSpc>
                  <a:buClr>
                    <a:schemeClr val="accent1"/>
                  </a:buClr>
                  <a:buFont typeface="Wingdings" pitchFamily="2" charset="2"/>
                  <a:buChar char="ü"/>
                </a:pPr>
                <a:r>
                  <a:rPr lang="ja-JP" altLang="en-US" sz="1600" dirty="0">
                    <a:latin typeface="+mj-ea"/>
                  </a:rPr>
                  <a:t>クリックしただけで</a:t>
                </a:r>
                <a:r>
                  <a:rPr lang="en-US" altLang="ja-JP" sz="1600" dirty="0">
                    <a:latin typeface="+mj-ea"/>
                  </a:rPr>
                  <a:t>3</a:t>
                </a:r>
                <a:r>
                  <a:rPr lang="ja-JP" altLang="en-US" sz="1600" dirty="0">
                    <a:latin typeface="+mj-ea"/>
                  </a:rPr>
                  <a:t>万円払え・・・は詐欺</a:t>
                </a:r>
              </a:p>
            </p:txBody>
          </p:sp>
          <p:sp>
            <p:nvSpPr>
              <p:cNvPr id="14" name="テキスト ボックス 13">
                <a:extLst>
                  <a:ext uri="{FF2B5EF4-FFF2-40B4-BE49-F238E27FC236}">
                    <a16:creationId xmlns:a16="http://schemas.microsoft.com/office/drawing/2014/main" id="{9624D044-6D5A-4C4C-B474-3CFD6733A297}"/>
                  </a:ext>
                </a:extLst>
              </p:cNvPr>
              <p:cNvSpPr txBox="1"/>
              <p:nvPr/>
            </p:nvSpPr>
            <p:spPr>
              <a:xfrm>
                <a:off x="641421" y="4133174"/>
                <a:ext cx="2316415" cy="584775"/>
              </a:xfrm>
              <a:prstGeom prst="rect">
                <a:avLst/>
              </a:prstGeom>
              <a:solidFill>
                <a:schemeClr val="bg1"/>
              </a:solidFill>
            </p:spPr>
            <p:txBody>
              <a:bodyPr wrap="square" rtlCol="0">
                <a:spAutoFit/>
              </a:bodyPr>
              <a:lstStyle/>
              <a:p>
                <a:pPr algn="ctr"/>
                <a:r>
                  <a:rPr lang="ja-JP" altLang="en-US" sz="1600" b="1" dirty="0">
                    <a:solidFill>
                      <a:schemeClr val="bg2">
                        <a:lumMod val="75000"/>
                      </a:schemeClr>
                    </a:solidFill>
                    <a:latin typeface="Meiryo" panose="020B0604030504040204" pitchFamily="34" charset="-128"/>
                  </a:rPr>
                  <a:t>うますぎる話は詐欺</a:t>
                </a:r>
                <a:endParaRPr lang="en-US" altLang="ja-JP" sz="1600" b="1" dirty="0">
                  <a:solidFill>
                    <a:schemeClr val="bg2">
                      <a:lumMod val="75000"/>
                    </a:schemeClr>
                  </a:solidFill>
                  <a:latin typeface="Meiryo" panose="020B0604030504040204" pitchFamily="34" charset="-128"/>
                </a:endParaRPr>
              </a:p>
              <a:p>
                <a:pPr algn="ctr"/>
                <a:r>
                  <a:rPr kumimoji="1" lang="ja-JP" altLang="en-US" sz="1600" b="1" dirty="0">
                    <a:solidFill>
                      <a:schemeClr val="bg2">
                        <a:lumMod val="75000"/>
                      </a:schemeClr>
                    </a:solidFill>
                    <a:latin typeface="Meiryo" panose="020B0604030504040204" pitchFamily="34" charset="-128"/>
                  </a:rPr>
                  <a:t>ひどすぎる話も詐欺</a:t>
                </a:r>
              </a:p>
            </p:txBody>
          </p:sp>
          <p:sp>
            <p:nvSpPr>
              <p:cNvPr id="3" name="テキスト ボックス 2">
                <a:extLst>
                  <a:ext uri="{FF2B5EF4-FFF2-40B4-BE49-F238E27FC236}">
                    <a16:creationId xmlns:a16="http://schemas.microsoft.com/office/drawing/2014/main" id="{4B87AE5D-DAF3-4840-8D50-F9E95663E446}"/>
                  </a:ext>
                </a:extLst>
              </p:cNvPr>
              <p:cNvSpPr txBox="1"/>
              <p:nvPr/>
            </p:nvSpPr>
            <p:spPr>
              <a:xfrm>
                <a:off x="1540000" y="1516286"/>
                <a:ext cx="492443" cy="461665"/>
              </a:xfrm>
              <a:prstGeom prst="rect">
                <a:avLst/>
              </a:prstGeom>
              <a:noFill/>
            </p:spPr>
            <p:txBody>
              <a:bodyPr wrap="none" rtlCol="0">
                <a:spAutoFit/>
              </a:bodyPr>
              <a:lstStyle/>
              <a:p>
                <a:r>
                  <a:rPr kumimoji="1" lang="ja-JP" altLang="en-US" sz="2400" dirty="0">
                    <a:solidFill>
                      <a:schemeClr val="accent1">
                        <a:lumMod val="75000"/>
                      </a:schemeClr>
                    </a:solidFill>
                  </a:rPr>
                  <a:t>１</a:t>
                </a:r>
              </a:p>
            </p:txBody>
          </p:sp>
          <p:sp>
            <p:nvSpPr>
              <p:cNvPr id="9" name="矢印: 下 8">
                <a:extLst>
                  <a:ext uri="{FF2B5EF4-FFF2-40B4-BE49-F238E27FC236}">
                    <a16:creationId xmlns:a16="http://schemas.microsoft.com/office/drawing/2014/main" id="{982B1289-A827-4535-8E46-54F4D16E88CC}"/>
                  </a:ext>
                </a:extLst>
              </p:cNvPr>
              <p:cNvSpPr/>
              <p:nvPr/>
            </p:nvSpPr>
            <p:spPr>
              <a:xfrm>
                <a:off x="1507578" y="3527214"/>
                <a:ext cx="557286" cy="54985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descr="モニター画面に映る文字&#10;&#10;自動的に生成された説明">
                <a:extLst>
                  <a:ext uri="{FF2B5EF4-FFF2-40B4-BE49-F238E27FC236}">
                    <a16:creationId xmlns:a16="http://schemas.microsoft.com/office/drawing/2014/main" id="{E8FE5E9E-DF2F-2B4E-AD6A-2643889B46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068620">
                <a:off x="757883" y="3078307"/>
                <a:ext cx="399562" cy="767159"/>
              </a:xfrm>
              <a:prstGeom prst="rect">
                <a:avLst/>
              </a:prstGeom>
            </p:spPr>
          </p:pic>
        </p:grpSp>
      </p:grpSp>
      <p:grpSp>
        <p:nvGrpSpPr>
          <p:cNvPr id="19" name="グループ化 18">
            <a:extLst>
              <a:ext uri="{FF2B5EF4-FFF2-40B4-BE49-F238E27FC236}">
                <a16:creationId xmlns:a16="http://schemas.microsoft.com/office/drawing/2014/main" id="{5E30CCD3-8B67-4EC8-98CD-28FD5D5C318E}"/>
              </a:ext>
            </a:extLst>
          </p:cNvPr>
          <p:cNvGrpSpPr/>
          <p:nvPr/>
        </p:nvGrpSpPr>
        <p:grpSpPr>
          <a:xfrm>
            <a:off x="3232764" y="1279650"/>
            <a:ext cx="2628000" cy="5116029"/>
            <a:chOff x="3232764" y="1279650"/>
            <a:chExt cx="2628000" cy="5116029"/>
          </a:xfrm>
        </p:grpSpPr>
        <p:sp>
          <p:nvSpPr>
            <p:cNvPr id="24" name="正方形/長方形 23">
              <a:extLst>
                <a:ext uri="{FF2B5EF4-FFF2-40B4-BE49-F238E27FC236}">
                  <a16:creationId xmlns:a16="http://schemas.microsoft.com/office/drawing/2014/main" id="{D39265C9-B51B-4BA3-B7E1-D68037E06F52}"/>
                </a:ext>
              </a:extLst>
            </p:cNvPr>
            <p:cNvSpPr/>
            <p:nvPr/>
          </p:nvSpPr>
          <p:spPr>
            <a:xfrm>
              <a:off x="3232764" y="4339843"/>
              <a:ext cx="2628000" cy="2055836"/>
            </a:xfrm>
            <a:prstGeom prst="rect">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grpSp>
          <p:nvGrpSpPr>
            <p:cNvPr id="16" name="グループ化 15">
              <a:extLst>
                <a:ext uri="{FF2B5EF4-FFF2-40B4-BE49-F238E27FC236}">
                  <a16:creationId xmlns:a16="http://schemas.microsoft.com/office/drawing/2014/main" id="{F9CEE148-EF01-444D-95AC-6E25C2192FA1}"/>
                </a:ext>
              </a:extLst>
            </p:cNvPr>
            <p:cNvGrpSpPr/>
            <p:nvPr/>
          </p:nvGrpSpPr>
          <p:grpSpPr>
            <a:xfrm>
              <a:off x="3247591" y="1279650"/>
              <a:ext cx="2595173" cy="4404717"/>
              <a:chOff x="3247591" y="1279650"/>
              <a:chExt cx="2595173" cy="4404717"/>
            </a:xfrm>
          </p:grpSpPr>
          <p:sp>
            <p:nvSpPr>
              <p:cNvPr id="20" name="円/楕円 3">
                <a:extLst>
                  <a:ext uri="{FF2B5EF4-FFF2-40B4-BE49-F238E27FC236}">
                    <a16:creationId xmlns:a16="http://schemas.microsoft.com/office/drawing/2014/main" id="{FAE2DDBB-79B7-4236-9690-DECDD99AA0BE}"/>
                  </a:ext>
                </a:extLst>
              </p:cNvPr>
              <p:cNvSpPr>
                <a:spLocks noChangeAspect="1"/>
              </p:cNvSpPr>
              <p:nvPr/>
            </p:nvSpPr>
            <p:spPr>
              <a:xfrm>
                <a:off x="3250764" y="1279650"/>
                <a:ext cx="2592000" cy="2592000"/>
              </a:xfrm>
              <a:prstGeom prst="ellipse">
                <a:avLst/>
              </a:prstGeom>
              <a:solidFill>
                <a:schemeClr val="accent1">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21" name="テキスト ボックス 20">
                <a:extLst>
                  <a:ext uri="{FF2B5EF4-FFF2-40B4-BE49-F238E27FC236}">
                    <a16:creationId xmlns:a16="http://schemas.microsoft.com/office/drawing/2014/main" id="{22815236-44AB-491E-84D4-5C03088506F3}"/>
                  </a:ext>
                </a:extLst>
              </p:cNvPr>
              <p:cNvSpPr txBox="1"/>
              <p:nvPr/>
            </p:nvSpPr>
            <p:spPr>
              <a:xfrm>
                <a:off x="3527194" y="1921952"/>
                <a:ext cx="2039141" cy="1335750"/>
              </a:xfrm>
              <a:prstGeom prst="rect">
                <a:avLst/>
              </a:prstGeom>
              <a:noFill/>
            </p:spPr>
            <p:txBody>
              <a:bodyPr wrap="square" rtlCol="0">
                <a:spAutoFit/>
              </a:bodyPr>
              <a:lstStyle/>
              <a:p>
                <a:pPr algn="ctr">
                  <a:lnSpc>
                    <a:spcPct val="120000"/>
                  </a:lnSpc>
                </a:pPr>
                <a:r>
                  <a:rPr lang="ja-JP" altLang="en-US" b="1" dirty="0">
                    <a:solidFill>
                      <a:schemeClr val="tx2"/>
                    </a:solidFill>
                    <a:latin typeface="Meiryo" panose="020B0604030504040204" pitchFamily="34" charset="-128"/>
                  </a:rPr>
                  <a:t>重要な情報を不用意に入力しない</a:t>
                </a:r>
                <a:endParaRPr lang="en-US" altLang="ja-JP" b="1" dirty="0">
                  <a:solidFill>
                    <a:schemeClr val="tx2"/>
                  </a:solidFill>
                  <a:latin typeface="Meiryo" panose="020B0604030504040204" pitchFamily="34" charset="-128"/>
                </a:endParaRPr>
              </a:p>
              <a:p>
                <a:pPr algn="ctr">
                  <a:lnSpc>
                    <a:spcPct val="120000"/>
                  </a:lnSpc>
                </a:pPr>
                <a:r>
                  <a:rPr lang="ja-JP" altLang="en-US" sz="1600" dirty="0">
                    <a:solidFill>
                      <a:schemeClr val="tx2"/>
                    </a:solidFill>
                    <a:latin typeface="Meiryo" panose="020B0604030504040204" pitchFamily="34" charset="-128"/>
                  </a:rPr>
                  <a:t>（脅しが来ても連絡しない）</a:t>
                </a:r>
              </a:p>
            </p:txBody>
          </p:sp>
          <p:sp>
            <p:nvSpPr>
              <p:cNvPr id="22" name="テキスト ボックス 21">
                <a:extLst>
                  <a:ext uri="{FF2B5EF4-FFF2-40B4-BE49-F238E27FC236}">
                    <a16:creationId xmlns:a16="http://schemas.microsoft.com/office/drawing/2014/main" id="{B1B0BF05-2C53-4D8D-B60F-4761CE81F8AE}"/>
                  </a:ext>
                </a:extLst>
              </p:cNvPr>
              <p:cNvSpPr txBox="1"/>
              <p:nvPr/>
            </p:nvSpPr>
            <p:spPr>
              <a:xfrm>
                <a:off x="4300543" y="1527175"/>
                <a:ext cx="492443" cy="461665"/>
              </a:xfrm>
              <a:prstGeom prst="rect">
                <a:avLst/>
              </a:prstGeom>
              <a:noFill/>
            </p:spPr>
            <p:txBody>
              <a:bodyPr wrap="none" rtlCol="0">
                <a:spAutoFit/>
              </a:bodyPr>
              <a:lstStyle/>
              <a:p>
                <a:r>
                  <a:rPr kumimoji="1" lang="ja-JP" altLang="en-US" sz="2400" dirty="0">
                    <a:solidFill>
                      <a:schemeClr val="accent1">
                        <a:lumMod val="75000"/>
                      </a:schemeClr>
                    </a:solidFill>
                  </a:rPr>
                  <a:t>２</a:t>
                </a:r>
              </a:p>
            </p:txBody>
          </p:sp>
          <p:sp>
            <p:nvSpPr>
              <p:cNvPr id="25" name="テキスト ボックス 24">
                <a:extLst>
                  <a:ext uri="{FF2B5EF4-FFF2-40B4-BE49-F238E27FC236}">
                    <a16:creationId xmlns:a16="http://schemas.microsoft.com/office/drawing/2014/main" id="{9A291FE0-45EA-4725-A832-BE8BE61C9D8E}"/>
                  </a:ext>
                </a:extLst>
              </p:cNvPr>
              <p:cNvSpPr txBox="1"/>
              <p:nvPr/>
            </p:nvSpPr>
            <p:spPr>
              <a:xfrm>
                <a:off x="3382100" y="4717949"/>
                <a:ext cx="2299579" cy="966418"/>
              </a:xfrm>
              <a:prstGeom prst="rect">
                <a:avLst/>
              </a:prstGeom>
              <a:noFill/>
            </p:spPr>
            <p:txBody>
              <a:bodyPr wrap="square" rtlCol="0">
                <a:spAutoFit/>
              </a:bodyPr>
              <a:lstStyle/>
              <a:p>
                <a:pPr marL="285750" indent="-285750">
                  <a:lnSpc>
                    <a:spcPct val="120000"/>
                  </a:lnSpc>
                  <a:spcAft>
                    <a:spcPts val="600"/>
                  </a:spcAft>
                  <a:buClr>
                    <a:schemeClr val="accent1"/>
                  </a:buClr>
                  <a:buFont typeface="Wingdings" pitchFamily="2" charset="2"/>
                  <a:buChar char="ü"/>
                </a:pPr>
                <a:r>
                  <a:rPr lang="ja-JP" altLang="en-US" sz="1600" dirty="0">
                    <a:latin typeface="+mj-ea"/>
                  </a:rPr>
                  <a:t>詐欺グループ</a:t>
                </a:r>
                <a:r>
                  <a:rPr lang="ja-JP" altLang="ja-JP" sz="1600" dirty="0">
                    <a:latin typeface="+mj-ea"/>
                  </a:rPr>
                  <a:t>に</a:t>
                </a:r>
                <a:r>
                  <a:rPr lang="ja-JP" altLang="en-US" sz="1600" dirty="0">
                    <a:latin typeface="+mj-ea"/>
                  </a:rPr>
                  <a:t>接触する</a:t>
                </a:r>
                <a:r>
                  <a:rPr lang="ja-JP" altLang="ja-JP" sz="1600" dirty="0">
                    <a:latin typeface="+mj-ea"/>
                  </a:rPr>
                  <a:t>と</a:t>
                </a:r>
                <a:r>
                  <a:rPr lang="ja-JP" altLang="en-US" sz="1600" dirty="0">
                    <a:latin typeface="+mj-ea"/>
                  </a:rPr>
                  <a:t>、さらなる被害につながる</a:t>
                </a:r>
                <a:endParaRPr lang="ja-JP" altLang="en-US" sz="1600" dirty="0">
                  <a:latin typeface="Meiryo" panose="020B0604030504040204" pitchFamily="34" charset="-128"/>
                </a:endParaRPr>
              </a:p>
            </p:txBody>
          </p:sp>
          <p:sp>
            <p:nvSpPr>
              <p:cNvPr id="26" name="テキスト ボックス 25">
                <a:extLst>
                  <a:ext uri="{FF2B5EF4-FFF2-40B4-BE49-F238E27FC236}">
                    <a16:creationId xmlns:a16="http://schemas.microsoft.com/office/drawing/2014/main" id="{23F4B535-D25A-478E-82DD-075D985C8C97}"/>
                  </a:ext>
                </a:extLst>
              </p:cNvPr>
              <p:cNvSpPr txBox="1"/>
              <p:nvPr/>
            </p:nvSpPr>
            <p:spPr>
              <a:xfrm>
                <a:off x="3515286" y="4185122"/>
                <a:ext cx="2062957" cy="338554"/>
              </a:xfrm>
              <a:prstGeom prst="rect">
                <a:avLst/>
              </a:prstGeom>
              <a:solidFill>
                <a:schemeClr val="bg1"/>
              </a:solidFill>
            </p:spPr>
            <p:txBody>
              <a:bodyPr wrap="square" rtlCol="0">
                <a:spAutoFit/>
              </a:bodyPr>
              <a:lstStyle/>
              <a:p>
                <a:pPr algn="ctr"/>
                <a:r>
                  <a:rPr lang="ja-JP" altLang="en-US" sz="1600" b="1" dirty="0">
                    <a:solidFill>
                      <a:schemeClr val="bg2">
                        <a:lumMod val="75000"/>
                      </a:schemeClr>
                    </a:solidFill>
                    <a:latin typeface="Meiryo" panose="020B0604030504040204" pitchFamily="34" charset="-128"/>
                  </a:rPr>
                  <a:t>個人情報を渡さない</a:t>
                </a:r>
              </a:p>
            </p:txBody>
          </p:sp>
          <p:sp>
            <p:nvSpPr>
              <p:cNvPr id="27" name="矢印: 下 26">
                <a:extLst>
                  <a:ext uri="{FF2B5EF4-FFF2-40B4-BE49-F238E27FC236}">
                    <a16:creationId xmlns:a16="http://schemas.microsoft.com/office/drawing/2014/main" id="{46312726-3213-48A6-84FC-FFCD128DC49A}"/>
                  </a:ext>
                </a:extLst>
              </p:cNvPr>
              <p:cNvSpPr/>
              <p:nvPr/>
            </p:nvSpPr>
            <p:spPr>
              <a:xfrm>
                <a:off x="4268121" y="3525215"/>
                <a:ext cx="557286" cy="54985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図 14">
                <a:extLst>
                  <a:ext uri="{FF2B5EF4-FFF2-40B4-BE49-F238E27FC236}">
                    <a16:creationId xmlns:a16="http://schemas.microsoft.com/office/drawing/2014/main" id="{1356DCB0-4F08-3843-A550-66FAEE82C0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47591" y="3134196"/>
                <a:ext cx="855160" cy="855160"/>
              </a:xfrm>
              <a:prstGeom prst="rect">
                <a:avLst/>
              </a:prstGeom>
            </p:spPr>
          </p:pic>
        </p:grpSp>
      </p:grpSp>
      <p:grpSp>
        <p:nvGrpSpPr>
          <p:cNvPr id="32" name="グループ化 31">
            <a:extLst>
              <a:ext uri="{FF2B5EF4-FFF2-40B4-BE49-F238E27FC236}">
                <a16:creationId xmlns:a16="http://schemas.microsoft.com/office/drawing/2014/main" id="{596BAF32-D98A-4299-B80B-6BE222E4F12B}"/>
              </a:ext>
            </a:extLst>
          </p:cNvPr>
          <p:cNvGrpSpPr/>
          <p:nvPr/>
        </p:nvGrpSpPr>
        <p:grpSpPr>
          <a:xfrm>
            <a:off x="6020738" y="1268760"/>
            <a:ext cx="2727726" cy="5112570"/>
            <a:chOff x="6020738" y="1268760"/>
            <a:chExt cx="2727726" cy="5112570"/>
          </a:xfrm>
        </p:grpSpPr>
        <p:sp>
          <p:nvSpPr>
            <p:cNvPr id="7" name="円/楕円 6">
              <a:extLst>
                <a:ext uri="{FF2B5EF4-FFF2-40B4-BE49-F238E27FC236}">
                  <a16:creationId xmlns:a16="http://schemas.microsoft.com/office/drawing/2014/main" id="{1699E159-D982-E84E-8370-7873BAF07BBB}"/>
                </a:ext>
              </a:extLst>
            </p:cNvPr>
            <p:cNvSpPr>
              <a:spLocks noChangeAspect="1"/>
            </p:cNvSpPr>
            <p:nvPr/>
          </p:nvSpPr>
          <p:spPr>
            <a:xfrm>
              <a:off x="6038738" y="1268760"/>
              <a:ext cx="2592000" cy="2592000"/>
            </a:xfrm>
            <a:prstGeom prst="ellipse">
              <a:avLst/>
            </a:prstGeom>
            <a:solidFill>
              <a:schemeClr val="accent1">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1" name="テキスト ボックス 10">
              <a:extLst>
                <a:ext uri="{FF2B5EF4-FFF2-40B4-BE49-F238E27FC236}">
                  <a16:creationId xmlns:a16="http://schemas.microsoft.com/office/drawing/2014/main" id="{778955D5-CBA6-674C-8DF7-080D3348A10B}"/>
                </a:ext>
              </a:extLst>
            </p:cNvPr>
            <p:cNvSpPr txBox="1"/>
            <p:nvPr/>
          </p:nvSpPr>
          <p:spPr>
            <a:xfrm>
              <a:off x="6077651" y="1921952"/>
              <a:ext cx="2670813" cy="1408078"/>
            </a:xfrm>
            <a:prstGeom prst="rect">
              <a:avLst/>
            </a:prstGeom>
            <a:noFill/>
          </p:spPr>
          <p:txBody>
            <a:bodyPr wrap="square" rtlCol="0">
              <a:spAutoFit/>
            </a:bodyPr>
            <a:lstStyle/>
            <a:p>
              <a:pPr algn="ctr">
                <a:lnSpc>
                  <a:spcPct val="120000"/>
                </a:lnSpc>
              </a:pPr>
              <a:r>
                <a:rPr lang="ja-JP" altLang="en-US" b="1" dirty="0">
                  <a:solidFill>
                    <a:schemeClr val="tx2"/>
                  </a:solidFill>
                  <a:latin typeface="Meiryo" panose="020B0604030504040204" pitchFamily="34" charset="-128"/>
                </a:rPr>
                <a:t>トラブルにあって</a:t>
              </a:r>
              <a:endParaRPr lang="en-US" altLang="ja-JP" b="1" dirty="0">
                <a:solidFill>
                  <a:schemeClr val="tx2"/>
                </a:solidFill>
                <a:latin typeface="Meiryo" panose="020B0604030504040204" pitchFamily="34" charset="-128"/>
              </a:endParaRPr>
            </a:p>
            <a:p>
              <a:pPr algn="ctr">
                <a:lnSpc>
                  <a:spcPct val="120000"/>
                </a:lnSpc>
              </a:pPr>
              <a:r>
                <a:rPr lang="ja-JP" altLang="en-US" b="1" dirty="0">
                  <a:solidFill>
                    <a:schemeClr val="tx2"/>
                  </a:solidFill>
                  <a:latin typeface="Meiryo" panose="020B0604030504040204" pitchFamily="34" charset="-128"/>
                </a:rPr>
                <a:t>しまったら、まずは</a:t>
              </a:r>
              <a:endParaRPr lang="en-US" altLang="ja-JP" b="1" dirty="0">
                <a:solidFill>
                  <a:schemeClr val="tx2"/>
                </a:solidFill>
                <a:latin typeface="Meiryo" panose="020B0604030504040204" pitchFamily="34" charset="-128"/>
              </a:endParaRPr>
            </a:p>
            <a:p>
              <a:pPr algn="ctr">
                <a:lnSpc>
                  <a:spcPct val="120000"/>
                </a:lnSpc>
              </a:pPr>
              <a:r>
                <a:rPr lang="en-US" altLang="ja-JP" b="1" dirty="0">
                  <a:solidFill>
                    <a:schemeClr val="tx2"/>
                  </a:solidFill>
                  <a:latin typeface="Meiryo" panose="020B0604030504040204" pitchFamily="34" charset="-128"/>
                </a:rPr>
                <a:t>188</a:t>
              </a:r>
              <a:r>
                <a:rPr lang="ja-JP" altLang="en-US" b="1" dirty="0">
                  <a:solidFill>
                    <a:schemeClr val="tx2"/>
                  </a:solidFill>
                  <a:latin typeface="Meiryo" panose="020B0604030504040204" pitchFamily="34" charset="-128"/>
                </a:rPr>
                <a:t>番</a:t>
              </a:r>
              <a:r>
                <a:rPr lang="en-US" altLang="ja-JP" b="1" dirty="0">
                  <a:solidFill>
                    <a:schemeClr val="tx2"/>
                  </a:solidFill>
                  <a:latin typeface="Meiryo" panose="020B0604030504040204" pitchFamily="34" charset="-128"/>
                </a:rPr>
                <a:t>(</a:t>
              </a:r>
              <a:r>
                <a:rPr lang="ja-JP" altLang="en-US" b="1" dirty="0">
                  <a:solidFill>
                    <a:schemeClr val="tx2"/>
                  </a:solidFill>
                  <a:latin typeface="Meiryo" panose="020B0604030504040204" pitchFamily="34" charset="-128"/>
                </a:rPr>
                <a:t>いやや！）</a:t>
              </a:r>
              <a:endParaRPr lang="en-US" altLang="ja-JP" b="1" dirty="0">
                <a:solidFill>
                  <a:schemeClr val="tx2"/>
                </a:solidFill>
                <a:latin typeface="Meiryo" panose="020B0604030504040204" pitchFamily="34" charset="-128"/>
              </a:endParaRPr>
            </a:p>
            <a:p>
              <a:pPr algn="ctr">
                <a:lnSpc>
                  <a:spcPct val="120000"/>
                </a:lnSpc>
              </a:pPr>
              <a:r>
                <a:rPr lang="ja-JP" altLang="en-US" b="1" dirty="0">
                  <a:solidFill>
                    <a:schemeClr val="tx2"/>
                  </a:solidFill>
                  <a:latin typeface="Meiryo" panose="020B0604030504040204" pitchFamily="34" charset="-128"/>
                </a:rPr>
                <a:t>に電話</a:t>
              </a:r>
              <a:endParaRPr lang="ja-JP" altLang="ja-JP" b="1" dirty="0">
                <a:solidFill>
                  <a:schemeClr val="tx2"/>
                </a:solidFill>
                <a:latin typeface="Meiryo" panose="020B0604030504040204" pitchFamily="34" charset="-128"/>
              </a:endParaRPr>
            </a:p>
          </p:txBody>
        </p:sp>
        <p:sp>
          <p:nvSpPr>
            <p:cNvPr id="23" name="テキスト ボックス 22">
              <a:extLst>
                <a:ext uri="{FF2B5EF4-FFF2-40B4-BE49-F238E27FC236}">
                  <a16:creationId xmlns:a16="http://schemas.microsoft.com/office/drawing/2014/main" id="{E5B47C56-D985-474E-84E4-85BB45645524}"/>
                </a:ext>
              </a:extLst>
            </p:cNvPr>
            <p:cNvSpPr txBox="1"/>
            <p:nvPr/>
          </p:nvSpPr>
          <p:spPr>
            <a:xfrm>
              <a:off x="7088517" y="1486669"/>
              <a:ext cx="492443" cy="461665"/>
            </a:xfrm>
            <a:prstGeom prst="rect">
              <a:avLst/>
            </a:prstGeom>
            <a:noFill/>
          </p:spPr>
          <p:txBody>
            <a:bodyPr wrap="none" rtlCol="0">
              <a:spAutoFit/>
            </a:bodyPr>
            <a:lstStyle/>
            <a:p>
              <a:r>
                <a:rPr kumimoji="1" lang="ja-JP" altLang="en-US" sz="2400" dirty="0">
                  <a:solidFill>
                    <a:schemeClr val="accent1">
                      <a:lumMod val="75000"/>
                    </a:schemeClr>
                  </a:solidFill>
                </a:rPr>
                <a:t>３</a:t>
              </a:r>
            </a:p>
          </p:txBody>
        </p:sp>
        <p:sp>
          <p:nvSpPr>
            <p:cNvPr id="28" name="正方形/長方形 27">
              <a:extLst>
                <a:ext uri="{FF2B5EF4-FFF2-40B4-BE49-F238E27FC236}">
                  <a16:creationId xmlns:a16="http://schemas.microsoft.com/office/drawing/2014/main" id="{CD59D394-872C-4F4D-A440-0D16487F9FEA}"/>
                </a:ext>
              </a:extLst>
            </p:cNvPr>
            <p:cNvSpPr/>
            <p:nvPr/>
          </p:nvSpPr>
          <p:spPr>
            <a:xfrm>
              <a:off x="6020738" y="4325494"/>
              <a:ext cx="2628000" cy="2055836"/>
            </a:xfrm>
            <a:prstGeom prst="rect">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29" name="テキスト ボックス 28">
              <a:extLst>
                <a:ext uri="{FF2B5EF4-FFF2-40B4-BE49-F238E27FC236}">
                  <a16:creationId xmlns:a16="http://schemas.microsoft.com/office/drawing/2014/main" id="{774D70C6-2825-4625-AB02-B0F823C3EEED}"/>
                </a:ext>
              </a:extLst>
            </p:cNvPr>
            <p:cNvSpPr txBox="1"/>
            <p:nvPr/>
          </p:nvSpPr>
          <p:spPr>
            <a:xfrm>
              <a:off x="6131894" y="4735049"/>
              <a:ext cx="2299579" cy="1634294"/>
            </a:xfrm>
            <a:prstGeom prst="rect">
              <a:avLst/>
            </a:prstGeom>
            <a:noFill/>
          </p:spPr>
          <p:txBody>
            <a:bodyPr wrap="square" rtlCol="0">
              <a:spAutoFit/>
            </a:bodyPr>
            <a:lstStyle/>
            <a:p>
              <a:pPr marL="285750" indent="-285750">
                <a:lnSpc>
                  <a:spcPct val="120000"/>
                </a:lnSpc>
                <a:spcAft>
                  <a:spcPts val="600"/>
                </a:spcAft>
                <a:buClr>
                  <a:schemeClr val="accent1"/>
                </a:buClr>
                <a:buFont typeface="Wingdings" pitchFamily="2" charset="2"/>
                <a:buChar char="ü"/>
              </a:pPr>
              <a:r>
                <a:rPr lang="ja-JP" altLang="en-US" sz="1600" dirty="0">
                  <a:latin typeface="+mj-ea"/>
                </a:rPr>
                <a:t>被害に気づいたらすぐ連絡する</a:t>
              </a:r>
              <a:endParaRPr lang="en-US" altLang="ja-JP" sz="1600" dirty="0">
                <a:latin typeface="+mj-ea"/>
              </a:endParaRPr>
            </a:p>
            <a:p>
              <a:pPr marL="285750" indent="-285750">
                <a:lnSpc>
                  <a:spcPct val="120000"/>
                </a:lnSpc>
                <a:spcAft>
                  <a:spcPts val="600"/>
                </a:spcAft>
                <a:buClr>
                  <a:schemeClr val="accent1"/>
                </a:buClr>
                <a:buFont typeface="Wingdings" pitchFamily="2" charset="2"/>
                <a:buChar char="ü"/>
              </a:pPr>
              <a:r>
                <a:rPr lang="ja-JP" altLang="en-US" sz="1600" dirty="0">
                  <a:latin typeface="+mj-ea"/>
                </a:rPr>
                <a:t>支払ってしまった後でも、一人で悩まず、まず相談</a:t>
              </a:r>
              <a:endParaRPr lang="en-US" altLang="ja-JP" sz="1600" dirty="0">
                <a:latin typeface="+mj-ea"/>
              </a:endParaRPr>
            </a:p>
          </p:txBody>
        </p:sp>
        <p:sp>
          <p:nvSpPr>
            <p:cNvPr id="30" name="テキスト ボックス 29">
              <a:extLst>
                <a:ext uri="{FF2B5EF4-FFF2-40B4-BE49-F238E27FC236}">
                  <a16:creationId xmlns:a16="http://schemas.microsoft.com/office/drawing/2014/main" id="{3171A135-BD26-4EC7-BCB4-F57BF7308DCB}"/>
                </a:ext>
              </a:extLst>
            </p:cNvPr>
            <p:cNvSpPr txBox="1"/>
            <p:nvPr/>
          </p:nvSpPr>
          <p:spPr>
            <a:xfrm>
              <a:off x="6105943" y="4187575"/>
              <a:ext cx="2429883" cy="584775"/>
            </a:xfrm>
            <a:prstGeom prst="rect">
              <a:avLst/>
            </a:prstGeom>
            <a:solidFill>
              <a:schemeClr val="bg1"/>
            </a:solidFill>
          </p:spPr>
          <p:txBody>
            <a:bodyPr wrap="square" rtlCol="0">
              <a:spAutoFit/>
            </a:bodyPr>
            <a:lstStyle/>
            <a:p>
              <a:pPr algn="ctr"/>
              <a:r>
                <a:rPr lang="ja-JP" altLang="en-US" sz="1600" b="1" dirty="0">
                  <a:solidFill>
                    <a:schemeClr val="bg2">
                      <a:lumMod val="75000"/>
                    </a:schemeClr>
                  </a:solidFill>
                  <a:latin typeface="Meiryo" panose="020B0604030504040204" pitchFamily="34" charset="-128"/>
                </a:rPr>
                <a:t>消費生活センターの</a:t>
              </a:r>
              <a:endParaRPr lang="en-US" altLang="ja-JP" sz="1600" b="1" dirty="0">
                <a:solidFill>
                  <a:schemeClr val="bg2">
                    <a:lumMod val="75000"/>
                  </a:schemeClr>
                </a:solidFill>
                <a:latin typeface="Meiryo" panose="020B0604030504040204" pitchFamily="34" charset="-128"/>
              </a:endParaRPr>
            </a:p>
            <a:p>
              <a:pPr algn="ctr"/>
              <a:r>
                <a:rPr lang="ja-JP" altLang="en-US" sz="1600" b="1" dirty="0">
                  <a:solidFill>
                    <a:schemeClr val="bg2">
                      <a:lumMod val="75000"/>
                    </a:schemeClr>
                  </a:solidFill>
                  <a:latin typeface="Meiryo" panose="020B0604030504040204" pitchFamily="34" charset="-128"/>
                </a:rPr>
                <a:t>相談窓口に相談</a:t>
              </a:r>
            </a:p>
          </p:txBody>
        </p:sp>
        <p:sp>
          <p:nvSpPr>
            <p:cNvPr id="31" name="矢印: 下 30">
              <a:extLst>
                <a:ext uri="{FF2B5EF4-FFF2-40B4-BE49-F238E27FC236}">
                  <a16:creationId xmlns:a16="http://schemas.microsoft.com/office/drawing/2014/main" id="{E5FA0677-0790-4632-904D-3E7773F8402F}"/>
                </a:ext>
              </a:extLst>
            </p:cNvPr>
            <p:cNvSpPr/>
            <p:nvPr/>
          </p:nvSpPr>
          <p:spPr>
            <a:xfrm>
              <a:off x="7056095" y="3510866"/>
              <a:ext cx="557286" cy="54985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 name="図 16" descr="コンピュータ, ノートパソコン, 座る, 暗い が含まれている画像&#10;&#10;自動的に生成された説明">
              <a:extLst>
                <a:ext uri="{FF2B5EF4-FFF2-40B4-BE49-F238E27FC236}">
                  <a16:creationId xmlns:a16="http://schemas.microsoft.com/office/drawing/2014/main" id="{22FD46DF-5665-FF4B-98FD-1B8BC842CC3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31894" y="3388439"/>
              <a:ext cx="491005" cy="483211"/>
            </a:xfrm>
            <a:prstGeom prst="rect">
              <a:avLst/>
            </a:prstGeom>
          </p:spPr>
        </p:pic>
      </p:grpSp>
      <p:sp>
        <p:nvSpPr>
          <p:cNvPr id="33" name="テキスト ボックス 32">
            <a:extLst>
              <a:ext uri="{FF2B5EF4-FFF2-40B4-BE49-F238E27FC236}">
                <a16:creationId xmlns:a16="http://schemas.microsoft.com/office/drawing/2014/main" id="{E17A1BD3-A344-4D78-9697-8D59E56BE68B}"/>
              </a:ext>
            </a:extLst>
          </p:cNvPr>
          <p:cNvSpPr txBox="1"/>
          <p:nvPr/>
        </p:nvSpPr>
        <p:spPr>
          <a:xfrm>
            <a:off x="3382099" y="5671194"/>
            <a:ext cx="2299579" cy="670953"/>
          </a:xfrm>
          <a:prstGeom prst="rect">
            <a:avLst/>
          </a:prstGeom>
          <a:noFill/>
        </p:spPr>
        <p:txBody>
          <a:bodyPr wrap="square" rtlCol="0">
            <a:spAutoFit/>
          </a:bodyPr>
          <a:lstStyle/>
          <a:p>
            <a:pPr marL="285750" indent="-285750">
              <a:lnSpc>
                <a:spcPct val="120000"/>
              </a:lnSpc>
              <a:spcAft>
                <a:spcPts val="600"/>
              </a:spcAft>
              <a:buClr>
                <a:schemeClr val="accent1"/>
              </a:buClr>
              <a:buFont typeface="Wingdings" pitchFamily="2" charset="2"/>
              <a:buChar char="ü"/>
            </a:pPr>
            <a:r>
              <a:rPr lang="ja-JP" altLang="en-US" sz="1600" dirty="0">
                <a:latin typeface="+mj-ea"/>
              </a:rPr>
              <a:t>偽の警告画面は閉じてよい</a:t>
            </a:r>
            <a:endParaRPr lang="ja-JP" altLang="en-US" sz="1600" dirty="0">
              <a:latin typeface="Meiryo" panose="020B0604030504040204" pitchFamily="34" charset="-128"/>
            </a:endParaRPr>
          </a:p>
        </p:txBody>
      </p:sp>
    </p:spTree>
    <p:extLst>
      <p:ext uri="{BB962C8B-B14F-4D97-AF65-F5344CB8AC3E}">
        <p14:creationId xmlns:p14="http://schemas.microsoft.com/office/powerpoint/2010/main" val="184144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SNS</a:t>
            </a:r>
            <a:r>
              <a:rPr lang="ja-JP" altLang="ja-JP" dirty="0" err="1">
                <a:latin typeface="+mj-ea"/>
              </a:rPr>
              <a:t>がら</a:t>
            </a:r>
            <a:r>
              <a:rPr lang="ja-JP" altLang="ja-JP" dirty="0">
                <a:latin typeface="+mj-ea"/>
              </a:rPr>
              <a:t>みの犯罪</a:t>
            </a:r>
            <a:r>
              <a:rPr lang="ja-JP" altLang="en-US" dirty="0">
                <a:latin typeface="+mj-ea"/>
              </a:rPr>
              <a:t>トラブル</a:t>
            </a:r>
            <a:endParaRPr kumimoji="1" lang="ja-JP" altLang="en-US" dirty="0">
              <a:latin typeface="+mj-ea"/>
            </a:endParaRPr>
          </a:p>
        </p:txBody>
      </p:sp>
      <p:grpSp>
        <p:nvGrpSpPr>
          <p:cNvPr id="20" name="グループ化 19">
            <a:extLst>
              <a:ext uri="{FF2B5EF4-FFF2-40B4-BE49-F238E27FC236}">
                <a16:creationId xmlns:a16="http://schemas.microsoft.com/office/drawing/2014/main" id="{DD907E7C-6DBE-4652-A933-84DB9DA5573F}"/>
              </a:ext>
            </a:extLst>
          </p:cNvPr>
          <p:cNvGrpSpPr/>
          <p:nvPr/>
        </p:nvGrpSpPr>
        <p:grpSpPr>
          <a:xfrm>
            <a:off x="320090" y="1215015"/>
            <a:ext cx="8643171" cy="2917636"/>
            <a:chOff x="320090" y="1215015"/>
            <a:chExt cx="8643171" cy="2917636"/>
          </a:xfrm>
        </p:grpSpPr>
        <p:sp>
          <p:nvSpPr>
            <p:cNvPr id="7" name="テキスト ボックス 6">
              <a:extLst>
                <a:ext uri="{FF2B5EF4-FFF2-40B4-BE49-F238E27FC236}">
                  <a16:creationId xmlns:a16="http://schemas.microsoft.com/office/drawing/2014/main" id="{14C8912E-7A1B-0A41-A6A0-57EA5F8E5279}"/>
                </a:ext>
              </a:extLst>
            </p:cNvPr>
            <p:cNvSpPr txBox="1"/>
            <p:nvPr/>
          </p:nvSpPr>
          <p:spPr>
            <a:xfrm>
              <a:off x="334995" y="3609431"/>
              <a:ext cx="1980029" cy="523220"/>
            </a:xfrm>
            <a:prstGeom prst="rect">
              <a:avLst/>
            </a:prstGeom>
            <a:noFill/>
          </p:spPr>
          <p:txBody>
            <a:bodyPr wrap="none" rtlCol="0">
              <a:spAutoFit/>
            </a:bodyPr>
            <a:lstStyle/>
            <a:p>
              <a:pPr algn="ctr"/>
              <a:r>
                <a:rPr lang="ja-JP" altLang="ja-JP" sz="1400">
                  <a:solidFill>
                    <a:schemeClr val="tx2"/>
                  </a:solidFill>
                  <a:latin typeface="+mn-ea"/>
                </a:rPr>
                <a:t>夏休みに、家族旅行に</a:t>
              </a:r>
              <a:endParaRPr lang="en-US" altLang="ja-JP" sz="1400" dirty="0">
                <a:solidFill>
                  <a:schemeClr val="tx2"/>
                </a:solidFill>
                <a:latin typeface="+mn-ea"/>
              </a:endParaRPr>
            </a:p>
            <a:p>
              <a:pPr algn="ctr"/>
              <a:r>
                <a:rPr lang="ja-JP" altLang="ja-JP" sz="1400">
                  <a:solidFill>
                    <a:schemeClr val="tx2"/>
                  </a:solidFill>
                  <a:latin typeface="+mn-ea"/>
                </a:rPr>
                <a:t>行った</a:t>
              </a:r>
              <a:r>
                <a:rPr lang="en-US" altLang="ja-JP" sz="1400" dirty="0">
                  <a:solidFill>
                    <a:schemeClr val="tx2"/>
                  </a:solidFill>
                  <a:latin typeface="+mn-ea"/>
                </a:rPr>
                <a:t>L</a:t>
              </a:r>
              <a:r>
                <a:rPr lang="ja-JP" altLang="ja-JP" sz="1400">
                  <a:solidFill>
                    <a:schemeClr val="tx2"/>
                  </a:solidFill>
                  <a:latin typeface="+mn-ea"/>
                </a:rPr>
                <a:t>さん</a:t>
              </a:r>
              <a:endParaRPr kumimoji="1" lang="ja-JP" altLang="en-US" sz="1400" dirty="0">
                <a:solidFill>
                  <a:schemeClr val="tx2"/>
                </a:solidFill>
                <a:latin typeface="+mn-ea"/>
              </a:endParaRPr>
            </a:p>
          </p:txBody>
        </p:sp>
        <p:sp>
          <p:nvSpPr>
            <p:cNvPr id="8" name="テキスト ボックス 7">
              <a:extLst>
                <a:ext uri="{FF2B5EF4-FFF2-40B4-BE49-F238E27FC236}">
                  <a16:creationId xmlns:a16="http://schemas.microsoft.com/office/drawing/2014/main" id="{25190CDD-EBEA-EF4A-826B-65B040460B06}"/>
                </a:ext>
              </a:extLst>
            </p:cNvPr>
            <p:cNvSpPr txBox="1"/>
            <p:nvPr/>
          </p:nvSpPr>
          <p:spPr>
            <a:xfrm>
              <a:off x="2455093" y="3609431"/>
              <a:ext cx="2161169" cy="523220"/>
            </a:xfrm>
            <a:prstGeom prst="rect">
              <a:avLst/>
            </a:prstGeom>
            <a:noFill/>
          </p:spPr>
          <p:txBody>
            <a:bodyPr wrap="none" rtlCol="0">
              <a:spAutoFit/>
            </a:bodyPr>
            <a:lstStyle/>
            <a:p>
              <a:pPr algn="ctr"/>
              <a:r>
                <a:rPr lang="ja-JP" altLang="ja-JP" sz="1400" dirty="0">
                  <a:solidFill>
                    <a:schemeClr val="tx2"/>
                  </a:solidFill>
                  <a:latin typeface="+mn-ea"/>
                </a:rPr>
                <a:t>旅先から写真や</a:t>
              </a:r>
              <a:endParaRPr lang="en-US" altLang="ja-JP" sz="1400" dirty="0">
                <a:solidFill>
                  <a:schemeClr val="tx2"/>
                </a:solidFill>
                <a:latin typeface="+mn-ea"/>
              </a:endParaRPr>
            </a:p>
            <a:p>
              <a:pPr algn="ctr"/>
              <a:r>
                <a:rPr lang="ja-JP" altLang="ja-JP" sz="1400" dirty="0">
                  <a:solidFill>
                    <a:schemeClr val="tx2"/>
                  </a:solidFill>
                  <a:latin typeface="+mn-ea"/>
                </a:rPr>
                <a:t>メッセージを</a:t>
              </a:r>
              <a:r>
                <a:rPr lang="en-US" altLang="ja-JP" sz="1400" dirty="0">
                  <a:solidFill>
                    <a:schemeClr val="tx2"/>
                  </a:solidFill>
                  <a:latin typeface="+mn-ea"/>
                </a:rPr>
                <a:t>SNS</a:t>
              </a:r>
              <a:r>
                <a:rPr lang="ja-JP" altLang="ja-JP" sz="1400" dirty="0">
                  <a:solidFill>
                    <a:schemeClr val="tx2"/>
                  </a:solidFill>
                  <a:latin typeface="+mn-ea"/>
                </a:rPr>
                <a:t>に投稿</a:t>
              </a:r>
              <a:endParaRPr kumimoji="1" lang="ja-JP" altLang="en-US" sz="1400" dirty="0">
                <a:solidFill>
                  <a:schemeClr val="tx2"/>
                </a:solidFill>
                <a:latin typeface="+mn-ea"/>
              </a:endParaRPr>
            </a:p>
          </p:txBody>
        </p:sp>
        <p:sp>
          <p:nvSpPr>
            <p:cNvPr id="9" name="テキスト ボックス 8">
              <a:extLst>
                <a:ext uri="{FF2B5EF4-FFF2-40B4-BE49-F238E27FC236}">
                  <a16:creationId xmlns:a16="http://schemas.microsoft.com/office/drawing/2014/main" id="{84863246-3342-C141-A646-A7F9344A2AF8}"/>
                </a:ext>
              </a:extLst>
            </p:cNvPr>
            <p:cNvSpPr txBox="1"/>
            <p:nvPr/>
          </p:nvSpPr>
          <p:spPr>
            <a:xfrm>
              <a:off x="4696861" y="3609431"/>
              <a:ext cx="1800493" cy="523220"/>
            </a:xfrm>
            <a:prstGeom prst="rect">
              <a:avLst/>
            </a:prstGeom>
            <a:noFill/>
          </p:spPr>
          <p:txBody>
            <a:bodyPr wrap="none" rtlCol="0">
              <a:spAutoFit/>
            </a:bodyPr>
            <a:lstStyle/>
            <a:p>
              <a:pPr algn="ctr"/>
              <a:r>
                <a:rPr kumimoji="1" lang="ja-JP" altLang="en-US" sz="1400">
                  <a:solidFill>
                    <a:schemeClr val="tx2"/>
                  </a:solidFill>
                  <a:latin typeface="+mn-ea"/>
                </a:rPr>
                <a:t>帰宅したら</a:t>
              </a:r>
              <a:endParaRPr kumimoji="1" lang="en-US" altLang="ja-JP" sz="1400" dirty="0">
                <a:solidFill>
                  <a:schemeClr val="tx2"/>
                </a:solidFill>
                <a:latin typeface="+mn-ea"/>
              </a:endParaRPr>
            </a:p>
            <a:p>
              <a:pPr algn="ctr"/>
              <a:r>
                <a:rPr lang="ja-JP" altLang="en-US" sz="1400">
                  <a:solidFill>
                    <a:schemeClr val="tx2"/>
                  </a:solidFill>
                  <a:latin typeface="+mn-ea"/>
                </a:rPr>
                <a:t>自宅が空き巣被害に</a:t>
              </a:r>
              <a:endParaRPr kumimoji="1" lang="ja-JP" altLang="en-US" sz="1400" dirty="0">
                <a:solidFill>
                  <a:schemeClr val="tx2"/>
                </a:solidFill>
                <a:latin typeface="+mn-ea"/>
              </a:endParaRPr>
            </a:p>
          </p:txBody>
        </p:sp>
        <p:sp>
          <p:nvSpPr>
            <p:cNvPr id="10" name="テキスト ボックス 9">
              <a:extLst>
                <a:ext uri="{FF2B5EF4-FFF2-40B4-BE49-F238E27FC236}">
                  <a16:creationId xmlns:a16="http://schemas.microsoft.com/office/drawing/2014/main" id="{5A1865CD-9D0D-8A4E-BB71-49AE231D2BD1}"/>
                </a:ext>
              </a:extLst>
            </p:cNvPr>
            <p:cNvSpPr txBox="1"/>
            <p:nvPr/>
          </p:nvSpPr>
          <p:spPr>
            <a:xfrm>
              <a:off x="6671012" y="3609431"/>
              <a:ext cx="2161169" cy="523220"/>
            </a:xfrm>
            <a:prstGeom prst="rect">
              <a:avLst/>
            </a:prstGeom>
            <a:noFill/>
          </p:spPr>
          <p:txBody>
            <a:bodyPr wrap="none" rtlCol="0">
              <a:spAutoFit/>
            </a:bodyPr>
            <a:lstStyle/>
            <a:p>
              <a:pPr algn="ctr"/>
              <a:r>
                <a:rPr lang="en-US" altLang="ja-JP" sz="1400" dirty="0">
                  <a:solidFill>
                    <a:schemeClr val="tx2"/>
                  </a:solidFill>
                  <a:latin typeface="+mn-ea"/>
                </a:rPr>
                <a:t>SNS</a:t>
              </a:r>
              <a:r>
                <a:rPr lang="ja-JP" altLang="ja-JP" sz="1400">
                  <a:solidFill>
                    <a:schemeClr val="tx2"/>
                  </a:solidFill>
                  <a:latin typeface="+mn-ea"/>
                </a:rPr>
                <a:t>でしばらく不在だと</a:t>
              </a:r>
              <a:endParaRPr lang="en-US" altLang="ja-JP" sz="1400" dirty="0">
                <a:solidFill>
                  <a:schemeClr val="tx2"/>
                </a:solidFill>
                <a:latin typeface="+mn-ea"/>
              </a:endParaRPr>
            </a:p>
            <a:p>
              <a:pPr algn="ctr"/>
              <a:r>
                <a:rPr lang="ja-JP" altLang="ja-JP" sz="1400">
                  <a:solidFill>
                    <a:schemeClr val="tx2"/>
                  </a:solidFill>
                  <a:latin typeface="+mn-ea"/>
                </a:rPr>
                <a:t>わかったため狙われた</a:t>
              </a:r>
              <a:r>
                <a:rPr lang="en-US" altLang="ja-JP" sz="1400" dirty="0">
                  <a:solidFill>
                    <a:schemeClr val="tx2"/>
                  </a:solidFill>
                  <a:latin typeface="+mn-ea"/>
                </a:rPr>
                <a:t>…</a:t>
              </a:r>
              <a:endParaRPr lang="ja-JP" altLang="ja-JP" sz="1400" dirty="0">
                <a:solidFill>
                  <a:schemeClr val="tx2"/>
                </a:solidFill>
                <a:latin typeface="+mn-ea"/>
              </a:endParaRPr>
            </a:p>
          </p:txBody>
        </p:sp>
        <p:sp>
          <p:nvSpPr>
            <p:cNvPr id="11" name="山形 10">
              <a:extLst>
                <a:ext uri="{FF2B5EF4-FFF2-40B4-BE49-F238E27FC236}">
                  <a16:creationId xmlns:a16="http://schemas.microsoft.com/office/drawing/2014/main" id="{5F662909-2148-4245-B2BC-906B0AF5334A}"/>
                </a:ext>
              </a:extLst>
            </p:cNvPr>
            <p:cNvSpPr/>
            <p:nvPr/>
          </p:nvSpPr>
          <p:spPr>
            <a:xfrm>
              <a:off x="370136" y="1215015"/>
              <a:ext cx="1609576" cy="360000"/>
            </a:xfrm>
            <a:prstGeom prst="chevron">
              <a:avLst>
                <a:gd name="adj" fmla="val 2869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lang="ja-JP" altLang="en-US" sz="1600">
                  <a:latin typeface="Meiryo" panose="020B0604030504040204" pitchFamily="34" charset="-128"/>
                </a:rPr>
                <a:t>トラブル事例</a:t>
              </a:r>
              <a:endParaRPr lang="en-US" altLang="ja-JP" sz="1600" dirty="0">
                <a:latin typeface="Meiryo" panose="020B0604030504040204" pitchFamily="34" charset="-128"/>
              </a:endParaRPr>
            </a:p>
          </p:txBody>
        </p:sp>
        <p:grpSp>
          <p:nvGrpSpPr>
            <p:cNvPr id="15" name="グループ化 14">
              <a:extLst>
                <a:ext uri="{FF2B5EF4-FFF2-40B4-BE49-F238E27FC236}">
                  <a16:creationId xmlns:a16="http://schemas.microsoft.com/office/drawing/2014/main" id="{27187D80-C1C1-B542-9E16-15257F30D5E9}"/>
                </a:ext>
              </a:extLst>
            </p:cNvPr>
            <p:cNvGrpSpPr/>
            <p:nvPr/>
          </p:nvGrpSpPr>
          <p:grpSpPr>
            <a:xfrm>
              <a:off x="320090" y="1665423"/>
              <a:ext cx="8643171" cy="1872000"/>
              <a:chOff x="320090" y="1665423"/>
              <a:chExt cx="8643171" cy="1872000"/>
            </a:xfrm>
          </p:grpSpPr>
          <p:sp>
            <p:nvSpPr>
              <p:cNvPr id="16" name="山形 15">
                <a:extLst>
                  <a:ext uri="{FF2B5EF4-FFF2-40B4-BE49-F238E27FC236}">
                    <a16:creationId xmlns:a16="http://schemas.microsoft.com/office/drawing/2014/main" id="{18310285-EDD1-CE43-B13E-E2BD7E593047}"/>
                  </a:ext>
                </a:extLst>
              </p:cNvPr>
              <p:cNvSpPr/>
              <p:nvPr/>
            </p:nvSpPr>
            <p:spPr>
              <a:xfrm>
                <a:off x="2453590" y="1665423"/>
                <a:ext cx="2296430" cy="1872000"/>
              </a:xfrm>
              <a:prstGeom prst="chevron">
                <a:avLst>
                  <a:gd name="adj" fmla="val 10011"/>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panose="020B0604030504040204" pitchFamily="34" charset="-128"/>
                </a:endParaRPr>
              </a:p>
            </p:txBody>
          </p:sp>
          <p:sp>
            <p:nvSpPr>
              <p:cNvPr id="17" name="山形 16">
                <a:extLst>
                  <a:ext uri="{FF2B5EF4-FFF2-40B4-BE49-F238E27FC236}">
                    <a16:creationId xmlns:a16="http://schemas.microsoft.com/office/drawing/2014/main" id="{6F82C251-48A6-C44C-89CD-526A67780E6A}"/>
                  </a:ext>
                </a:extLst>
              </p:cNvPr>
              <p:cNvSpPr/>
              <p:nvPr/>
            </p:nvSpPr>
            <p:spPr>
              <a:xfrm>
                <a:off x="4558631" y="1665423"/>
                <a:ext cx="2296430" cy="1872000"/>
              </a:xfrm>
              <a:prstGeom prst="chevron">
                <a:avLst>
                  <a:gd name="adj" fmla="val 10011"/>
                </a:avLst>
              </a:prstGeom>
              <a:solidFill>
                <a:schemeClr val="accent6">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panose="020B0604030504040204" pitchFamily="34" charset="-128"/>
                </a:endParaRPr>
              </a:p>
            </p:txBody>
          </p:sp>
          <p:sp>
            <p:nvSpPr>
              <p:cNvPr id="18" name="山形 17">
                <a:extLst>
                  <a:ext uri="{FF2B5EF4-FFF2-40B4-BE49-F238E27FC236}">
                    <a16:creationId xmlns:a16="http://schemas.microsoft.com/office/drawing/2014/main" id="{D37707F6-C375-7045-9A70-08C35FE5898A}"/>
                  </a:ext>
                </a:extLst>
              </p:cNvPr>
              <p:cNvSpPr/>
              <p:nvPr/>
            </p:nvSpPr>
            <p:spPr>
              <a:xfrm>
                <a:off x="6666831" y="1665423"/>
                <a:ext cx="2296430" cy="1872000"/>
              </a:xfrm>
              <a:prstGeom prst="chevron">
                <a:avLst>
                  <a:gd name="adj" fmla="val 10011"/>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panose="020B0604030504040204" pitchFamily="34" charset="-128"/>
                </a:endParaRPr>
              </a:p>
            </p:txBody>
          </p:sp>
          <p:sp>
            <p:nvSpPr>
              <p:cNvPr id="19" name="ホームベース 18">
                <a:extLst>
                  <a:ext uri="{FF2B5EF4-FFF2-40B4-BE49-F238E27FC236}">
                    <a16:creationId xmlns:a16="http://schemas.microsoft.com/office/drawing/2014/main" id="{511AFB54-E5CE-5248-8540-B82002E00998}"/>
                  </a:ext>
                </a:extLst>
              </p:cNvPr>
              <p:cNvSpPr/>
              <p:nvPr/>
            </p:nvSpPr>
            <p:spPr>
              <a:xfrm>
                <a:off x="320090" y="1665423"/>
                <a:ext cx="2328579" cy="1872000"/>
              </a:xfrm>
              <a:prstGeom prst="homePlate">
                <a:avLst>
                  <a:gd name="adj" fmla="val 1045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grpSp>
        <p:pic>
          <p:nvPicPr>
            <p:cNvPr id="4" name="図 3" descr="コンピュータ, 部屋 が含まれている画像&#10;&#10;自動的に生成された説明">
              <a:extLst>
                <a:ext uri="{FF2B5EF4-FFF2-40B4-BE49-F238E27FC236}">
                  <a16:creationId xmlns:a16="http://schemas.microsoft.com/office/drawing/2014/main" id="{5301497E-3285-934C-90D5-11C40B6590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860" y="1672105"/>
              <a:ext cx="2336850" cy="2008231"/>
            </a:xfrm>
            <a:prstGeom prst="rect">
              <a:avLst/>
            </a:prstGeom>
          </p:spPr>
        </p:pic>
        <p:pic>
          <p:nvPicPr>
            <p:cNvPr id="6" name="図 5" descr="時計 が含まれている画像&#10;&#10;自動的に生成された説明">
              <a:extLst>
                <a:ext uri="{FF2B5EF4-FFF2-40B4-BE49-F238E27FC236}">
                  <a16:creationId xmlns:a16="http://schemas.microsoft.com/office/drawing/2014/main" id="{DA32B270-C2E0-D14C-A11B-87FFCE8B8E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9692" y="1724674"/>
              <a:ext cx="1891970" cy="1810106"/>
            </a:xfrm>
            <a:prstGeom prst="rect">
              <a:avLst/>
            </a:prstGeom>
          </p:spPr>
        </p:pic>
        <p:pic>
          <p:nvPicPr>
            <p:cNvPr id="22" name="図 21" descr="時計, 記号, 部屋, ウィンドウ が含まれている画像&#10;&#10;自動的に生成された説明">
              <a:extLst>
                <a:ext uri="{FF2B5EF4-FFF2-40B4-BE49-F238E27FC236}">
                  <a16:creationId xmlns:a16="http://schemas.microsoft.com/office/drawing/2014/main" id="{BE409255-FCB7-2641-BEC9-3DC2E328F3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6331" y="1736328"/>
              <a:ext cx="1919258" cy="2001122"/>
            </a:xfrm>
            <a:prstGeom prst="rect">
              <a:avLst/>
            </a:prstGeom>
          </p:spPr>
        </p:pic>
        <p:pic>
          <p:nvPicPr>
            <p:cNvPr id="24" name="図 23" descr="部屋, 時計, コンピュータ が含まれている画像&#10;&#10;自動的に生成された説明">
              <a:extLst>
                <a:ext uri="{FF2B5EF4-FFF2-40B4-BE49-F238E27FC236}">
                  <a16:creationId xmlns:a16="http://schemas.microsoft.com/office/drawing/2014/main" id="{9B3469DC-3EAF-E04F-8575-1A894100CEA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83520" y="1736328"/>
              <a:ext cx="1928354" cy="1873778"/>
            </a:xfrm>
            <a:prstGeom prst="rect">
              <a:avLst/>
            </a:prstGeom>
          </p:spPr>
        </p:pic>
      </p:grpSp>
      <p:sp>
        <p:nvSpPr>
          <p:cNvPr id="3" name="スライド番号プレースホルダー 2">
            <a:extLst>
              <a:ext uri="{FF2B5EF4-FFF2-40B4-BE49-F238E27FC236}">
                <a16:creationId xmlns:a16="http://schemas.microsoft.com/office/drawing/2014/main" id="{7B81A098-5973-8E45-B09A-FE71E4A3F6D7}"/>
              </a:ext>
            </a:extLst>
          </p:cNvPr>
          <p:cNvSpPr>
            <a:spLocks noGrp="1"/>
          </p:cNvSpPr>
          <p:nvPr>
            <p:ph type="sldNum" sz="quarter" idx="4"/>
          </p:nvPr>
        </p:nvSpPr>
        <p:spPr/>
        <p:txBody>
          <a:bodyPr/>
          <a:lstStyle/>
          <a:p>
            <a:fld id="{C3C412A8-4165-48C5-B7A3-F5E84C593970}" type="slidenum">
              <a:rPr lang="ja-JP" altLang="en-US" smtClean="0"/>
              <a:pPr/>
              <a:t>16</a:t>
            </a:fld>
            <a:endParaRPr lang="ja-JP" altLang="en-US"/>
          </a:p>
        </p:txBody>
      </p:sp>
      <p:grpSp>
        <p:nvGrpSpPr>
          <p:cNvPr id="21" name="グループ化 20">
            <a:extLst>
              <a:ext uri="{FF2B5EF4-FFF2-40B4-BE49-F238E27FC236}">
                <a16:creationId xmlns:a16="http://schemas.microsoft.com/office/drawing/2014/main" id="{369DE183-4F26-4E21-9E92-0F76C27425F0}"/>
              </a:ext>
            </a:extLst>
          </p:cNvPr>
          <p:cNvGrpSpPr/>
          <p:nvPr/>
        </p:nvGrpSpPr>
        <p:grpSpPr>
          <a:xfrm>
            <a:off x="511521" y="4437112"/>
            <a:ext cx="8094220" cy="2016224"/>
            <a:chOff x="511521" y="4437112"/>
            <a:chExt cx="8094220" cy="2016224"/>
          </a:xfrm>
        </p:grpSpPr>
        <p:sp>
          <p:nvSpPr>
            <p:cNvPr id="12" name="正方形/長方形 11">
              <a:extLst>
                <a:ext uri="{FF2B5EF4-FFF2-40B4-BE49-F238E27FC236}">
                  <a16:creationId xmlns:a16="http://schemas.microsoft.com/office/drawing/2014/main" id="{05311E89-2EF8-CF41-8CBB-A6B971D52414}"/>
                </a:ext>
              </a:extLst>
            </p:cNvPr>
            <p:cNvSpPr/>
            <p:nvPr/>
          </p:nvSpPr>
          <p:spPr>
            <a:xfrm>
              <a:off x="511521" y="4653136"/>
              <a:ext cx="8094220" cy="1218220"/>
            </a:xfrm>
            <a:prstGeom prst="rect">
              <a:avLst/>
            </a:prstGeom>
            <a:noFill/>
            <a:ln w="254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3" name="テキスト ボックス 12">
              <a:extLst>
                <a:ext uri="{FF2B5EF4-FFF2-40B4-BE49-F238E27FC236}">
                  <a16:creationId xmlns:a16="http://schemas.microsoft.com/office/drawing/2014/main" id="{1829EF19-C4BB-5644-8613-EB70043C9A69}"/>
                </a:ext>
              </a:extLst>
            </p:cNvPr>
            <p:cNvSpPr txBox="1"/>
            <p:nvPr/>
          </p:nvSpPr>
          <p:spPr>
            <a:xfrm>
              <a:off x="715045" y="4884548"/>
              <a:ext cx="7713909" cy="791755"/>
            </a:xfrm>
            <a:prstGeom prst="rect">
              <a:avLst/>
            </a:prstGeom>
            <a:noFill/>
          </p:spPr>
          <p:txBody>
            <a:bodyPr wrap="square" rtlCol="0">
              <a:spAutoFit/>
            </a:bodyPr>
            <a:lstStyle/>
            <a:p>
              <a:pPr>
                <a:lnSpc>
                  <a:spcPct val="130000"/>
                </a:lnSpc>
                <a:buClr>
                  <a:schemeClr val="accent1"/>
                </a:buClr>
              </a:pPr>
              <a:r>
                <a:rPr lang="ja-JP" altLang="en-US" dirty="0">
                  <a:latin typeface="+mn-ea"/>
                </a:rPr>
                <a:t>・写真に写ったものや投稿の内容からあなたの住所等が特定される！</a:t>
              </a:r>
              <a:endParaRPr lang="en-US" altLang="ja-JP" dirty="0">
                <a:latin typeface="+mn-ea"/>
              </a:endParaRPr>
            </a:p>
            <a:p>
              <a:pPr>
                <a:lnSpc>
                  <a:spcPct val="130000"/>
                </a:lnSpc>
                <a:buClr>
                  <a:schemeClr val="accent1"/>
                </a:buClr>
              </a:pPr>
              <a:r>
                <a:rPr lang="ja-JP" altLang="en-US" dirty="0">
                  <a:latin typeface="+mn-ea"/>
                </a:rPr>
                <a:t>・リアルタイムな投稿で、あなたの行動が丸裸に！</a:t>
              </a:r>
            </a:p>
          </p:txBody>
        </p:sp>
        <p:sp>
          <p:nvSpPr>
            <p:cNvPr id="14" name="テキスト ボックス 13">
              <a:extLst>
                <a:ext uri="{FF2B5EF4-FFF2-40B4-BE49-F238E27FC236}">
                  <a16:creationId xmlns:a16="http://schemas.microsoft.com/office/drawing/2014/main" id="{1156D276-B118-A643-A9BF-53524C127354}"/>
                </a:ext>
              </a:extLst>
            </p:cNvPr>
            <p:cNvSpPr txBox="1"/>
            <p:nvPr/>
          </p:nvSpPr>
          <p:spPr>
            <a:xfrm>
              <a:off x="1494664" y="4437112"/>
              <a:ext cx="6192688" cy="400110"/>
            </a:xfrm>
            <a:prstGeom prst="rect">
              <a:avLst/>
            </a:prstGeom>
            <a:solidFill>
              <a:schemeClr val="bg1"/>
            </a:solidFill>
          </p:spPr>
          <p:txBody>
            <a:bodyPr wrap="square" rtlCol="0">
              <a:spAutoFit/>
            </a:bodyPr>
            <a:lstStyle/>
            <a:p>
              <a:pPr algn="ctr"/>
              <a:r>
                <a:rPr lang="ja-JP" altLang="ja-JP" sz="2000" dirty="0">
                  <a:solidFill>
                    <a:schemeClr val="accent1">
                      <a:lumMod val="75000"/>
                    </a:schemeClr>
                  </a:solidFill>
                  <a:latin typeface="+mj-ea"/>
                  <a:ea typeface="+mj-ea"/>
                </a:rPr>
                <a:t>誰でも読める</a:t>
              </a:r>
              <a:r>
                <a:rPr lang="en-US" altLang="ja-JP" sz="2000" dirty="0">
                  <a:solidFill>
                    <a:schemeClr val="accent1">
                      <a:lumMod val="75000"/>
                    </a:schemeClr>
                  </a:solidFill>
                  <a:latin typeface="+mj-ea"/>
                  <a:ea typeface="+mj-ea"/>
                </a:rPr>
                <a:t>SNS</a:t>
              </a:r>
              <a:r>
                <a:rPr lang="ja-JP" altLang="ja-JP" sz="2000" dirty="0">
                  <a:solidFill>
                    <a:schemeClr val="accent1">
                      <a:lumMod val="75000"/>
                    </a:schemeClr>
                  </a:solidFill>
                  <a:latin typeface="+mj-ea"/>
                  <a:ea typeface="+mj-ea"/>
                </a:rPr>
                <a:t>投稿は、犯罪に利用されることも</a:t>
              </a:r>
            </a:p>
          </p:txBody>
        </p:sp>
        <p:sp>
          <p:nvSpPr>
            <p:cNvPr id="5" name="テキスト ボックス 4">
              <a:extLst>
                <a:ext uri="{FF2B5EF4-FFF2-40B4-BE49-F238E27FC236}">
                  <a16:creationId xmlns:a16="http://schemas.microsoft.com/office/drawing/2014/main" id="{8B02B7AD-33FE-4D4C-B2A5-710BEC3C77D1}"/>
                </a:ext>
              </a:extLst>
            </p:cNvPr>
            <p:cNvSpPr txBox="1"/>
            <p:nvPr/>
          </p:nvSpPr>
          <p:spPr>
            <a:xfrm>
              <a:off x="581352" y="6053226"/>
              <a:ext cx="7879080" cy="400110"/>
            </a:xfrm>
            <a:prstGeom prst="rect">
              <a:avLst/>
            </a:prstGeom>
            <a:noFill/>
          </p:spPr>
          <p:txBody>
            <a:bodyPr wrap="none" rtlCol="0">
              <a:spAutoFit/>
            </a:bodyPr>
            <a:lstStyle/>
            <a:p>
              <a:r>
                <a:rPr lang="ja-JP" altLang="ja-JP" sz="2000" dirty="0">
                  <a:solidFill>
                    <a:schemeClr val="tx2"/>
                  </a:solidFill>
                  <a:latin typeface="+mj-ea"/>
                </a:rPr>
                <a:t>日々のささいな投稿が</a:t>
              </a:r>
              <a:r>
                <a:rPr lang="ja-JP" altLang="en-US" sz="2000" dirty="0">
                  <a:solidFill>
                    <a:schemeClr val="tx2"/>
                  </a:solidFill>
                  <a:latin typeface="+mj-ea"/>
                </a:rPr>
                <a:t>、</a:t>
              </a:r>
              <a:r>
                <a:rPr lang="ja-JP" altLang="ja-JP" sz="2000" dirty="0">
                  <a:solidFill>
                    <a:schemeClr val="tx2"/>
                  </a:solidFill>
                  <a:latin typeface="+mj-ea"/>
                </a:rPr>
                <a:t>取り返しのつかない事態</a:t>
              </a:r>
              <a:r>
                <a:rPr lang="ja-JP" altLang="en-US" sz="2000" dirty="0">
                  <a:solidFill>
                    <a:schemeClr val="tx2"/>
                  </a:solidFill>
                  <a:latin typeface="+mj-ea"/>
                </a:rPr>
                <a:t>を招く可能性が！</a:t>
              </a:r>
              <a:endParaRPr kumimoji="1" lang="ja-JP" altLang="en-US" sz="2000" dirty="0">
                <a:solidFill>
                  <a:schemeClr val="tx2"/>
                </a:solidFill>
              </a:endParaRPr>
            </a:p>
          </p:txBody>
        </p:sp>
      </p:grpSp>
    </p:spTree>
    <p:extLst>
      <p:ext uri="{BB962C8B-B14F-4D97-AF65-F5344CB8AC3E}">
        <p14:creationId xmlns:p14="http://schemas.microsoft.com/office/powerpoint/2010/main" val="3803903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SNS</a:t>
            </a:r>
            <a:r>
              <a:rPr lang="ja-JP" altLang="en-US" dirty="0"/>
              <a:t>トラブルをさけるために</a:t>
            </a:r>
            <a:endParaRPr kumimoji="1" lang="ja-JP" altLang="en-US" dirty="0">
              <a:latin typeface="+mj-ea"/>
            </a:endParaRPr>
          </a:p>
        </p:txBody>
      </p:sp>
      <p:grpSp>
        <p:nvGrpSpPr>
          <p:cNvPr id="14" name="グループ化 13">
            <a:extLst>
              <a:ext uri="{FF2B5EF4-FFF2-40B4-BE49-F238E27FC236}">
                <a16:creationId xmlns:a16="http://schemas.microsoft.com/office/drawing/2014/main" id="{EAC2416A-B530-4F8E-AF7E-252323C86CDA}"/>
              </a:ext>
            </a:extLst>
          </p:cNvPr>
          <p:cNvGrpSpPr/>
          <p:nvPr/>
        </p:nvGrpSpPr>
        <p:grpSpPr>
          <a:xfrm>
            <a:off x="899591" y="5079454"/>
            <a:ext cx="7200801" cy="1224136"/>
            <a:chOff x="899591" y="5229200"/>
            <a:chExt cx="7200801" cy="1224136"/>
          </a:xfrm>
        </p:grpSpPr>
        <p:sp>
          <p:nvSpPr>
            <p:cNvPr id="3" name="正方形/長方形 2">
              <a:extLst>
                <a:ext uri="{FF2B5EF4-FFF2-40B4-BE49-F238E27FC236}">
                  <a16:creationId xmlns:a16="http://schemas.microsoft.com/office/drawing/2014/main" id="{5348CC89-C094-5247-ACCA-2D7C6C605AEC}"/>
                </a:ext>
              </a:extLst>
            </p:cNvPr>
            <p:cNvSpPr/>
            <p:nvPr/>
          </p:nvSpPr>
          <p:spPr>
            <a:xfrm>
              <a:off x="899591" y="5229200"/>
              <a:ext cx="7200801" cy="1224136"/>
            </a:xfrm>
            <a:prstGeom prst="rect">
              <a:avLst/>
            </a:prstGeom>
            <a:solidFill>
              <a:schemeClr val="accent1">
                <a:lumMod val="20000"/>
                <a:lumOff val="80000"/>
              </a:schemeClr>
            </a:solidFill>
            <a:ln w="254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B14C0E06-05DD-E04A-98EE-853C9FE2E034}"/>
                </a:ext>
              </a:extLst>
            </p:cNvPr>
            <p:cNvSpPr txBox="1"/>
            <p:nvPr/>
          </p:nvSpPr>
          <p:spPr>
            <a:xfrm>
              <a:off x="1149379" y="5352548"/>
              <a:ext cx="6845241" cy="999504"/>
            </a:xfrm>
            <a:prstGeom prst="rect">
              <a:avLst/>
            </a:prstGeom>
            <a:noFill/>
          </p:spPr>
          <p:txBody>
            <a:bodyPr wrap="square" rtlCol="0">
              <a:spAutoFit/>
            </a:bodyPr>
            <a:lstStyle/>
            <a:p>
              <a:pPr>
                <a:lnSpc>
                  <a:spcPct val="110000"/>
                </a:lnSpc>
              </a:pPr>
              <a:r>
                <a:rPr lang="en-US" altLang="ja-JP" dirty="0">
                  <a:latin typeface="+mn-ea"/>
                </a:rPr>
                <a:t>SNS</a:t>
              </a:r>
              <a:r>
                <a:rPr lang="ja-JP" altLang="en-US" dirty="0">
                  <a:latin typeface="+mn-ea"/>
                </a:rPr>
                <a:t>は、便利で多くの人に情報発信できる魅力があるが、それはあなたのプライバシー情報が、世の中に駄々もれになってしまう危険性を伴うものでもあると理解しよう。</a:t>
              </a:r>
              <a:endParaRPr lang="en-US" altLang="ja-JP" dirty="0">
                <a:latin typeface="+mn-ea"/>
              </a:endParaRPr>
            </a:p>
          </p:txBody>
        </p:sp>
      </p:grpSp>
      <p:grpSp>
        <p:nvGrpSpPr>
          <p:cNvPr id="13" name="グループ化 12">
            <a:extLst>
              <a:ext uri="{FF2B5EF4-FFF2-40B4-BE49-F238E27FC236}">
                <a16:creationId xmlns:a16="http://schemas.microsoft.com/office/drawing/2014/main" id="{C524B561-2A75-4A11-BAEE-E907800FF161}"/>
              </a:ext>
            </a:extLst>
          </p:cNvPr>
          <p:cNvGrpSpPr/>
          <p:nvPr/>
        </p:nvGrpSpPr>
        <p:grpSpPr>
          <a:xfrm>
            <a:off x="4641450" y="1124744"/>
            <a:ext cx="3780000" cy="3780000"/>
            <a:chOff x="4641450" y="1274490"/>
            <a:chExt cx="3780000" cy="3780000"/>
          </a:xfrm>
        </p:grpSpPr>
        <p:sp>
          <p:nvSpPr>
            <p:cNvPr id="6" name="円/楕円 5">
              <a:extLst>
                <a:ext uri="{FF2B5EF4-FFF2-40B4-BE49-F238E27FC236}">
                  <a16:creationId xmlns:a16="http://schemas.microsoft.com/office/drawing/2014/main" id="{DC863C0E-1FDB-4A42-B8D7-4B5806CF6457}"/>
                </a:ext>
              </a:extLst>
            </p:cNvPr>
            <p:cNvSpPr>
              <a:spLocks noChangeAspect="1"/>
            </p:cNvSpPr>
            <p:nvPr/>
          </p:nvSpPr>
          <p:spPr>
            <a:xfrm>
              <a:off x="4641450" y="1274490"/>
              <a:ext cx="3780000" cy="3780000"/>
            </a:xfrm>
            <a:prstGeom prst="ellipse">
              <a:avLst/>
            </a:prstGeom>
            <a:noFill/>
            <a:ln w="254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pic>
          <p:nvPicPr>
            <p:cNvPr id="15" name="図 14">
              <a:extLst>
                <a:ext uri="{FF2B5EF4-FFF2-40B4-BE49-F238E27FC236}">
                  <a16:creationId xmlns:a16="http://schemas.microsoft.com/office/drawing/2014/main" id="{4EDE08F2-56E3-E54E-9C3A-BC2CFDB5B4E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368417" y="2540502"/>
              <a:ext cx="1852714" cy="1284947"/>
            </a:xfrm>
            <a:prstGeom prst="rect">
              <a:avLst/>
            </a:prstGeom>
          </p:spPr>
        </p:pic>
        <p:sp>
          <p:nvSpPr>
            <p:cNvPr id="9" name="テキスト ボックス 8">
              <a:extLst>
                <a:ext uri="{FF2B5EF4-FFF2-40B4-BE49-F238E27FC236}">
                  <a16:creationId xmlns:a16="http://schemas.microsoft.com/office/drawing/2014/main" id="{6C1AEB69-C3F7-0945-BFDB-5E65C19E2609}"/>
                </a:ext>
              </a:extLst>
            </p:cNvPr>
            <p:cNvSpPr txBox="1"/>
            <p:nvPr/>
          </p:nvSpPr>
          <p:spPr>
            <a:xfrm>
              <a:off x="5329870" y="1628800"/>
              <a:ext cx="2339103" cy="830997"/>
            </a:xfrm>
            <a:prstGeom prst="rect">
              <a:avLst/>
            </a:prstGeom>
            <a:noFill/>
          </p:spPr>
          <p:txBody>
            <a:bodyPr wrap="none" rtlCol="0">
              <a:spAutoFit/>
            </a:bodyPr>
            <a:lstStyle/>
            <a:p>
              <a:pPr algn="ctr"/>
              <a:r>
                <a:rPr lang="ja-JP" altLang="ja-JP" sz="2400" dirty="0">
                  <a:solidFill>
                    <a:schemeClr val="accent1">
                      <a:lumMod val="75000"/>
                    </a:schemeClr>
                  </a:solidFill>
                  <a:latin typeface="+mn-ea"/>
                </a:rPr>
                <a:t>どうしても</a:t>
              </a:r>
              <a:endParaRPr lang="en-US" altLang="ja-JP" sz="2400" dirty="0">
                <a:solidFill>
                  <a:schemeClr val="accent1">
                    <a:lumMod val="75000"/>
                  </a:schemeClr>
                </a:solidFill>
                <a:latin typeface="+mn-ea"/>
              </a:endParaRPr>
            </a:p>
            <a:p>
              <a:pPr algn="ctr"/>
              <a:r>
                <a:rPr lang="ja-JP" altLang="ja-JP" sz="2400" dirty="0">
                  <a:solidFill>
                    <a:schemeClr val="accent1">
                      <a:lumMod val="75000"/>
                    </a:schemeClr>
                  </a:solidFill>
                  <a:latin typeface="+mn-ea"/>
                </a:rPr>
                <a:t>公開したいなら</a:t>
              </a:r>
            </a:p>
          </p:txBody>
        </p:sp>
        <p:sp>
          <p:nvSpPr>
            <p:cNvPr id="10" name="テキスト ボックス 9">
              <a:extLst>
                <a:ext uri="{FF2B5EF4-FFF2-40B4-BE49-F238E27FC236}">
                  <a16:creationId xmlns:a16="http://schemas.microsoft.com/office/drawing/2014/main" id="{271526A0-EDD4-694C-BCE2-927647E94A19}"/>
                </a:ext>
              </a:extLst>
            </p:cNvPr>
            <p:cNvSpPr txBox="1"/>
            <p:nvPr/>
          </p:nvSpPr>
          <p:spPr>
            <a:xfrm>
              <a:off x="4850820" y="4000159"/>
              <a:ext cx="3464545" cy="854080"/>
            </a:xfrm>
            <a:prstGeom prst="rect">
              <a:avLst/>
            </a:prstGeom>
            <a:noFill/>
          </p:spPr>
          <p:txBody>
            <a:bodyPr wrap="square" rtlCol="0">
              <a:spAutoFit/>
            </a:bodyPr>
            <a:lstStyle/>
            <a:p>
              <a:pPr algn="ctr">
                <a:lnSpc>
                  <a:spcPct val="110000"/>
                </a:lnSpc>
              </a:pPr>
              <a:r>
                <a:rPr lang="ja-JP" altLang="ja-JP" sz="1500">
                  <a:latin typeface="+mn-ea"/>
                </a:rPr>
                <a:t>スタンプやボカシをうまく使う、</a:t>
              </a:r>
              <a:endParaRPr lang="en-US" altLang="ja-JP" sz="1500" dirty="0">
                <a:latin typeface="+mn-ea"/>
              </a:endParaRPr>
            </a:p>
            <a:p>
              <a:pPr algn="ctr">
                <a:lnSpc>
                  <a:spcPct val="110000"/>
                </a:lnSpc>
              </a:pPr>
              <a:r>
                <a:rPr lang="ja-JP" altLang="ja-JP" sz="1500">
                  <a:latin typeface="+mn-ea"/>
                </a:rPr>
                <a:t> 公開のタイミングを</a:t>
              </a:r>
              <a:endParaRPr lang="en-US" altLang="ja-JP" sz="1500" dirty="0">
                <a:latin typeface="+mn-ea"/>
              </a:endParaRPr>
            </a:p>
            <a:p>
              <a:pPr algn="ctr">
                <a:lnSpc>
                  <a:spcPct val="110000"/>
                </a:lnSpc>
              </a:pPr>
              <a:r>
                <a:rPr lang="ja-JP" altLang="ja-JP" sz="1500">
                  <a:latin typeface="+mn-ea"/>
                </a:rPr>
                <a:t>工夫</a:t>
              </a:r>
              <a:r>
                <a:rPr lang="ja-JP" altLang="en-US" sz="1500">
                  <a:latin typeface="+mn-ea"/>
                </a:rPr>
                <a:t>する</a:t>
              </a:r>
              <a:endParaRPr lang="ja-JP" altLang="ja-JP" sz="1500" dirty="0">
                <a:latin typeface="+mn-ea"/>
              </a:endParaRPr>
            </a:p>
          </p:txBody>
        </p:sp>
        <p:sp>
          <p:nvSpPr>
            <p:cNvPr id="16" name="テキスト ボックス 15">
              <a:extLst>
                <a:ext uri="{FF2B5EF4-FFF2-40B4-BE49-F238E27FC236}">
                  <a16:creationId xmlns:a16="http://schemas.microsoft.com/office/drawing/2014/main" id="{262778CF-CA33-194E-913E-36DD3BE28E14}"/>
                </a:ext>
              </a:extLst>
            </p:cNvPr>
            <p:cNvSpPr txBox="1"/>
            <p:nvPr/>
          </p:nvSpPr>
          <p:spPr>
            <a:xfrm rot="701422">
              <a:off x="7017136" y="2818670"/>
              <a:ext cx="1303672" cy="650947"/>
            </a:xfrm>
            <a:prstGeom prst="rect">
              <a:avLst/>
            </a:prstGeom>
            <a:noFill/>
          </p:spPr>
          <p:txBody>
            <a:bodyPr wrap="square" rtlCol="0">
              <a:spAutoFit/>
            </a:bodyPr>
            <a:lstStyle/>
            <a:p>
              <a:pPr algn="ctr">
                <a:lnSpc>
                  <a:spcPct val="110000"/>
                </a:lnSpc>
              </a:pPr>
              <a:r>
                <a:rPr lang="ja-JP" altLang="en-US" sz="1100">
                  <a:solidFill>
                    <a:schemeClr val="accent1">
                      <a:lumMod val="75000"/>
                    </a:schemeClr>
                  </a:solidFill>
                  <a:latin typeface="+mn-ea"/>
                </a:rPr>
                <a:t>先月ハワイ</a:t>
              </a:r>
              <a:endParaRPr lang="en-US" altLang="ja-JP" sz="1100" dirty="0">
                <a:solidFill>
                  <a:schemeClr val="accent1">
                    <a:lumMod val="75000"/>
                  </a:schemeClr>
                </a:solidFill>
                <a:latin typeface="+mn-ea"/>
              </a:endParaRPr>
            </a:p>
            <a:p>
              <a:pPr algn="ctr">
                <a:lnSpc>
                  <a:spcPct val="110000"/>
                </a:lnSpc>
              </a:pPr>
              <a:r>
                <a:rPr lang="ja-JP" altLang="en-US" sz="1100">
                  <a:solidFill>
                    <a:schemeClr val="accent1">
                      <a:lumMod val="75000"/>
                    </a:schemeClr>
                  </a:solidFill>
                  <a:latin typeface="+mn-ea"/>
                </a:rPr>
                <a:t>に行って</a:t>
              </a:r>
              <a:endParaRPr lang="en-US" altLang="ja-JP" sz="1100" dirty="0">
                <a:solidFill>
                  <a:schemeClr val="accent1">
                    <a:lumMod val="75000"/>
                  </a:schemeClr>
                </a:solidFill>
                <a:latin typeface="+mn-ea"/>
              </a:endParaRPr>
            </a:p>
            <a:p>
              <a:pPr algn="ctr">
                <a:lnSpc>
                  <a:spcPct val="110000"/>
                </a:lnSpc>
              </a:pPr>
              <a:r>
                <a:rPr lang="ja-JP" altLang="en-US" sz="1100">
                  <a:solidFill>
                    <a:schemeClr val="accent1">
                      <a:lumMod val="75000"/>
                    </a:schemeClr>
                  </a:solidFill>
                  <a:latin typeface="+mn-ea"/>
                </a:rPr>
                <a:t>きたよ！</a:t>
              </a:r>
              <a:endParaRPr lang="ja-JP" altLang="ja-JP" sz="1100" dirty="0">
                <a:solidFill>
                  <a:schemeClr val="accent1">
                    <a:lumMod val="75000"/>
                  </a:schemeClr>
                </a:solidFill>
                <a:latin typeface="+mn-ea"/>
              </a:endParaRPr>
            </a:p>
          </p:txBody>
        </p:sp>
      </p:grpSp>
      <p:grpSp>
        <p:nvGrpSpPr>
          <p:cNvPr id="12" name="グループ化 11">
            <a:extLst>
              <a:ext uri="{FF2B5EF4-FFF2-40B4-BE49-F238E27FC236}">
                <a16:creationId xmlns:a16="http://schemas.microsoft.com/office/drawing/2014/main" id="{AF187E68-912C-4E07-90C6-62E0A5F8258D}"/>
              </a:ext>
            </a:extLst>
          </p:cNvPr>
          <p:cNvGrpSpPr/>
          <p:nvPr/>
        </p:nvGrpSpPr>
        <p:grpSpPr>
          <a:xfrm>
            <a:off x="625086" y="1124744"/>
            <a:ext cx="3780000" cy="3780000"/>
            <a:chOff x="625086" y="1274490"/>
            <a:chExt cx="3780000" cy="3780000"/>
          </a:xfrm>
        </p:grpSpPr>
        <p:sp>
          <p:nvSpPr>
            <p:cNvPr id="5" name="円/楕円 4">
              <a:extLst>
                <a:ext uri="{FF2B5EF4-FFF2-40B4-BE49-F238E27FC236}">
                  <a16:creationId xmlns:a16="http://schemas.microsoft.com/office/drawing/2014/main" id="{6D34606F-F405-534E-A877-D653CB51615D}"/>
                </a:ext>
              </a:extLst>
            </p:cNvPr>
            <p:cNvSpPr>
              <a:spLocks noChangeAspect="1"/>
            </p:cNvSpPr>
            <p:nvPr/>
          </p:nvSpPr>
          <p:spPr>
            <a:xfrm>
              <a:off x="625086" y="1274490"/>
              <a:ext cx="3780000" cy="3780000"/>
            </a:xfrm>
            <a:prstGeom prst="ellipse">
              <a:avLst/>
            </a:prstGeom>
            <a:noFill/>
            <a:ln w="254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7" name="テキスト ボックス 6">
              <a:extLst>
                <a:ext uri="{FF2B5EF4-FFF2-40B4-BE49-F238E27FC236}">
                  <a16:creationId xmlns:a16="http://schemas.microsoft.com/office/drawing/2014/main" id="{64371455-F482-2643-A7CF-55B5D46D68A3}"/>
                </a:ext>
              </a:extLst>
            </p:cNvPr>
            <p:cNvSpPr txBox="1"/>
            <p:nvPr/>
          </p:nvSpPr>
          <p:spPr>
            <a:xfrm>
              <a:off x="1337958" y="1556792"/>
              <a:ext cx="2339103" cy="830997"/>
            </a:xfrm>
            <a:prstGeom prst="rect">
              <a:avLst/>
            </a:prstGeom>
            <a:noFill/>
          </p:spPr>
          <p:txBody>
            <a:bodyPr wrap="none" rtlCol="0">
              <a:spAutoFit/>
            </a:bodyPr>
            <a:lstStyle/>
            <a:p>
              <a:pPr algn="ctr"/>
              <a:r>
                <a:rPr lang="ja-JP" altLang="ja-JP" sz="2400">
                  <a:solidFill>
                    <a:schemeClr val="accent1">
                      <a:lumMod val="75000"/>
                    </a:schemeClr>
                  </a:solidFill>
                  <a:latin typeface="+mn-ea"/>
                </a:rPr>
                <a:t>仲良しに</a:t>
              </a:r>
              <a:endParaRPr lang="en-US" altLang="ja-JP" sz="2400" dirty="0">
                <a:solidFill>
                  <a:schemeClr val="accent1">
                    <a:lumMod val="75000"/>
                  </a:schemeClr>
                </a:solidFill>
                <a:latin typeface="+mn-ea"/>
              </a:endParaRPr>
            </a:p>
            <a:p>
              <a:pPr algn="ctr"/>
              <a:r>
                <a:rPr lang="ja-JP" altLang="ja-JP" sz="2400">
                  <a:solidFill>
                    <a:schemeClr val="accent1">
                      <a:lumMod val="75000"/>
                    </a:schemeClr>
                  </a:solidFill>
                  <a:latin typeface="+mn-ea"/>
                </a:rPr>
                <a:t>知らせたいなら</a:t>
              </a:r>
              <a:endParaRPr lang="ja-JP" altLang="ja-JP" sz="2400" dirty="0">
                <a:solidFill>
                  <a:schemeClr val="accent1">
                    <a:lumMod val="75000"/>
                  </a:schemeClr>
                </a:solidFill>
                <a:latin typeface="+mn-ea"/>
              </a:endParaRPr>
            </a:p>
          </p:txBody>
        </p:sp>
        <p:sp>
          <p:nvSpPr>
            <p:cNvPr id="8" name="テキスト ボックス 7">
              <a:extLst>
                <a:ext uri="{FF2B5EF4-FFF2-40B4-BE49-F238E27FC236}">
                  <a16:creationId xmlns:a16="http://schemas.microsoft.com/office/drawing/2014/main" id="{87430FAF-DBE3-9B49-8A7B-3CB034F53FA8}"/>
                </a:ext>
              </a:extLst>
            </p:cNvPr>
            <p:cNvSpPr txBox="1"/>
            <p:nvPr/>
          </p:nvSpPr>
          <p:spPr>
            <a:xfrm>
              <a:off x="1331640" y="4000159"/>
              <a:ext cx="2496171" cy="854080"/>
            </a:xfrm>
            <a:prstGeom prst="rect">
              <a:avLst/>
            </a:prstGeom>
            <a:noFill/>
          </p:spPr>
          <p:txBody>
            <a:bodyPr wrap="square" rtlCol="0">
              <a:spAutoFit/>
            </a:bodyPr>
            <a:lstStyle/>
            <a:p>
              <a:pPr algn="ctr">
                <a:lnSpc>
                  <a:spcPct val="110000"/>
                </a:lnSpc>
              </a:pPr>
              <a:r>
                <a:rPr lang="ja-JP" altLang="ja-JP" sz="1500">
                  <a:latin typeface="+mn-ea"/>
                </a:rPr>
                <a:t>非公開のグループトークや、</a:t>
              </a:r>
              <a:r>
                <a:rPr lang="en-US" altLang="ja-JP" sz="1500" dirty="0">
                  <a:latin typeface="+mn-ea"/>
                </a:rPr>
                <a:t> SNS</a:t>
              </a:r>
              <a:r>
                <a:rPr lang="ja-JP" altLang="ja-JP" sz="1500">
                  <a:latin typeface="+mn-ea"/>
                </a:rPr>
                <a:t>の非公開アカウントを</a:t>
              </a:r>
              <a:endParaRPr lang="en-US" altLang="ja-JP" sz="1500" dirty="0">
                <a:latin typeface="+mn-ea"/>
              </a:endParaRPr>
            </a:p>
            <a:p>
              <a:pPr algn="ctr">
                <a:lnSpc>
                  <a:spcPct val="110000"/>
                </a:lnSpc>
              </a:pPr>
              <a:r>
                <a:rPr lang="ja-JP" altLang="ja-JP" sz="1500">
                  <a:latin typeface="+mn-ea"/>
                </a:rPr>
                <a:t>賢く活用</a:t>
              </a:r>
              <a:endParaRPr lang="ja-JP" altLang="ja-JP" sz="1500" dirty="0">
                <a:latin typeface="+mn-ea"/>
              </a:endParaRPr>
            </a:p>
          </p:txBody>
        </p:sp>
        <p:pic>
          <p:nvPicPr>
            <p:cNvPr id="18" name="図 17">
              <a:extLst>
                <a:ext uri="{FF2B5EF4-FFF2-40B4-BE49-F238E27FC236}">
                  <a16:creationId xmlns:a16="http://schemas.microsoft.com/office/drawing/2014/main" id="{2980244E-3DCA-E142-A221-9D2652EDDC4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370286" y="2387789"/>
              <a:ext cx="2323383" cy="1589683"/>
            </a:xfrm>
            <a:prstGeom prst="rect">
              <a:avLst/>
            </a:prstGeom>
          </p:spPr>
        </p:pic>
      </p:grpSp>
      <p:sp>
        <p:nvSpPr>
          <p:cNvPr id="11" name="スライド番号プレースホルダー 10">
            <a:extLst>
              <a:ext uri="{FF2B5EF4-FFF2-40B4-BE49-F238E27FC236}">
                <a16:creationId xmlns:a16="http://schemas.microsoft.com/office/drawing/2014/main" id="{03E1AF00-7BDD-444B-9AA4-C44EDDF83008}"/>
              </a:ext>
            </a:extLst>
          </p:cNvPr>
          <p:cNvSpPr>
            <a:spLocks noGrp="1"/>
          </p:cNvSpPr>
          <p:nvPr>
            <p:ph type="sldNum" sz="quarter" idx="4"/>
          </p:nvPr>
        </p:nvSpPr>
        <p:spPr/>
        <p:txBody>
          <a:bodyPr/>
          <a:lstStyle/>
          <a:p>
            <a:fld id="{C3C412A8-4165-48C5-B7A3-F5E84C593970}" type="slidenum">
              <a:rPr lang="ja-JP" altLang="en-US" smtClean="0"/>
              <a:pPr/>
              <a:t>17</a:t>
            </a:fld>
            <a:endParaRPr lang="ja-JP" altLang="en-US"/>
          </a:p>
        </p:txBody>
      </p:sp>
      <p:sp>
        <p:nvSpPr>
          <p:cNvPr id="19" name="Rectangle 1">
            <a:extLst>
              <a:ext uri="{FF2B5EF4-FFF2-40B4-BE49-F238E27FC236}">
                <a16:creationId xmlns:a16="http://schemas.microsoft.com/office/drawing/2014/main" id="{C28138F7-303B-4AE3-A23A-DEBBD22744F0}"/>
              </a:ext>
            </a:extLst>
          </p:cNvPr>
          <p:cNvSpPr>
            <a:spLocks noChangeArrowheads="1"/>
          </p:cNvSpPr>
          <p:nvPr/>
        </p:nvSpPr>
        <p:spPr bwMode="auto">
          <a:xfrm>
            <a:off x="2486927" y="6525344"/>
            <a:ext cx="4170147"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610" tIns="0" rIns="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050" b="0" i="0" u="none" strike="noStrike" cap="none" normalizeH="0" baseline="0" dirty="0">
                <a:ln>
                  <a:noFill/>
                </a:ln>
                <a:solidFill>
                  <a:schemeClr val="tx2"/>
                </a:solidFill>
                <a:effectLst/>
                <a:latin typeface="Arial" panose="020B0604020202020204" pitchFamily="34" charset="0"/>
              </a:rPr>
              <a:t>Copyright (C</a:t>
            </a:r>
            <a:r>
              <a:rPr kumimoji="0" lang="ja-JP" altLang="ja-JP" sz="1050" b="0" i="0" u="none" strike="noStrike" cap="none" normalizeH="0" baseline="0">
                <a:ln>
                  <a:noFill/>
                </a:ln>
                <a:solidFill>
                  <a:schemeClr val="tx2"/>
                </a:solidFill>
                <a:effectLst/>
                <a:latin typeface="Arial" panose="020B0604020202020204" pitchFamily="34" charset="0"/>
              </a:rPr>
              <a:t>) 202</a:t>
            </a:r>
            <a:r>
              <a:rPr kumimoji="0" lang="en-US" altLang="ja-JP" sz="1050" b="0" i="0" u="none" strike="noStrike" cap="none" normalizeH="0" baseline="0" dirty="0">
                <a:ln>
                  <a:noFill/>
                </a:ln>
                <a:solidFill>
                  <a:schemeClr val="tx2"/>
                </a:solidFill>
                <a:effectLst/>
                <a:latin typeface="Arial" panose="020B0604020202020204" pitchFamily="34" charset="0"/>
              </a:rPr>
              <a:t>1</a:t>
            </a:r>
            <a:r>
              <a:rPr kumimoji="0" lang="ja-JP" altLang="ja-JP" sz="1050" b="0" i="0" u="none" strike="noStrike" cap="none" normalizeH="0" baseline="0">
                <a:ln>
                  <a:noFill/>
                </a:ln>
                <a:solidFill>
                  <a:schemeClr val="tx2"/>
                </a:solidFill>
                <a:effectLst/>
                <a:latin typeface="Arial" panose="020B0604020202020204" pitchFamily="34" charset="0"/>
              </a:rPr>
              <a:t> </a:t>
            </a:r>
            <a:r>
              <a:rPr kumimoji="0" lang="ja-JP" altLang="ja-JP" sz="1050" b="0" i="0" u="none" strike="noStrike" cap="none" normalizeH="0" baseline="0" dirty="0">
                <a:ln>
                  <a:noFill/>
                </a:ln>
                <a:solidFill>
                  <a:schemeClr val="tx2"/>
                </a:solidFill>
                <a:effectLst/>
                <a:latin typeface="Arial" panose="020B0604020202020204" pitchFamily="34" charset="0"/>
              </a:rPr>
              <a:t>The Bank of Yokohama, Ltd. All rights reserved.</a:t>
            </a:r>
          </a:p>
        </p:txBody>
      </p:sp>
    </p:spTree>
    <p:extLst>
      <p:ext uri="{BB962C8B-B14F-4D97-AF65-F5344CB8AC3E}">
        <p14:creationId xmlns:p14="http://schemas.microsoft.com/office/powerpoint/2010/main" val="515402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5639D2-77F5-4268-9DB1-D876BCF46597}"/>
              </a:ext>
            </a:extLst>
          </p:cNvPr>
          <p:cNvSpPr>
            <a:spLocks noGrp="1"/>
          </p:cNvSpPr>
          <p:nvPr>
            <p:ph type="title"/>
          </p:nvPr>
        </p:nvSpPr>
        <p:spPr>
          <a:xfrm>
            <a:off x="628650" y="260648"/>
            <a:ext cx="7886700" cy="1325563"/>
          </a:xfrm>
        </p:spPr>
        <p:txBody>
          <a:bodyPr>
            <a:noAutofit/>
          </a:bodyPr>
          <a:lstStyle/>
          <a:p>
            <a:r>
              <a:rPr kumimoji="1" lang="ja-JP" altLang="en-US" sz="3200"/>
              <a:t>教材に関するアンケートご協力のお願い</a:t>
            </a:r>
            <a:endParaRPr kumimoji="1" lang="ja-JP" altLang="en-US" sz="3200" dirty="0"/>
          </a:p>
        </p:txBody>
      </p:sp>
      <p:sp>
        <p:nvSpPr>
          <p:cNvPr id="3" name="コンテンツ プレースホルダー 2">
            <a:extLst>
              <a:ext uri="{FF2B5EF4-FFF2-40B4-BE49-F238E27FC236}">
                <a16:creationId xmlns:a16="http://schemas.microsoft.com/office/drawing/2014/main" id="{95B12846-B8D4-4C8C-88CB-04970ED9A70B}"/>
              </a:ext>
            </a:extLst>
          </p:cNvPr>
          <p:cNvSpPr>
            <a:spLocks noGrp="1"/>
          </p:cNvSpPr>
          <p:nvPr>
            <p:ph idx="4294967295"/>
          </p:nvPr>
        </p:nvSpPr>
        <p:spPr>
          <a:xfrm>
            <a:off x="899592" y="1340768"/>
            <a:ext cx="7344816" cy="2160240"/>
          </a:xfrm>
        </p:spPr>
        <p:txBody>
          <a:bodyPr>
            <a:normAutofit/>
          </a:bodyPr>
          <a:lstStyle/>
          <a:p>
            <a:pPr marL="0" indent="0">
              <a:lnSpc>
                <a:spcPct val="130000"/>
              </a:lnSpc>
              <a:spcBef>
                <a:spcPts val="0"/>
              </a:spcBef>
              <a:buNone/>
            </a:pPr>
            <a:r>
              <a:rPr kumimoji="1" lang="ja-JP" altLang="en-US" sz="2600" dirty="0"/>
              <a:t>このたびは本教材を</a:t>
            </a:r>
            <a:r>
              <a:rPr kumimoji="1" lang="ja-JP" altLang="en-US" sz="2600"/>
              <a:t>ご利用いただき、誠</a:t>
            </a:r>
            <a:r>
              <a:rPr kumimoji="1" lang="ja-JP" altLang="en-US" sz="2600" dirty="0"/>
              <a:t>にありがとう</a:t>
            </a:r>
            <a:r>
              <a:rPr kumimoji="1" lang="ja-JP" altLang="en-US" sz="2600"/>
              <a:t>ございます。今後</a:t>
            </a:r>
            <a:r>
              <a:rPr kumimoji="1" lang="ja-JP" altLang="en-US" sz="2600" dirty="0"/>
              <a:t>もよりよい教材をつくるために、アンケートにご協力</a:t>
            </a:r>
            <a:r>
              <a:rPr kumimoji="1" lang="ja-JP" altLang="en-US" sz="2600"/>
              <a:t>ください。</a:t>
            </a:r>
            <a:endParaRPr kumimoji="1" lang="en-US" altLang="ja-JP" sz="2600" dirty="0"/>
          </a:p>
        </p:txBody>
      </p:sp>
      <p:pic>
        <p:nvPicPr>
          <p:cNvPr id="7" name="図 6">
            <a:extLst>
              <a:ext uri="{FF2B5EF4-FFF2-40B4-BE49-F238E27FC236}">
                <a16:creationId xmlns:a16="http://schemas.microsoft.com/office/drawing/2014/main" id="{F917C4A7-95A6-443D-9B98-E48C4D837A5E}"/>
              </a:ext>
            </a:extLst>
          </p:cNvPr>
          <p:cNvPicPr>
            <a:picLocks noChangeAspect="1"/>
          </p:cNvPicPr>
          <p:nvPr/>
        </p:nvPicPr>
        <p:blipFill>
          <a:blip r:embed="rId3"/>
          <a:stretch>
            <a:fillRect/>
          </a:stretch>
        </p:blipFill>
        <p:spPr>
          <a:xfrm>
            <a:off x="6732240" y="4221088"/>
            <a:ext cx="1734510" cy="2326541"/>
          </a:xfrm>
          <a:prstGeom prst="rect">
            <a:avLst/>
          </a:prstGeom>
        </p:spPr>
      </p:pic>
      <p:sp>
        <p:nvSpPr>
          <p:cNvPr id="6" name="角丸四角形 5">
            <a:extLst>
              <a:ext uri="{FF2B5EF4-FFF2-40B4-BE49-F238E27FC236}">
                <a16:creationId xmlns:a16="http://schemas.microsoft.com/office/drawing/2014/main" id="{362BB739-E365-8545-8706-D3CAD4F11B8B}"/>
              </a:ext>
            </a:extLst>
          </p:cNvPr>
          <p:cNvSpPr/>
          <p:nvPr/>
        </p:nvSpPr>
        <p:spPr>
          <a:xfrm>
            <a:off x="899592" y="3501008"/>
            <a:ext cx="5328592" cy="2880320"/>
          </a:xfrm>
          <a:prstGeom prst="roundRect">
            <a:avLst>
              <a:gd name="adj" fmla="val 1813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8" name="コンテンツ プレースホルダー 2">
            <a:extLst>
              <a:ext uri="{FF2B5EF4-FFF2-40B4-BE49-F238E27FC236}">
                <a16:creationId xmlns:a16="http://schemas.microsoft.com/office/drawing/2014/main" id="{B05EF147-A2EA-B742-A2AB-AC234736492A}"/>
              </a:ext>
            </a:extLst>
          </p:cNvPr>
          <p:cNvSpPr txBox="1">
            <a:spLocks/>
          </p:cNvSpPr>
          <p:nvPr/>
        </p:nvSpPr>
        <p:spPr>
          <a:xfrm>
            <a:off x="1259632" y="4061441"/>
            <a:ext cx="4680520" cy="2038509"/>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spcAft>
                <a:spcPts val="0"/>
              </a:spcAft>
              <a:buFontTx/>
              <a:buNone/>
              <a:defRPr kumimoji="1" sz="2400" b="0" i="0" kern="1200">
                <a:solidFill>
                  <a:schemeClr val="tx1"/>
                </a:solidFill>
                <a:latin typeface="+mn-ea"/>
                <a:ea typeface="+mn-ea"/>
                <a:cs typeface="+mn-cs"/>
              </a:defRPr>
            </a:lvl1pPr>
            <a:lvl2pPr marL="457200" indent="0" algn="l" defTabSz="914400" rtl="0" eaLnBrk="1" latinLnBrk="0" hangingPunct="1">
              <a:lnSpc>
                <a:spcPct val="120000"/>
              </a:lnSpc>
              <a:spcBef>
                <a:spcPts val="500"/>
              </a:spcBef>
              <a:spcAft>
                <a:spcPts val="0"/>
              </a:spcAft>
              <a:buFontTx/>
              <a:buNone/>
              <a:defRPr kumimoji="1" sz="2400" b="0" i="0" kern="1200">
                <a:solidFill>
                  <a:schemeClr val="tx1"/>
                </a:solidFill>
                <a:latin typeface="+mn-ea"/>
                <a:ea typeface="+mn-ea"/>
                <a:cs typeface="+mn-cs"/>
              </a:defRPr>
            </a:lvl2pPr>
            <a:lvl3pPr marL="914400" indent="0" algn="l" defTabSz="914400" rtl="0" eaLnBrk="1" latinLnBrk="0" hangingPunct="1">
              <a:lnSpc>
                <a:spcPct val="120000"/>
              </a:lnSpc>
              <a:spcBef>
                <a:spcPts val="500"/>
              </a:spcBef>
              <a:spcAft>
                <a:spcPts val="0"/>
              </a:spcAft>
              <a:buFontTx/>
              <a:buNone/>
              <a:defRPr kumimoji="1" sz="2400" b="0" i="0" kern="1200">
                <a:solidFill>
                  <a:schemeClr val="tx1"/>
                </a:solidFill>
                <a:latin typeface="+mn-ea"/>
                <a:ea typeface="+mn-ea"/>
                <a:cs typeface="+mn-cs"/>
              </a:defRPr>
            </a:lvl3pPr>
            <a:lvl4pPr marL="1371600" indent="0" algn="l" defTabSz="914400" rtl="0" eaLnBrk="1" latinLnBrk="0" hangingPunct="1">
              <a:lnSpc>
                <a:spcPct val="120000"/>
              </a:lnSpc>
              <a:spcBef>
                <a:spcPts val="500"/>
              </a:spcBef>
              <a:spcAft>
                <a:spcPts val="0"/>
              </a:spcAft>
              <a:buFontTx/>
              <a:buNone/>
              <a:defRPr kumimoji="1" sz="2400" b="0" i="0" kern="1200">
                <a:solidFill>
                  <a:schemeClr val="tx1"/>
                </a:solidFill>
                <a:latin typeface="+mn-ea"/>
                <a:ea typeface="+mn-ea"/>
                <a:cs typeface="+mn-cs"/>
              </a:defRPr>
            </a:lvl4pPr>
            <a:lvl5pPr marL="1828800" indent="0" algn="l" defTabSz="914400" rtl="0" eaLnBrk="1" latinLnBrk="0" hangingPunct="1">
              <a:lnSpc>
                <a:spcPct val="120000"/>
              </a:lnSpc>
              <a:spcBef>
                <a:spcPts val="500"/>
              </a:spcBef>
              <a:spcAft>
                <a:spcPts val="0"/>
              </a:spcAft>
              <a:buFontTx/>
              <a:buNone/>
              <a:defRPr kumimoji="1" sz="2400" b="0" i="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fontAlgn="auto">
              <a:lnSpc>
                <a:spcPct val="130000"/>
              </a:lnSpc>
              <a:spcBef>
                <a:spcPts val="0"/>
              </a:spcBef>
            </a:pPr>
            <a:r>
              <a:rPr lang="ja-JP" altLang="en-US" sz="2300">
                <a:solidFill>
                  <a:schemeClr val="tx2"/>
                </a:solidFill>
              </a:rPr>
              <a:t>アンケートの回答は、「はまぎん おかねの教室」の教材ダウンロードページから</a:t>
            </a:r>
            <a:r>
              <a:rPr lang="ja-JP" altLang="en-US" sz="2300" b="1">
                <a:solidFill>
                  <a:schemeClr val="tx2"/>
                </a:solidFill>
              </a:rPr>
              <a:t>アンケート</a:t>
            </a:r>
            <a:r>
              <a:rPr lang="ja-JP" altLang="en-US" sz="2300">
                <a:solidFill>
                  <a:schemeClr val="tx2"/>
                </a:solidFill>
              </a:rPr>
              <a:t>を表示させて回答してください。</a:t>
            </a:r>
            <a:endParaRPr lang="en-US" altLang="ja-JP" sz="2300" dirty="0">
              <a:solidFill>
                <a:schemeClr val="tx2"/>
              </a:solidFill>
            </a:endParaRPr>
          </a:p>
          <a:p>
            <a:pPr fontAlgn="auto">
              <a:lnSpc>
                <a:spcPct val="130000"/>
              </a:lnSpc>
            </a:pPr>
            <a:endParaRPr lang="ja-JP" altLang="en-US" sz="2300" dirty="0">
              <a:solidFill>
                <a:schemeClr val="tx2"/>
              </a:solidFill>
            </a:endParaRPr>
          </a:p>
        </p:txBody>
      </p:sp>
      <p:sp>
        <p:nvSpPr>
          <p:cNvPr id="13" name="山形 12">
            <a:extLst>
              <a:ext uri="{FF2B5EF4-FFF2-40B4-BE49-F238E27FC236}">
                <a16:creationId xmlns:a16="http://schemas.microsoft.com/office/drawing/2014/main" id="{921F0A91-8A95-7146-998B-2C8FD4018471}"/>
              </a:ext>
            </a:extLst>
          </p:cNvPr>
          <p:cNvSpPr/>
          <p:nvPr/>
        </p:nvSpPr>
        <p:spPr>
          <a:xfrm>
            <a:off x="1727684" y="3330063"/>
            <a:ext cx="3672408" cy="450000"/>
          </a:xfrm>
          <a:prstGeom prst="chevron">
            <a:avLst>
              <a:gd name="adj" fmla="val 27422"/>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200">
                <a:solidFill>
                  <a:schemeClr val="bg1"/>
                </a:solidFill>
                <a:latin typeface="Meiryo" panose="020B0604030504040204" pitchFamily="34" charset="-128"/>
              </a:rPr>
              <a:t>アンケートの概要</a:t>
            </a:r>
          </a:p>
        </p:txBody>
      </p:sp>
    </p:spTree>
    <p:extLst>
      <p:ext uri="{BB962C8B-B14F-4D97-AF65-F5344CB8AC3E}">
        <p14:creationId xmlns:p14="http://schemas.microsoft.com/office/powerpoint/2010/main" val="1233910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318657E6-12F3-C046-9139-80BBE7420C9E}"/>
              </a:ext>
            </a:extLst>
          </p:cNvPr>
          <p:cNvSpPr>
            <a:spLocks noGrp="1"/>
          </p:cNvSpPr>
          <p:nvPr>
            <p:ph type="title"/>
          </p:nvPr>
        </p:nvSpPr>
        <p:spPr>
          <a:xfrm>
            <a:off x="162000" y="365126"/>
            <a:ext cx="8820000" cy="859415"/>
          </a:xfrm>
        </p:spPr>
        <p:txBody>
          <a:bodyPr>
            <a:normAutofit/>
          </a:bodyPr>
          <a:lstStyle/>
          <a:p>
            <a:r>
              <a:rPr lang="ja-JP" altLang="en-US" sz="4000" dirty="0"/>
              <a:t>インターネットと私たちの生活</a:t>
            </a:r>
          </a:p>
        </p:txBody>
      </p:sp>
      <p:sp>
        <p:nvSpPr>
          <p:cNvPr id="5" name="円/楕円 4">
            <a:extLst>
              <a:ext uri="{FF2B5EF4-FFF2-40B4-BE49-F238E27FC236}">
                <a16:creationId xmlns:a16="http://schemas.microsoft.com/office/drawing/2014/main" id="{5ACC4583-AB1A-3846-B858-31FC36B0D6F0}"/>
              </a:ext>
            </a:extLst>
          </p:cNvPr>
          <p:cNvSpPr/>
          <p:nvPr/>
        </p:nvSpPr>
        <p:spPr>
          <a:xfrm>
            <a:off x="2517872" y="1838675"/>
            <a:ext cx="4179471" cy="4179471"/>
          </a:xfrm>
          <a:prstGeom prst="ellipse">
            <a:avLst/>
          </a:prstGeom>
          <a:solidFill>
            <a:schemeClr val="accent1">
              <a:lumMod val="40000"/>
              <a:lumOff val="60000"/>
            </a:schemeClr>
          </a:solidFill>
          <a:ln w="1270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7" name="角丸四角形 6"/>
          <p:cNvSpPr/>
          <p:nvPr/>
        </p:nvSpPr>
        <p:spPr>
          <a:xfrm>
            <a:off x="2730303" y="2818085"/>
            <a:ext cx="3653318" cy="157097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ja-JP" altLang="en-US" sz="2400">
                <a:solidFill>
                  <a:schemeClr val="tx2"/>
                </a:solidFill>
                <a:latin typeface="Meiryo" panose="020B0604030504040204" pitchFamily="34" charset="-128"/>
              </a:rPr>
              <a:t>ネットは</a:t>
            </a:r>
            <a:r>
              <a:rPr lang="ja-JP" altLang="ja-JP" sz="2400">
                <a:solidFill>
                  <a:schemeClr val="tx2"/>
                </a:solidFill>
                <a:latin typeface="Meiryo" panose="020B0604030504040204" pitchFamily="34" charset="-128"/>
              </a:rPr>
              <a:t>身近</a:t>
            </a:r>
            <a:r>
              <a:rPr lang="ja-JP" altLang="en-US" sz="2400">
                <a:solidFill>
                  <a:schemeClr val="tx2"/>
                </a:solidFill>
                <a:latin typeface="Meiryo" panose="020B0604030504040204" pitchFamily="34" charset="-128"/>
              </a:rPr>
              <a:t>で</a:t>
            </a:r>
            <a:endParaRPr lang="en-US" altLang="ja-JP" sz="2400" dirty="0">
              <a:solidFill>
                <a:schemeClr val="tx2"/>
              </a:solidFill>
              <a:latin typeface="Meiryo" panose="020B0604030504040204" pitchFamily="34" charset="-128"/>
            </a:endParaRPr>
          </a:p>
          <a:p>
            <a:pPr algn="ctr">
              <a:lnSpc>
                <a:spcPct val="120000"/>
              </a:lnSpc>
            </a:pPr>
            <a:r>
              <a:rPr lang="ja-JP" altLang="en-US" sz="2400">
                <a:solidFill>
                  <a:schemeClr val="tx2"/>
                </a:solidFill>
                <a:latin typeface="Meiryo" panose="020B0604030504040204" pitchFamily="34" charset="-128"/>
              </a:rPr>
              <a:t>生活に不可欠</a:t>
            </a:r>
            <a:r>
              <a:rPr lang="ja-JP" altLang="en-US" sz="2400" dirty="0">
                <a:solidFill>
                  <a:schemeClr val="tx2"/>
                </a:solidFill>
                <a:latin typeface="Meiryo" panose="020B0604030504040204" pitchFamily="34" charset="-128"/>
              </a:rPr>
              <a:t>なものに</a:t>
            </a:r>
          </a:p>
        </p:txBody>
      </p:sp>
      <p:grpSp>
        <p:nvGrpSpPr>
          <p:cNvPr id="8" name="グループ化 7">
            <a:extLst>
              <a:ext uri="{FF2B5EF4-FFF2-40B4-BE49-F238E27FC236}">
                <a16:creationId xmlns:a16="http://schemas.microsoft.com/office/drawing/2014/main" id="{B6522A11-4464-446B-B5EE-2160CAF18CA8}"/>
              </a:ext>
            </a:extLst>
          </p:cNvPr>
          <p:cNvGrpSpPr/>
          <p:nvPr/>
        </p:nvGrpSpPr>
        <p:grpSpPr>
          <a:xfrm>
            <a:off x="5996361" y="4455480"/>
            <a:ext cx="1561128" cy="1401964"/>
            <a:chOff x="5996361" y="4455480"/>
            <a:chExt cx="1561128" cy="1401964"/>
          </a:xfrm>
        </p:grpSpPr>
        <p:sp>
          <p:nvSpPr>
            <p:cNvPr id="33" name="円/楕円 32"/>
            <p:cNvSpPr/>
            <p:nvPr/>
          </p:nvSpPr>
          <p:spPr>
            <a:xfrm>
              <a:off x="5996361" y="4455480"/>
              <a:ext cx="1401964" cy="1401964"/>
            </a:xfrm>
            <a:prstGeom prst="ellipse">
              <a:avLst/>
            </a:prstGeom>
            <a:solidFill>
              <a:schemeClr val="bg1">
                <a:alpha val="6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600" dirty="0">
                  <a:solidFill>
                    <a:schemeClr val="tx2"/>
                  </a:solidFill>
                  <a:latin typeface="+mn-ea"/>
                </a:rPr>
                <a:t>QR</a:t>
              </a:r>
            </a:p>
            <a:p>
              <a:pPr algn="ctr"/>
              <a:r>
                <a:rPr kumimoji="1" lang="ja-JP" altLang="en-US" sz="1600" dirty="0">
                  <a:solidFill>
                    <a:schemeClr val="tx2"/>
                  </a:solidFill>
                  <a:latin typeface="+mn-ea"/>
                </a:rPr>
                <a:t>コード</a:t>
              </a:r>
              <a:endParaRPr kumimoji="1" lang="en-US" altLang="ja-JP" sz="1600" dirty="0">
                <a:solidFill>
                  <a:schemeClr val="tx2"/>
                </a:solidFill>
                <a:latin typeface="+mn-ea"/>
              </a:endParaRPr>
            </a:p>
            <a:p>
              <a:pPr algn="ctr"/>
              <a:r>
                <a:rPr kumimoji="1" lang="ja-JP" altLang="en-US" sz="1600">
                  <a:solidFill>
                    <a:schemeClr val="tx2"/>
                  </a:solidFill>
                  <a:latin typeface="+mn-ea"/>
                </a:rPr>
                <a:t>決済など</a:t>
              </a:r>
              <a:endParaRPr kumimoji="1" lang="ja-JP" altLang="en-US" sz="1600" dirty="0">
                <a:solidFill>
                  <a:schemeClr val="tx2"/>
                </a:solidFill>
                <a:latin typeface="+mn-ea"/>
              </a:endParaRPr>
            </a:p>
          </p:txBody>
        </p:sp>
        <p:pic>
          <p:nvPicPr>
            <p:cNvPr id="25" name="図 24">
              <a:extLst>
                <a:ext uri="{FF2B5EF4-FFF2-40B4-BE49-F238E27FC236}">
                  <a16:creationId xmlns:a16="http://schemas.microsoft.com/office/drawing/2014/main" id="{CB768E21-093B-DE44-A0EC-2EADEC91C2C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184569" y="5210598"/>
              <a:ext cx="372920" cy="372920"/>
            </a:xfrm>
            <a:prstGeom prst="rect">
              <a:avLst/>
            </a:prstGeom>
          </p:spPr>
        </p:pic>
      </p:grpSp>
      <p:grpSp>
        <p:nvGrpSpPr>
          <p:cNvPr id="3" name="グループ化 2">
            <a:extLst>
              <a:ext uri="{FF2B5EF4-FFF2-40B4-BE49-F238E27FC236}">
                <a16:creationId xmlns:a16="http://schemas.microsoft.com/office/drawing/2014/main" id="{F5C5E543-20A7-4918-81C1-1B0C6B19E386}"/>
              </a:ext>
            </a:extLst>
          </p:cNvPr>
          <p:cNvGrpSpPr/>
          <p:nvPr/>
        </p:nvGrpSpPr>
        <p:grpSpPr>
          <a:xfrm>
            <a:off x="2265423" y="1031548"/>
            <a:ext cx="2112617" cy="1768386"/>
            <a:chOff x="2265423" y="1031548"/>
            <a:chExt cx="2112617" cy="1768386"/>
          </a:xfrm>
        </p:grpSpPr>
        <p:sp>
          <p:nvSpPr>
            <p:cNvPr id="31" name="円/楕円 30"/>
            <p:cNvSpPr/>
            <p:nvPr/>
          </p:nvSpPr>
          <p:spPr>
            <a:xfrm>
              <a:off x="2799924" y="1250793"/>
              <a:ext cx="1414554" cy="1414554"/>
            </a:xfrm>
            <a:prstGeom prst="ellipse">
              <a:avLst/>
            </a:prstGeom>
            <a:solidFill>
              <a:schemeClr val="bg1">
                <a:alpha val="6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a:solidFill>
                    <a:schemeClr val="tx2"/>
                  </a:solidFill>
                  <a:latin typeface="+mn-ea"/>
                </a:rPr>
                <a:t>SNS</a:t>
              </a:r>
              <a:endParaRPr kumimoji="1" lang="ja-JP" altLang="en-US" sz="2400" dirty="0">
                <a:solidFill>
                  <a:schemeClr val="tx2"/>
                </a:solidFill>
                <a:latin typeface="+mn-ea"/>
              </a:endParaRPr>
            </a:p>
          </p:txBody>
        </p:sp>
        <p:pic>
          <p:nvPicPr>
            <p:cNvPr id="16" name="図 15" descr="挿絵 が含まれている画像&#10;&#10;自動的に生成された説明">
              <a:extLst>
                <a:ext uri="{FF2B5EF4-FFF2-40B4-BE49-F238E27FC236}">
                  <a16:creationId xmlns:a16="http://schemas.microsoft.com/office/drawing/2014/main" id="{DF7109AB-C2AB-494A-8BA2-BF265CC3378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81077" y="2380571"/>
              <a:ext cx="419363" cy="419363"/>
            </a:xfrm>
            <a:prstGeom prst="rect">
              <a:avLst/>
            </a:prstGeom>
          </p:spPr>
        </p:pic>
        <p:pic>
          <p:nvPicPr>
            <p:cNvPr id="23" name="図 22">
              <a:extLst>
                <a:ext uri="{FF2B5EF4-FFF2-40B4-BE49-F238E27FC236}">
                  <a16:creationId xmlns:a16="http://schemas.microsoft.com/office/drawing/2014/main" id="{EEE14BFB-AA91-064F-AFFC-AB06B2D71D4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2265423" y="1031548"/>
              <a:ext cx="618883" cy="618883"/>
            </a:xfrm>
            <a:prstGeom prst="rect">
              <a:avLst/>
            </a:prstGeom>
          </p:spPr>
        </p:pic>
        <p:pic>
          <p:nvPicPr>
            <p:cNvPr id="29" name="図 28">
              <a:extLst>
                <a:ext uri="{FF2B5EF4-FFF2-40B4-BE49-F238E27FC236}">
                  <a16:creationId xmlns:a16="http://schemas.microsoft.com/office/drawing/2014/main" id="{C54D6FA8-4541-5042-9178-27F015AF15B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4081265" y="1828095"/>
              <a:ext cx="296775" cy="296775"/>
            </a:xfrm>
            <a:prstGeom prst="rect">
              <a:avLst/>
            </a:prstGeom>
          </p:spPr>
        </p:pic>
      </p:grpSp>
      <p:grpSp>
        <p:nvGrpSpPr>
          <p:cNvPr id="11" name="グループ化 10">
            <a:extLst>
              <a:ext uri="{FF2B5EF4-FFF2-40B4-BE49-F238E27FC236}">
                <a16:creationId xmlns:a16="http://schemas.microsoft.com/office/drawing/2014/main" id="{AA5F2040-27AC-4537-B73C-A45E605A0C1B}"/>
              </a:ext>
            </a:extLst>
          </p:cNvPr>
          <p:cNvGrpSpPr/>
          <p:nvPr/>
        </p:nvGrpSpPr>
        <p:grpSpPr>
          <a:xfrm>
            <a:off x="5187217" y="1330345"/>
            <a:ext cx="2679542" cy="1584171"/>
            <a:chOff x="5187217" y="1330345"/>
            <a:chExt cx="2679542" cy="1584171"/>
          </a:xfrm>
        </p:grpSpPr>
        <p:sp>
          <p:nvSpPr>
            <p:cNvPr id="32" name="円/楕円 31"/>
            <p:cNvSpPr>
              <a:spLocks noChangeAspect="1"/>
            </p:cNvSpPr>
            <p:nvPr/>
          </p:nvSpPr>
          <p:spPr>
            <a:xfrm>
              <a:off x="5187217" y="1330345"/>
              <a:ext cx="1584171" cy="1584171"/>
            </a:xfrm>
            <a:prstGeom prst="ellipse">
              <a:avLst/>
            </a:prstGeom>
            <a:solidFill>
              <a:schemeClr val="bg1">
                <a:alpha val="6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2"/>
                  </a:solidFill>
                  <a:latin typeface="+mn-ea"/>
                </a:rPr>
                <a:t>ネットショッ</a:t>
              </a:r>
              <a:endParaRPr kumimoji="1" lang="en-US" altLang="ja-JP" dirty="0">
                <a:solidFill>
                  <a:schemeClr val="tx2"/>
                </a:solidFill>
                <a:latin typeface="+mn-ea"/>
              </a:endParaRPr>
            </a:p>
            <a:p>
              <a:pPr algn="ctr"/>
              <a:r>
                <a:rPr kumimoji="1" lang="ja-JP" altLang="en-US" dirty="0">
                  <a:solidFill>
                    <a:schemeClr val="tx2"/>
                  </a:solidFill>
                  <a:latin typeface="+mn-ea"/>
                </a:rPr>
                <a:t>ピング</a:t>
              </a:r>
            </a:p>
          </p:txBody>
        </p:sp>
        <p:pic>
          <p:nvPicPr>
            <p:cNvPr id="27" name="図 26">
              <a:extLst>
                <a:ext uri="{FF2B5EF4-FFF2-40B4-BE49-F238E27FC236}">
                  <a16:creationId xmlns:a16="http://schemas.microsoft.com/office/drawing/2014/main" id="{39545D9B-9577-264F-967C-1DDB0E02AF66}"/>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6383621" y="2265781"/>
              <a:ext cx="763209" cy="471393"/>
            </a:xfrm>
            <a:prstGeom prst="rect">
              <a:avLst/>
            </a:prstGeom>
          </p:spPr>
        </p:pic>
        <p:pic>
          <p:nvPicPr>
            <p:cNvPr id="38" name="図 37" descr="記号, 挿絵 が含まれている画像&#10;&#10;自動的に生成された説明">
              <a:extLst>
                <a:ext uri="{FF2B5EF4-FFF2-40B4-BE49-F238E27FC236}">
                  <a16:creationId xmlns:a16="http://schemas.microsoft.com/office/drawing/2014/main" id="{B29ABEE4-344F-4A46-8796-6BFB90202DD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34950" y="1375711"/>
              <a:ext cx="931809" cy="670366"/>
            </a:xfrm>
            <a:prstGeom prst="rect">
              <a:avLst/>
            </a:prstGeom>
          </p:spPr>
        </p:pic>
      </p:grpSp>
      <p:grpSp>
        <p:nvGrpSpPr>
          <p:cNvPr id="6" name="グループ化 5">
            <a:extLst>
              <a:ext uri="{FF2B5EF4-FFF2-40B4-BE49-F238E27FC236}">
                <a16:creationId xmlns:a16="http://schemas.microsoft.com/office/drawing/2014/main" id="{00CD7CEC-540C-4438-8637-822E76945E79}"/>
              </a:ext>
            </a:extLst>
          </p:cNvPr>
          <p:cNvGrpSpPr/>
          <p:nvPr/>
        </p:nvGrpSpPr>
        <p:grpSpPr>
          <a:xfrm>
            <a:off x="1442585" y="4295336"/>
            <a:ext cx="1651779" cy="1478902"/>
            <a:chOff x="1442585" y="4295336"/>
            <a:chExt cx="1651779" cy="1478902"/>
          </a:xfrm>
        </p:grpSpPr>
        <p:grpSp>
          <p:nvGrpSpPr>
            <p:cNvPr id="12" name="グループ化 11">
              <a:extLst>
                <a:ext uri="{FF2B5EF4-FFF2-40B4-BE49-F238E27FC236}">
                  <a16:creationId xmlns:a16="http://schemas.microsoft.com/office/drawing/2014/main" id="{C15E8B79-3388-A049-84A1-4EE46440E1B2}"/>
                </a:ext>
              </a:extLst>
            </p:cNvPr>
            <p:cNvGrpSpPr/>
            <p:nvPr/>
          </p:nvGrpSpPr>
          <p:grpSpPr>
            <a:xfrm>
              <a:off x="1692400" y="4295336"/>
              <a:ext cx="1401964" cy="1401964"/>
              <a:chOff x="740325" y="3670918"/>
              <a:chExt cx="1260000" cy="1260000"/>
            </a:xfrm>
          </p:grpSpPr>
          <p:sp>
            <p:nvSpPr>
              <p:cNvPr id="35" name="円/楕円 34"/>
              <p:cNvSpPr>
                <a:spLocks noChangeAspect="1"/>
              </p:cNvSpPr>
              <p:nvPr/>
            </p:nvSpPr>
            <p:spPr>
              <a:xfrm>
                <a:off x="740325" y="3670918"/>
                <a:ext cx="1260000" cy="1260000"/>
              </a:xfrm>
              <a:prstGeom prst="ellipse">
                <a:avLst/>
              </a:prstGeom>
              <a:solidFill>
                <a:schemeClr val="bg1">
                  <a:alpha val="6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500" dirty="0">
                  <a:solidFill>
                    <a:schemeClr val="tx2"/>
                  </a:solidFill>
                  <a:latin typeface="+mn-ea"/>
                </a:endParaRPr>
              </a:p>
            </p:txBody>
          </p:sp>
          <p:sp>
            <p:nvSpPr>
              <p:cNvPr id="42" name="テキスト ボックス 41">
                <a:extLst>
                  <a:ext uri="{FF2B5EF4-FFF2-40B4-BE49-F238E27FC236}">
                    <a16:creationId xmlns:a16="http://schemas.microsoft.com/office/drawing/2014/main" id="{32589AA0-4779-9D47-B613-9F206A0AF632}"/>
                  </a:ext>
                </a:extLst>
              </p:cNvPr>
              <p:cNvSpPr txBox="1"/>
              <p:nvPr/>
            </p:nvSpPr>
            <p:spPr>
              <a:xfrm>
                <a:off x="740325" y="4128192"/>
                <a:ext cx="1260000" cy="465112"/>
              </a:xfrm>
              <a:prstGeom prst="rect">
                <a:avLst/>
              </a:prstGeom>
              <a:noFill/>
            </p:spPr>
            <p:txBody>
              <a:bodyPr wrap="square" rtlCol="0" anchor="ctr">
                <a:spAutoFit/>
              </a:bodyPr>
              <a:lstStyle/>
              <a:p>
                <a:pPr algn="ctr"/>
                <a:r>
                  <a:rPr lang="ja-JP" altLang="en-US" sz="1600" dirty="0">
                    <a:solidFill>
                      <a:schemeClr val="tx2"/>
                    </a:solidFill>
                    <a:latin typeface="+mn-ea"/>
                  </a:rPr>
                  <a:t>オンライン</a:t>
                </a:r>
                <a:endParaRPr lang="en-US" altLang="ja-JP" sz="1600" dirty="0">
                  <a:solidFill>
                    <a:schemeClr val="tx2"/>
                  </a:solidFill>
                  <a:latin typeface="+mn-ea"/>
                </a:endParaRPr>
              </a:p>
              <a:p>
                <a:pPr algn="ctr"/>
                <a:r>
                  <a:rPr lang="ja-JP" altLang="en-US" sz="1600" dirty="0">
                    <a:solidFill>
                      <a:schemeClr val="tx2"/>
                    </a:solidFill>
                    <a:latin typeface="+mn-ea"/>
                  </a:rPr>
                  <a:t>ゲーム</a:t>
                </a:r>
              </a:p>
            </p:txBody>
          </p:sp>
        </p:grpSp>
        <p:pic>
          <p:nvPicPr>
            <p:cNvPr id="21" name="図 20">
              <a:extLst>
                <a:ext uri="{FF2B5EF4-FFF2-40B4-BE49-F238E27FC236}">
                  <a16:creationId xmlns:a16="http://schemas.microsoft.com/office/drawing/2014/main" id="{1B726402-CA6C-854D-B721-9DBF745E39CD}"/>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p:blipFill>
          <p:spPr>
            <a:xfrm>
              <a:off x="1442585" y="5369475"/>
              <a:ext cx="679177" cy="404763"/>
            </a:xfrm>
            <a:prstGeom prst="rect">
              <a:avLst/>
            </a:prstGeom>
          </p:spPr>
        </p:pic>
      </p:grpSp>
      <p:sp>
        <p:nvSpPr>
          <p:cNvPr id="10" name="スライド番号プレースホルダー 9">
            <a:extLst>
              <a:ext uri="{FF2B5EF4-FFF2-40B4-BE49-F238E27FC236}">
                <a16:creationId xmlns:a16="http://schemas.microsoft.com/office/drawing/2014/main" id="{FB9447B9-F894-A948-8919-FFA6293FB08F}"/>
              </a:ext>
            </a:extLst>
          </p:cNvPr>
          <p:cNvSpPr>
            <a:spLocks noGrp="1"/>
          </p:cNvSpPr>
          <p:nvPr>
            <p:ph type="sldNum" sz="quarter" idx="12"/>
          </p:nvPr>
        </p:nvSpPr>
        <p:spPr/>
        <p:txBody>
          <a:bodyPr/>
          <a:lstStyle/>
          <a:p>
            <a:fld id="{C3C412A8-4165-48C5-B7A3-F5E84C593970}" type="slidenum">
              <a:rPr lang="ja-JP" altLang="en-US" smtClean="0"/>
              <a:pPr/>
              <a:t>1</a:t>
            </a:fld>
            <a:endParaRPr lang="ja-JP" altLang="en-US"/>
          </a:p>
        </p:txBody>
      </p:sp>
      <p:grpSp>
        <p:nvGrpSpPr>
          <p:cNvPr id="2" name="グループ化 1">
            <a:extLst>
              <a:ext uri="{FF2B5EF4-FFF2-40B4-BE49-F238E27FC236}">
                <a16:creationId xmlns:a16="http://schemas.microsoft.com/office/drawing/2014/main" id="{50D72891-DE8B-4E64-BF82-388003FCA782}"/>
              </a:ext>
            </a:extLst>
          </p:cNvPr>
          <p:cNvGrpSpPr/>
          <p:nvPr/>
        </p:nvGrpSpPr>
        <p:grpSpPr>
          <a:xfrm>
            <a:off x="1025846" y="2308740"/>
            <a:ext cx="1456210" cy="1560706"/>
            <a:chOff x="1025846" y="2308740"/>
            <a:chExt cx="1456210" cy="1560706"/>
          </a:xfrm>
        </p:grpSpPr>
        <p:sp>
          <p:nvSpPr>
            <p:cNvPr id="43" name="円/楕円 42">
              <a:extLst>
                <a:ext uri="{FF2B5EF4-FFF2-40B4-BE49-F238E27FC236}">
                  <a16:creationId xmlns:a16="http://schemas.microsoft.com/office/drawing/2014/main" id="{1CB4B0E8-F5F0-784B-9C20-E8A32B9CFCC5}"/>
                </a:ext>
              </a:extLst>
            </p:cNvPr>
            <p:cNvSpPr/>
            <p:nvPr/>
          </p:nvSpPr>
          <p:spPr>
            <a:xfrm>
              <a:off x="1025846" y="2413236"/>
              <a:ext cx="1456210" cy="1456210"/>
            </a:xfrm>
            <a:prstGeom prst="ellipse">
              <a:avLst/>
            </a:prstGeom>
            <a:solidFill>
              <a:schemeClr val="bg1">
                <a:alpha val="6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2"/>
                  </a:solidFill>
                  <a:latin typeface="+mn-ea"/>
                </a:rPr>
                <a:t>E</a:t>
              </a:r>
              <a:r>
                <a:rPr kumimoji="1" lang="ja-JP" altLang="en-US" dirty="0">
                  <a:solidFill>
                    <a:schemeClr val="tx2"/>
                  </a:solidFill>
                  <a:latin typeface="+mn-ea"/>
                </a:rPr>
                <a:t>メール</a:t>
              </a:r>
            </a:p>
          </p:txBody>
        </p:sp>
        <p:pic>
          <p:nvPicPr>
            <p:cNvPr id="45" name="図 44" descr="テーブル, 時計 が含まれている画像&#10;&#10;自動的に生成された説明">
              <a:extLst>
                <a:ext uri="{FF2B5EF4-FFF2-40B4-BE49-F238E27FC236}">
                  <a16:creationId xmlns:a16="http://schemas.microsoft.com/office/drawing/2014/main" id="{81191081-64BD-0F46-959B-A8131F90339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46031" y="2308740"/>
              <a:ext cx="461128" cy="356606"/>
            </a:xfrm>
            <a:prstGeom prst="rect">
              <a:avLst/>
            </a:prstGeom>
          </p:spPr>
        </p:pic>
      </p:grpSp>
      <p:grpSp>
        <p:nvGrpSpPr>
          <p:cNvPr id="9" name="グループ化 8">
            <a:extLst>
              <a:ext uri="{FF2B5EF4-FFF2-40B4-BE49-F238E27FC236}">
                <a16:creationId xmlns:a16="http://schemas.microsoft.com/office/drawing/2014/main" id="{1C2A1801-E9FA-45E1-8947-6A07D3F6DF58}"/>
              </a:ext>
            </a:extLst>
          </p:cNvPr>
          <p:cNvGrpSpPr/>
          <p:nvPr/>
        </p:nvGrpSpPr>
        <p:grpSpPr>
          <a:xfrm>
            <a:off x="6915770" y="2848678"/>
            <a:ext cx="1564821" cy="1540384"/>
            <a:chOff x="6915770" y="2848678"/>
            <a:chExt cx="1564821" cy="1540384"/>
          </a:xfrm>
        </p:grpSpPr>
        <p:sp>
          <p:nvSpPr>
            <p:cNvPr id="44" name="円/楕円 43">
              <a:extLst>
                <a:ext uri="{FF2B5EF4-FFF2-40B4-BE49-F238E27FC236}">
                  <a16:creationId xmlns:a16="http://schemas.microsoft.com/office/drawing/2014/main" id="{6D9619D9-B545-F845-9ACB-DB1F46618196}"/>
                </a:ext>
              </a:extLst>
            </p:cNvPr>
            <p:cNvSpPr/>
            <p:nvPr/>
          </p:nvSpPr>
          <p:spPr>
            <a:xfrm>
              <a:off x="6915770" y="2848678"/>
              <a:ext cx="1401963" cy="1401963"/>
            </a:xfrm>
            <a:prstGeom prst="ellipse">
              <a:avLst/>
            </a:prstGeom>
            <a:solidFill>
              <a:schemeClr val="bg1">
                <a:alpha val="6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2"/>
                  </a:solidFill>
                  <a:latin typeface="+mn-ea"/>
                </a:rPr>
                <a:t>WEB</a:t>
              </a:r>
            </a:p>
            <a:p>
              <a:pPr algn="ctr"/>
              <a:r>
                <a:rPr kumimoji="1" lang="ja-JP" altLang="en-US">
                  <a:solidFill>
                    <a:schemeClr val="tx2"/>
                  </a:solidFill>
                  <a:latin typeface="+mn-ea"/>
                </a:rPr>
                <a:t>サイト</a:t>
              </a:r>
              <a:endParaRPr kumimoji="1" lang="ja-JP" altLang="en-US" dirty="0">
                <a:solidFill>
                  <a:schemeClr val="tx2"/>
                </a:solidFill>
                <a:latin typeface="+mn-ea"/>
              </a:endParaRPr>
            </a:p>
          </p:txBody>
        </p:sp>
        <p:pic>
          <p:nvPicPr>
            <p:cNvPr id="17" name="図 16" descr="スクリーンショットの画面&#10;&#10;自動的に生成された説明">
              <a:extLst>
                <a:ext uri="{FF2B5EF4-FFF2-40B4-BE49-F238E27FC236}">
                  <a16:creationId xmlns:a16="http://schemas.microsoft.com/office/drawing/2014/main" id="{0EE08485-4D8F-044A-8389-169AA6B44F9C}"/>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866759" y="3916884"/>
              <a:ext cx="613832" cy="472178"/>
            </a:xfrm>
            <a:prstGeom prst="rect">
              <a:avLst/>
            </a:prstGeom>
          </p:spPr>
        </p:pic>
      </p:grpSp>
      <p:pic>
        <p:nvPicPr>
          <p:cNvPr id="20" name="図 19" descr="食品 が含まれている画像&#10;&#10;自動的に生成された説明">
            <a:extLst>
              <a:ext uri="{FF2B5EF4-FFF2-40B4-BE49-F238E27FC236}">
                <a16:creationId xmlns:a16="http://schemas.microsoft.com/office/drawing/2014/main" id="{2EC8EC37-F2F8-174D-81D8-728F32EFC22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943743" y="4094302"/>
            <a:ext cx="1267381" cy="3868847"/>
          </a:xfrm>
          <a:prstGeom prst="rect">
            <a:avLst/>
          </a:prstGeom>
        </p:spPr>
      </p:pic>
    </p:spTree>
    <p:extLst>
      <p:ext uri="{BB962C8B-B14F-4D97-AF65-F5344CB8AC3E}">
        <p14:creationId xmlns:p14="http://schemas.microsoft.com/office/powerpoint/2010/main" val="1550662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a:extLst>
              <a:ext uri="{FF2B5EF4-FFF2-40B4-BE49-F238E27FC236}">
                <a16:creationId xmlns:a16="http://schemas.microsoft.com/office/drawing/2014/main" id="{50B2E4A1-22EE-4610-81E8-78D5C154DA63}"/>
              </a:ext>
            </a:extLst>
          </p:cNvPr>
          <p:cNvGrpSpPr/>
          <p:nvPr/>
        </p:nvGrpSpPr>
        <p:grpSpPr>
          <a:xfrm>
            <a:off x="589218" y="3177048"/>
            <a:ext cx="2581277" cy="2916248"/>
            <a:chOff x="589218" y="3177048"/>
            <a:chExt cx="2581277" cy="2916248"/>
          </a:xfrm>
        </p:grpSpPr>
        <p:sp>
          <p:nvSpPr>
            <p:cNvPr id="15" name="角丸四角形 14">
              <a:extLst>
                <a:ext uri="{FF2B5EF4-FFF2-40B4-BE49-F238E27FC236}">
                  <a16:creationId xmlns:a16="http://schemas.microsoft.com/office/drawing/2014/main" id="{F1F29B6D-56E9-F14B-8863-5162D5C8E35F}"/>
                </a:ext>
              </a:extLst>
            </p:cNvPr>
            <p:cNvSpPr/>
            <p:nvPr/>
          </p:nvSpPr>
          <p:spPr>
            <a:xfrm>
              <a:off x="589218" y="3177048"/>
              <a:ext cx="2581277" cy="2916248"/>
            </a:xfrm>
            <a:prstGeom prst="roundRect">
              <a:avLst>
                <a:gd name="adj" fmla="val 10524"/>
              </a:avLst>
            </a:prstGeom>
            <a:solidFill>
              <a:schemeClr val="accent1">
                <a:lumMod val="40000"/>
                <a:lumOff val="60000"/>
              </a:schemeClr>
            </a:solidFill>
            <a:ln w="31750">
              <a:noFill/>
            </a:ln>
          </p:spPr>
          <p:style>
            <a:lnRef idx="2">
              <a:schemeClr val="accent3"/>
            </a:lnRef>
            <a:fillRef idx="1">
              <a:schemeClr val="lt1"/>
            </a:fillRef>
            <a:effectRef idx="0">
              <a:schemeClr val="accent3"/>
            </a:effectRef>
            <a:fontRef idx="minor">
              <a:schemeClr val="dk1"/>
            </a:fontRef>
          </p:style>
          <p:txBody>
            <a:bodyPr lIns="612000" tIns="108000" rIns="0" rtlCol="0" anchor="ctr"/>
            <a:lstStyle/>
            <a:p>
              <a:endParaRPr lang="en-US" altLang="ja-JP" sz="2400" dirty="0">
                <a:solidFill>
                  <a:schemeClr val="tx1"/>
                </a:solidFill>
                <a:latin typeface="Meiryo" panose="020B0604030504040204" pitchFamily="34" charset="-128"/>
              </a:endParaRPr>
            </a:p>
          </p:txBody>
        </p:sp>
        <p:sp>
          <p:nvSpPr>
            <p:cNvPr id="16" name="円/楕円 15">
              <a:extLst>
                <a:ext uri="{FF2B5EF4-FFF2-40B4-BE49-F238E27FC236}">
                  <a16:creationId xmlns:a16="http://schemas.microsoft.com/office/drawing/2014/main" id="{A440C12A-35D4-4044-B1DD-21624E1BD64B}"/>
                </a:ext>
              </a:extLst>
            </p:cNvPr>
            <p:cNvSpPr>
              <a:spLocks noChangeAspect="1"/>
            </p:cNvSpPr>
            <p:nvPr/>
          </p:nvSpPr>
          <p:spPr>
            <a:xfrm>
              <a:off x="1652622" y="3326505"/>
              <a:ext cx="454468" cy="4544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200" dirty="0">
                  <a:solidFill>
                    <a:schemeClr val="tx1"/>
                  </a:solidFill>
                  <a:latin typeface="メイリオ" panose="020B0604030504040204" pitchFamily="50" charset="-128"/>
                  <a:ea typeface="メイリオ" panose="020B0604030504040204" pitchFamily="50" charset="-128"/>
                </a:rPr>
                <a:t>1</a:t>
              </a:r>
              <a:endParaRPr kumimoji="1"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2FCF40B5-F20A-3B4F-98DB-13C654F3EFC5}"/>
                </a:ext>
              </a:extLst>
            </p:cNvPr>
            <p:cNvSpPr txBox="1"/>
            <p:nvPr/>
          </p:nvSpPr>
          <p:spPr>
            <a:xfrm>
              <a:off x="733234" y="3879454"/>
              <a:ext cx="2334755" cy="1846659"/>
            </a:xfrm>
            <a:prstGeom prst="rect">
              <a:avLst/>
            </a:prstGeom>
            <a:noFill/>
          </p:spPr>
          <p:txBody>
            <a:bodyPr wrap="square" rtlCol="0">
              <a:spAutoFit/>
            </a:bodyPr>
            <a:lstStyle/>
            <a:p>
              <a:pPr>
                <a:lnSpc>
                  <a:spcPct val="120000"/>
                </a:lnSpc>
              </a:pPr>
              <a:r>
                <a:rPr lang="ja-JP" altLang="en-US" sz="2400" dirty="0"/>
                <a:t>「配信拒否はこちら」をタップし、配信拒否の手続きをする</a:t>
              </a:r>
            </a:p>
          </p:txBody>
        </p:sp>
      </p:grpSp>
      <p:grpSp>
        <p:nvGrpSpPr>
          <p:cNvPr id="9" name="グループ化 8">
            <a:extLst>
              <a:ext uri="{FF2B5EF4-FFF2-40B4-BE49-F238E27FC236}">
                <a16:creationId xmlns:a16="http://schemas.microsoft.com/office/drawing/2014/main" id="{F9C9DC1F-BB29-442D-8698-CB4E75031930}"/>
              </a:ext>
            </a:extLst>
          </p:cNvPr>
          <p:cNvGrpSpPr/>
          <p:nvPr/>
        </p:nvGrpSpPr>
        <p:grpSpPr>
          <a:xfrm>
            <a:off x="3273152" y="3177048"/>
            <a:ext cx="2581277" cy="2916248"/>
            <a:chOff x="3273152" y="3177048"/>
            <a:chExt cx="2581277" cy="2916248"/>
          </a:xfrm>
        </p:grpSpPr>
        <p:sp>
          <p:nvSpPr>
            <p:cNvPr id="18" name="角丸四角形 17">
              <a:extLst>
                <a:ext uri="{FF2B5EF4-FFF2-40B4-BE49-F238E27FC236}">
                  <a16:creationId xmlns:a16="http://schemas.microsoft.com/office/drawing/2014/main" id="{1659B1A8-34E6-5D44-B44C-B001FB051E90}"/>
                </a:ext>
              </a:extLst>
            </p:cNvPr>
            <p:cNvSpPr/>
            <p:nvPr/>
          </p:nvSpPr>
          <p:spPr>
            <a:xfrm>
              <a:off x="3273152" y="3177048"/>
              <a:ext cx="2581277" cy="2916248"/>
            </a:xfrm>
            <a:prstGeom prst="roundRect">
              <a:avLst>
                <a:gd name="adj" fmla="val 10524"/>
              </a:avLst>
            </a:prstGeom>
            <a:solidFill>
              <a:schemeClr val="accent1">
                <a:lumMod val="40000"/>
                <a:lumOff val="60000"/>
              </a:schemeClr>
            </a:solidFill>
            <a:ln w="31750">
              <a:noFill/>
            </a:ln>
          </p:spPr>
          <p:style>
            <a:lnRef idx="2">
              <a:schemeClr val="accent3"/>
            </a:lnRef>
            <a:fillRef idx="1">
              <a:schemeClr val="lt1"/>
            </a:fillRef>
            <a:effectRef idx="0">
              <a:schemeClr val="accent3"/>
            </a:effectRef>
            <a:fontRef idx="minor">
              <a:schemeClr val="dk1"/>
            </a:fontRef>
          </p:style>
          <p:txBody>
            <a:bodyPr lIns="612000" tIns="108000" rIns="0" rtlCol="0" anchor="ctr"/>
            <a:lstStyle/>
            <a:p>
              <a:endParaRPr lang="en-US" altLang="ja-JP" sz="2400" dirty="0">
                <a:solidFill>
                  <a:schemeClr val="tx1"/>
                </a:solidFill>
                <a:latin typeface="Meiryo" panose="020B0604030504040204" pitchFamily="34" charset="-128"/>
              </a:endParaRPr>
            </a:p>
          </p:txBody>
        </p:sp>
        <p:sp>
          <p:nvSpPr>
            <p:cNvPr id="19" name="円/楕円 18">
              <a:extLst>
                <a:ext uri="{FF2B5EF4-FFF2-40B4-BE49-F238E27FC236}">
                  <a16:creationId xmlns:a16="http://schemas.microsoft.com/office/drawing/2014/main" id="{74BB1EA9-FD8A-5E42-806A-88DCDD2E02F9}"/>
                </a:ext>
              </a:extLst>
            </p:cNvPr>
            <p:cNvSpPr>
              <a:spLocks noChangeAspect="1"/>
            </p:cNvSpPr>
            <p:nvPr/>
          </p:nvSpPr>
          <p:spPr>
            <a:xfrm>
              <a:off x="4336556" y="3326505"/>
              <a:ext cx="454468" cy="4544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200" dirty="0">
                  <a:solidFill>
                    <a:schemeClr val="tx1"/>
                  </a:solidFill>
                  <a:latin typeface="メイリオ" panose="020B0604030504040204" pitchFamily="50" charset="-128"/>
                  <a:ea typeface="メイリオ" panose="020B0604030504040204" pitchFamily="50" charset="-128"/>
                </a:rPr>
                <a:t>2</a:t>
              </a:r>
              <a:endParaRPr kumimoji="1"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20" name="テキスト ボックス 19">
              <a:extLst>
                <a:ext uri="{FF2B5EF4-FFF2-40B4-BE49-F238E27FC236}">
                  <a16:creationId xmlns:a16="http://schemas.microsoft.com/office/drawing/2014/main" id="{FED228DF-3D72-0D45-9080-BD89D24DFEB9}"/>
                </a:ext>
              </a:extLst>
            </p:cNvPr>
            <p:cNvSpPr txBox="1"/>
            <p:nvPr/>
          </p:nvSpPr>
          <p:spPr>
            <a:xfrm>
              <a:off x="3417168" y="3879454"/>
              <a:ext cx="2334755" cy="1403461"/>
            </a:xfrm>
            <a:prstGeom prst="rect">
              <a:avLst/>
            </a:prstGeom>
            <a:noFill/>
          </p:spPr>
          <p:txBody>
            <a:bodyPr wrap="square" rtlCol="0">
              <a:spAutoFit/>
            </a:bodyPr>
            <a:lstStyle/>
            <a:p>
              <a:pPr>
                <a:lnSpc>
                  <a:spcPct val="120000"/>
                </a:lnSpc>
              </a:pPr>
              <a:r>
                <a:rPr lang="ja-JP" altLang="en-US" sz="2400" dirty="0"/>
                <a:t>返信メールで、今後配信しないよう依頼する</a:t>
              </a:r>
            </a:p>
          </p:txBody>
        </p:sp>
      </p:grpSp>
      <p:grpSp>
        <p:nvGrpSpPr>
          <p:cNvPr id="10" name="グループ化 9">
            <a:extLst>
              <a:ext uri="{FF2B5EF4-FFF2-40B4-BE49-F238E27FC236}">
                <a16:creationId xmlns:a16="http://schemas.microsoft.com/office/drawing/2014/main" id="{D81FD57E-26C2-41D4-A975-560CC4E3D425}"/>
              </a:ext>
            </a:extLst>
          </p:cNvPr>
          <p:cNvGrpSpPr/>
          <p:nvPr/>
        </p:nvGrpSpPr>
        <p:grpSpPr>
          <a:xfrm>
            <a:off x="5940152" y="3177048"/>
            <a:ext cx="2581277" cy="2916248"/>
            <a:chOff x="5940152" y="3177048"/>
            <a:chExt cx="2581277" cy="2916248"/>
          </a:xfrm>
        </p:grpSpPr>
        <p:sp>
          <p:nvSpPr>
            <p:cNvPr id="21" name="角丸四角形 20">
              <a:extLst>
                <a:ext uri="{FF2B5EF4-FFF2-40B4-BE49-F238E27FC236}">
                  <a16:creationId xmlns:a16="http://schemas.microsoft.com/office/drawing/2014/main" id="{EE9E0486-C8A9-5747-A678-43B3B9D4423E}"/>
                </a:ext>
              </a:extLst>
            </p:cNvPr>
            <p:cNvSpPr/>
            <p:nvPr/>
          </p:nvSpPr>
          <p:spPr>
            <a:xfrm>
              <a:off x="5940152" y="3177048"/>
              <a:ext cx="2581277" cy="2916248"/>
            </a:xfrm>
            <a:prstGeom prst="roundRect">
              <a:avLst>
                <a:gd name="adj" fmla="val 10524"/>
              </a:avLst>
            </a:prstGeom>
            <a:solidFill>
              <a:schemeClr val="accent1">
                <a:lumMod val="40000"/>
                <a:lumOff val="60000"/>
              </a:schemeClr>
            </a:solidFill>
            <a:ln w="31750">
              <a:noFill/>
            </a:ln>
          </p:spPr>
          <p:style>
            <a:lnRef idx="2">
              <a:schemeClr val="accent3"/>
            </a:lnRef>
            <a:fillRef idx="1">
              <a:schemeClr val="lt1"/>
            </a:fillRef>
            <a:effectRef idx="0">
              <a:schemeClr val="accent3"/>
            </a:effectRef>
            <a:fontRef idx="minor">
              <a:schemeClr val="dk1"/>
            </a:fontRef>
          </p:style>
          <p:txBody>
            <a:bodyPr lIns="612000" tIns="108000" rIns="0" rtlCol="0" anchor="ctr"/>
            <a:lstStyle/>
            <a:p>
              <a:endParaRPr lang="en-US" altLang="ja-JP" sz="2400" dirty="0">
                <a:solidFill>
                  <a:schemeClr val="tx1"/>
                </a:solidFill>
                <a:latin typeface="Meiryo" panose="020B0604030504040204" pitchFamily="34" charset="-128"/>
              </a:endParaRPr>
            </a:p>
          </p:txBody>
        </p:sp>
        <p:sp>
          <p:nvSpPr>
            <p:cNvPr id="22" name="円/楕円 21">
              <a:extLst>
                <a:ext uri="{FF2B5EF4-FFF2-40B4-BE49-F238E27FC236}">
                  <a16:creationId xmlns:a16="http://schemas.microsoft.com/office/drawing/2014/main" id="{A5D3B748-24BC-FB4B-B425-83C32A69583A}"/>
                </a:ext>
              </a:extLst>
            </p:cNvPr>
            <p:cNvSpPr>
              <a:spLocks noChangeAspect="1"/>
            </p:cNvSpPr>
            <p:nvPr/>
          </p:nvSpPr>
          <p:spPr>
            <a:xfrm>
              <a:off x="7003556" y="3326505"/>
              <a:ext cx="454468" cy="4544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200" dirty="0">
                  <a:solidFill>
                    <a:schemeClr val="tx1"/>
                  </a:solidFill>
                  <a:latin typeface="メイリオ" panose="020B0604030504040204" pitchFamily="50" charset="-128"/>
                  <a:ea typeface="メイリオ" panose="020B0604030504040204" pitchFamily="50" charset="-128"/>
                </a:rPr>
                <a:t>3</a:t>
              </a:r>
              <a:endParaRPr kumimoji="1"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23" name="テキスト ボックス 22">
              <a:extLst>
                <a:ext uri="{FF2B5EF4-FFF2-40B4-BE49-F238E27FC236}">
                  <a16:creationId xmlns:a16="http://schemas.microsoft.com/office/drawing/2014/main" id="{A661DDCC-C4CD-0C4D-A82E-603BE90AF7AC}"/>
                </a:ext>
              </a:extLst>
            </p:cNvPr>
            <p:cNvSpPr txBox="1"/>
            <p:nvPr/>
          </p:nvSpPr>
          <p:spPr>
            <a:xfrm>
              <a:off x="6084168" y="3879454"/>
              <a:ext cx="2334755" cy="461665"/>
            </a:xfrm>
            <a:prstGeom prst="rect">
              <a:avLst/>
            </a:prstGeom>
            <a:noFill/>
          </p:spPr>
          <p:txBody>
            <a:bodyPr wrap="square" rtlCol="0">
              <a:spAutoFit/>
            </a:bodyPr>
            <a:lstStyle/>
            <a:p>
              <a:pPr algn="ctr"/>
              <a:r>
                <a:rPr lang="ja-JP" altLang="en-US" sz="2400" dirty="0"/>
                <a:t>無視する</a:t>
              </a:r>
            </a:p>
          </p:txBody>
        </p:sp>
      </p:grpSp>
      <p:sp>
        <p:nvSpPr>
          <p:cNvPr id="8" name="スライド番号プレースホルダー 7"/>
          <p:cNvSpPr>
            <a:spLocks noGrp="1"/>
          </p:cNvSpPr>
          <p:nvPr>
            <p:ph type="sldNum" sz="quarter" idx="12"/>
          </p:nvPr>
        </p:nvSpPr>
        <p:spPr/>
        <p:txBody>
          <a:bodyPr/>
          <a:lstStyle/>
          <a:p>
            <a:fld id="{61AAA30B-0EA0-A245-8576-0F101DEF2AA9}" type="slidenum">
              <a:rPr lang="ja-JP" altLang="en-US" smtClean="0"/>
              <a:pPr/>
              <a:t>2</a:t>
            </a:fld>
            <a:endParaRPr lang="ja-JP" altLang="en-US" dirty="0"/>
          </a:p>
        </p:txBody>
      </p:sp>
      <p:grpSp>
        <p:nvGrpSpPr>
          <p:cNvPr id="2" name="グループ化 1">
            <a:extLst>
              <a:ext uri="{FF2B5EF4-FFF2-40B4-BE49-F238E27FC236}">
                <a16:creationId xmlns:a16="http://schemas.microsoft.com/office/drawing/2014/main" id="{756F11B9-ADBC-C046-AE70-C729544804D9}"/>
              </a:ext>
            </a:extLst>
          </p:cNvPr>
          <p:cNvGrpSpPr>
            <a:grpSpLocks noChangeAspect="1"/>
          </p:cNvGrpSpPr>
          <p:nvPr/>
        </p:nvGrpSpPr>
        <p:grpSpPr>
          <a:xfrm>
            <a:off x="3716403" y="365126"/>
            <a:ext cx="1711194" cy="540000"/>
            <a:chOff x="3529780" y="365126"/>
            <a:chExt cx="1939354" cy="612000"/>
          </a:xfrm>
        </p:grpSpPr>
        <p:sp>
          <p:nvSpPr>
            <p:cNvPr id="4" name="角丸四角形 3"/>
            <p:cNvSpPr>
              <a:spLocks noChangeAspect="1"/>
            </p:cNvSpPr>
            <p:nvPr/>
          </p:nvSpPr>
          <p:spPr>
            <a:xfrm>
              <a:off x="3529780" y="365126"/>
              <a:ext cx="612000" cy="612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dirty="0">
                  <a:latin typeface="Meiryo" panose="020B0604030504040204" pitchFamily="34" charset="-128"/>
                </a:rPr>
                <a:t>ク</a:t>
              </a:r>
            </a:p>
          </p:txBody>
        </p:sp>
        <p:sp>
          <p:nvSpPr>
            <p:cNvPr id="5" name="角丸四角形 4"/>
            <p:cNvSpPr>
              <a:spLocks noChangeAspect="1"/>
            </p:cNvSpPr>
            <p:nvPr/>
          </p:nvSpPr>
          <p:spPr>
            <a:xfrm>
              <a:off x="4188540" y="365126"/>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dirty="0">
                  <a:solidFill>
                    <a:schemeClr val="bg1"/>
                  </a:solidFill>
                  <a:latin typeface="Meiryo" panose="020B0604030504040204" pitchFamily="34" charset="-128"/>
                </a:rPr>
                <a:t>イ</a:t>
              </a:r>
            </a:p>
          </p:txBody>
        </p:sp>
        <p:sp>
          <p:nvSpPr>
            <p:cNvPr id="6" name="角丸四角形 5"/>
            <p:cNvSpPr>
              <a:spLocks noChangeAspect="1"/>
            </p:cNvSpPr>
            <p:nvPr/>
          </p:nvSpPr>
          <p:spPr>
            <a:xfrm>
              <a:off x="4857134" y="365126"/>
              <a:ext cx="612000" cy="612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dirty="0">
                  <a:latin typeface="Meiryo" panose="020B0604030504040204" pitchFamily="34" charset="-128"/>
                </a:rPr>
                <a:t>ズ</a:t>
              </a:r>
            </a:p>
          </p:txBody>
        </p:sp>
      </p:grpSp>
      <p:sp>
        <p:nvSpPr>
          <p:cNvPr id="3" name="テキスト ボックス 2"/>
          <p:cNvSpPr txBox="1"/>
          <p:nvPr/>
        </p:nvSpPr>
        <p:spPr>
          <a:xfrm>
            <a:off x="755576" y="1268760"/>
            <a:ext cx="7704856" cy="1643527"/>
          </a:xfrm>
          <a:prstGeom prst="rect">
            <a:avLst/>
          </a:prstGeom>
          <a:noFill/>
        </p:spPr>
        <p:txBody>
          <a:bodyPr wrap="square" rtlCol="0">
            <a:spAutoFit/>
          </a:bodyPr>
          <a:lstStyle/>
          <a:p>
            <a:pPr>
              <a:lnSpc>
                <a:spcPct val="120000"/>
              </a:lnSpc>
            </a:pPr>
            <a:r>
              <a:rPr lang="ja-JP" altLang="en-US" sz="2800" dirty="0">
                <a:latin typeface="+mn-ea"/>
              </a:rPr>
              <a:t>あなたのスマホに、出会い系や</a:t>
            </a:r>
            <a:r>
              <a:rPr lang="ja-JP" altLang="en-US" sz="2800">
                <a:latin typeface="+mn-ea"/>
              </a:rPr>
              <a:t>投資、ヤミ金</a:t>
            </a:r>
            <a:r>
              <a:rPr lang="ja-JP" altLang="en-US" sz="2800" dirty="0">
                <a:latin typeface="+mn-ea"/>
              </a:rPr>
              <a:t>の勧誘など不要なメールが大量に送られてきて</a:t>
            </a:r>
            <a:endParaRPr lang="en-US" altLang="ja-JP" sz="2800" dirty="0">
              <a:latin typeface="+mn-ea"/>
            </a:endParaRPr>
          </a:p>
          <a:p>
            <a:pPr>
              <a:lnSpc>
                <a:spcPct val="120000"/>
              </a:lnSpc>
            </a:pPr>
            <a:r>
              <a:rPr lang="ja-JP" altLang="en-US" sz="2800" dirty="0">
                <a:latin typeface="+mn-ea"/>
              </a:rPr>
              <a:t>迷惑です。どう対処したら良いでしょうか</a:t>
            </a:r>
            <a:r>
              <a:rPr lang="en-US" altLang="ja-JP" sz="2800" dirty="0">
                <a:latin typeface="+mn-ea"/>
              </a:rPr>
              <a:t>?</a:t>
            </a:r>
          </a:p>
        </p:txBody>
      </p:sp>
      <p:pic>
        <p:nvPicPr>
          <p:cNvPr id="24" name="図 23" descr="傘 が含まれている画像&#10;&#10;自動的に生成された説明">
            <a:extLst>
              <a:ext uri="{FF2B5EF4-FFF2-40B4-BE49-F238E27FC236}">
                <a16:creationId xmlns:a16="http://schemas.microsoft.com/office/drawing/2014/main" id="{19B8C44F-1676-5749-BBFE-4798556FA6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8556" y="4559873"/>
            <a:ext cx="1438935" cy="4048529"/>
          </a:xfrm>
          <a:prstGeom prst="rect">
            <a:avLst/>
          </a:prstGeom>
        </p:spPr>
      </p:pic>
    </p:spTree>
    <p:extLst>
      <p:ext uri="{BB962C8B-B14F-4D97-AF65-F5344CB8AC3E}">
        <p14:creationId xmlns:p14="http://schemas.microsoft.com/office/powerpoint/2010/main" val="339825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7"/>
          <p:cNvSpPr>
            <a:spLocks noGrp="1"/>
          </p:cNvSpPr>
          <p:nvPr>
            <p:ph type="sldNum" sz="quarter" idx="12"/>
          </p:nvPr>
        </p:nvSpPr>
        <p:spPr/>
        <p:txBody>
          <a:bodyPr/>
          <a:lstStyle/>
          <a:p>
            <a:fld id="{61AAA30B-0EA0-A245-8576-0F101DEF2AA9}" type="slidenum">
              <a:rPr lang="ja-JP" altLang="en-US" smtClean="0"/>
              <a:pPr/>
              <a:t>3</a:t>
            </a:fld>
            <a:endParaRPr lang="ja-JP" altLang="en-US" dirty="0"/>
          </a:p>
        </p:txBody>
      </p:sp>
      <p:grpSp>
        <p:nvGrpSpPr>
          <p:cNvPr id="5" name="グループ化 4">
            <a:extLst>
              <a:ext uri="{FF2B5EF4-FFF2-40B4-BE49-F238E27FC236}">
                <a16:creationId xmlns:a16="http://schemas.microsoft.com/office/drawing/2014/main" id="{5D6AE60A-1A7A-47A1-8C16-0860B82FD90B}"/>
              </a:ext>
            </a:extLst>
          </p:cNvPr>
          <p:cNvGrpSpPr/>
          <p:nvPr/>
        </p:nvGrpSpPr>
        <p:grpSpPr>
          <a:xfrm>
            <a:off x="882000" y="1106737"/>
            <a:ext cx="7380000" cy="1825881"/>
            <a:chOff x="882000" y="1106737"/>
            <a:chExt cx="7380000" cy="1825881"/>
          </a:xfrm>
        </p:grpSpPr>
        <p:sp>
          <p:nvSpPr>
            <p:cNvPr id="23" name="円/楕円 22">
              <a:extLst>
                <a:ext uri="{FF2B5EF4-FFF2-40B4-BE49-F238E27FC236}">
                  <a16:creationId xmlns:a16="http://schemas.microsoft.com/office/drawing/2014/main" id="{14EAC4BA-82CB-C44D-A2B1-100AC105DBFC}"/>
                </a:ext>
              </a:extLst>
            </p:cNvPr>
            <p:cNvSpPr>
              <a:spLocks noChangeAspect="1"/>
            </p:cNvSpPr>
            <p:nvPr/>
          </p:nvSpPr>
          <p:spPr>
            <a:xfrm>
              <a:off x="4068000" y="1106737"/>
              <a:ext cx="1008000" cy="1008000"/>
            </a:xfrm>
            <a:prstGeom prst="ellipse">
              <a:avLst/>
            </a:prstGeom>
            <a:noFill/>
            <a:ln w="228600">
              <a:solidFill>
                <a:schemeClr val="accent2">
                  <a:lumMod val="20000"/>
                  <a:lumOff val="80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panose="020B0604030504040204" pitchFamily="34" charset="-128"/>
              </a:endParaRPr>
            </a:p>
          </p:txBody>
        </p:sp>
        <p:sp>
          <p:nvSpPr>
            <p:cNvPr id="7" name="テキスト プレースホルダー 12"/>
            <p:cNvSpPr txBox="1">
              <a:spLocks/>
            </p:cNvSpPr>
            <p:nvPr/>
          </p:nvSpPr>
          <p:spPr>
            <a:xfrm>
              <a:off x="882000" y="1254357"/>
              <a:ext cx="7380000" cy="1678261"/>
            </a:xfrm>
            <a:prstGeom prst="rect">
              <a:avLst/>
            </a:prstGeom>
          </p:spPr>
          <p:txBody>
            <a:bodyPr lIns="72000" tIns="72000" rIns="72000" bIns="72000"/>
            <a:lstStyle>
              <a:lvl1pPr marL="0" indent="0" algn="l" defTabSz="914400" rtl="0" eaLnBrk="1" latinLnBrk="0" hangingPunct="1">
                <a:lnSpc>
                  <a:spcPct val="120000"/>
                </a:lnSpc>
                <a:spcBef>
                  <a:spcPts val="1000"/>
                </a:spcBef>
                <a:spcAft>
                  <a:spcPts val="0"/>
                </a:spcAft>
                <a:buFontTx/>
                <a:buNone/>
                <a:defRPr kumimoji="1" sz="3200" kern="1200">
                  <a:solidFill>
                    <a:schemeClr val="tx1"/>
                  </a:solidFill>
                  <a:latin typeface="+mn-lt"/>
                  <a:ea typeface="+mn-ea"/>
                  <a:cs typeface="+mn-cs"/>
                </a:defRPr>
              </a:lvl1pPr>
              <a:lvl2pPr marL="457200" indent="0" algn="l" defTabSz="914400" rtl="0" eaLnBrk="1" latinLnBrk="0" hangingPunct="1">
                <a:lnSpc>
                  <a:spcPct val="120000"/>
                </a:lnSpc>
                <a:spcBef>
                  <a:spcPts val="500"/>
                </a:spcBef>
                <a:spcAft>
                  <a:spcPts val="0"/>
                </a:spcAft>
                <a:buFontTx/>
                <a:buNone/>
                <a:defRPr kumimoji="1" sz="2400" kern="1200">
                  <a:solidFill>
                    <a:schemeClr val="tx1"/>
                  </a:solidFill>
                  <a:latin typeface="+mn-lt"/>
                  <a:ea typeface="+mn-ea"/>
                  <a:cs typeface="+mn-cs"/>
                </a:defRPr>
              </a:lvl2pPr>
              <a:lvl3pPr marL="914400" indent="0" algn="l" defTabSz="914400" rtl="0" eaLnBrk="1" latinLnBrk="0" hangingPunct="1">
                <a:lnSpc>
                  <a:spcPct val="120000"/>
                </a:lnSpc>
                <a:spcBef>
                  <a:spcPts val="500"/>
                </a:spcBef>
                <a:spcAft>
                  <a:spcPts val="0"/>
                </a:spcAft>
                <a:buFontTx/>
                <a:buNone/>
                <a:defRPr kumimoji="1" sz="2000" kern="1200">
                  <a:solidFill>
                    <a:schemeClr val="tx1"/>
                  </a:solidFill>
                  <a:latin typeface="+mn-lt"/>
                  <a:ea typeface="+mn-ea"/>
                  <a:cs typeface="+mn-cs"/>
                </a:defRPr>
              </a:lvl3pPr>
              <a:lvl4pPr marL="1371600" indent="0" algn="l" defTabSz="914400" rtl="0" eaLnBrk="1" latinLnBrk="0" hangingPunct="1">
                <a:lnSpc>
                  <a:spcPct val="120000"/>
                </a:lnSpc>
                <a:spcBef>
                  <a:spcPts val="500"/>
                </a:spcBef>
                <a:spcAft>
                  <a:spcPts val="0"/>
                </a:spcAft>
                <a:buFontTx/>
                <a:buNone/>
                <a:defRPr kumimoji="1" sz="1800" kern="1200">
                  <a:solidFill>
                    <a:schemeClr val="tx1"/>
                  </a:solidFill>
                  <a:latin typeface="+mn-lt"/>
                  <a:ea typeface="+mn-ea"/>
                  <a:cs typeface="+mn-cs"/>
                </a:defRPr>
              </a:lvl4pPr>
              <a:lvl5pPr marL="1828800" indent="0" algn="l" defTabSz="914400" rtl="0" eaLnBrk="1" latinLnBrk="0" hangingPunct="1">
                <a:lnSpc>
                  <a:spcPct val="120000"/>
                </a:lnSpc>
                <a:spcBef>
                  <a:spcPts val="500"/>
                </a:spcBef>
                <a:spcAft>
                  <a:spcPts val="0"/>
                </a:spcAft>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spcBef>
                  <a:spcPts val="0"/>
                </a:spcBef>
              </a:pPr>
              <a:r>
                <a:rPr lang="ja-JP" altLang="en-US" sz="4200" dirty="0">
                  <a:latin typeface="+mn-ea"/>
                </a:rPr>
                <a:t>③無視する</a:t>
              </a:r>
            </a:p>
          </p:txBody>
        </p:sp>
      </p:grpSp>
      <p:sp>
        <p:nvSpPr>
          <p:cNvPr id="2" name="テキスト ボックス 1"/>
          <p:cNvSpPr txBox="1"/>
          <p:nvPr/>
        </p:nvSpPr>
        <p:spPr>
          <a:xfrm>
            <a:off x="1043608" y="2330381"/>
            <a:ext cx="7128792" cy="1700466"/>
          </a:xfrm>
          <a:prstGeom prst="rect">
            <a:avLst/>
          </a:prstGeom>
          <a:noFill/>
        </p:spPr>
        <p:txBody>
          <a:bodyPr wrap="square" rtlCol="0">
            <a:spAutoFit/>
          </a:bodyPr>
          <a:lstStyle/>
          <a:p>
            <a:pPr>
              <a:lnSpc>
                <a:spcPct val="120000"/>
              </a:lnSpc>
            </a:pPr>
            <a:r>
              <a:rPr lang="ja-JP" altLang="en-US" sz="2200" dirty="0"/>
              <a:t>自動プログラムでアドレスを自動発生させ、何百万通も送信しているだけ。</a:t>
            </a:r>
          </a:p>
          <a:p>
            <a:pPr>
              <a:lnSpc>
                <a:spcPct val="120000"/>
              </a:lnSpc>
            </a:pPr>
            <a:r>
              <a:rPr lang="ja-JP" altLang="en-US" sz="2200" dirty="0"/>
              <a:t>「実在するメールアドレス探し」「だまされやすい人の個人情報探し」のためにやっている。</a:t>
            </a:r>
          </a:p>
        </p:txBody>
      </p:sp>
      <p:grpSp>
        <p:nvGrpSpPr>
          <p:cNvPr id="20" name="グループ化 19">
            <a:extLst>
              <a:ext uri="{FF2B5EF4-FFF2-40B4-BE49-F238E27FC236}">
                <a16:creationId xmlns:a16="http://schemas.microsoft.com/office/drawing/2014/main" id="{35A8D09B-5563-9E4A-97EF-DADE7569E3A5}"/>
              </a:ext>
            </a:extLst>
          </p:cNvPr>
          <p:cNvGrpSpPr>
            <a:grpSpLocks noChangeAspect="1"/>
          </p:cNvGrpSpPr>
          <p:nvPr/>
        </p:nvGrpSpPr>
        <p:grpSpPr>
          <a:xfrm>
            <a:off x="4007032" y="365126"/>
            <a:ext cx="1129936" cy="540000"/>
            <a:chOff x="4188540" y="365126"/>
            <a:chExt cx="1280594" cy="612000"/>
          </a:xfrm>
        </p:grpSpPr>
        <p:sp>
          <p:nvSpPr>
            <p:cNvPr id="21" name="角丸四角形 20">
              <a:extLst>
                <a:ext uri="{FF2B5EF4-FFF2-40B4-BE49-F238E27FC236}">
                  <a16:creationId xmlns:a16="http://schemas.microsoft.com/office/drawing/2014/main" id="{8A0D8829-B7D1-9446-B296-4480C09D8AFC}"/>
                </a:ext>
              </a:extLst>
            </p:cNvPr>
            <p:cNvSpPr>
              <a:spLocks noChangeAspect="1"/>
            </p:cNvSpPr>
            <p:nvPr/>
          </p:nvSpPr>
          <p:spPr>
            <a:xfrm>
              <a:off x="4188540" y="365126"/>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a:solidFill>
                    <a:schemeClr val="bg1"/>
                  </a:solidFill>
                  <a:latin typeface="Meiryo" panose="020B0604030504040204" pitchFamily="34" charset="-128"/>
                </a:rPr>
                <a:t>答</a:t>
              </a:r>
              <a:endParaRPr kumimoji="1" lang="ja-JP" altLang="en-US" sz="3200" dirty="0">
                <a:solidFill>
                  <a:schemeClr val="bg1"/>
                </a:solidFill>
                <a:latin typeface="Meiryo" panose="020B0604030504040204" pitchFamily="34" charset="-128"/>
              </a:endParaRPr>
            </a:p>
          </p:txBody>
        </p:sp>
        <p:sp>
          <p:nvSpPr>
            <p:cNvPr id="22" name="角丸四角形 21">
              <a:extLst>
                <a:ext uri="{FF2B5EF4-FFF2-40B4-BE49-F238E27FC236}">
                  <a16:creationId xmlns:a16="http://schemas.microsoft.com/office/drawing/2014/main" id="{CE584B96-0D41-1147-A76C-C9FC4D639C14}"/>
                </a:ext>
              </a:extLst>
            </p:cNvPr>
            <p:cNvSpPr>
              <a:spLocks noChangeAspect="1"/>
            </p:cNvSpPr>
            <p:nvPr/>
          </p:nvSpPr>
          <p:spPr>
            <a:xfrm>
              <a:off x="4857134" y="365126"/>
              <a:ext cx="612000" cy="612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dirty="0">
                  <a:latin typeface="Meiryo" panose="020B0604030504040204" pitchFamily="34" charset="-128"/>
                </a:rPr>
                <a:t>え</a:t>
              </a:r>
            </a:p>
          </p:txBody>
        </p:sp>
      </p:grpSp>
      <p:grpSp>
        <p:nvGrpSpPr>
          <p:cNvPr id="12" name="グループ化 11">
            <a:extLst>
              <a:ext uri="{FF2B5EF4-FFF2-40B4-BE49-F238E27FC236}">
                <a16:creationId xmlns:a16="http://schemas.microsoft.com/office/drawing/2014/main" id="{056F1FBC-080C-BC44-ACDB-FA8FF7EF2E1E}"/>
              </a:ext>
            </a:extLst>
          </p:cNvPr>
          <p:cNvGrpSpPr/>
          <p:nvPr/>
        </p:nvGrpSpPr>
        <p:grpSpPr>
          <a:xfrm>
            <a:off x="1331640" y="4008372"/>
            <a:ext cx="6325488" cy="2444964"/>
            <a:chOff x="1331640" y="4008372"/>
            <a:chExt cx="6325488" cy="2444964"/>
          </a:xfrm>
        </p:grpSpPr>
        <p:grpSp>
          <p:nvGrpSpPr>
            <p:cNvPr id="13" name="グループ化 12"/>
            <p:cNvGrpSpPr/>
            <p:nvPr/>
          </p:nvGrpSpPr>
          <p:grpSpPr>
            <a:xfrm>
              <a:off x="3393817" y="4391362"/>
              <a:ext cx="2356367" cy="2061974"/>
              <a:chOff x="1789584" y="4331865"/>
              <a:chExt cx="2356367" cy="2061974"/>
            </a:xfrm>
          </p:grpSpPr>
          <p:sp>
            <p:nvSpPr>
              <p:cNvPr id="14" name="円/楕円 13">
                <a:extLst>
                  <a:ext uri="{FF2B5EF4-FFF2-40B4-BE49-F238E27FC236}">
                    <a16:creationId xmlns:a16="http://schemas.microsoft.com/office/drawing/2014/main" id="{08A65CC4-75E7-7E46-94BE-916EDAF621B4}"/>
                  </a:ext>
                </a:extLst>
              </p:cNvPr>
              <p:cNvSpPr/>
              <p:nvPr/>
            </p:nvSpPr>
            <p:spPr>
              <a:xfrm>
                <a:off x="1901807" y="4331865"/>
                <a:ext cx="2061974" cy="2061974"/>
              </a:xfrm>
              <a:prstGeom prst="ellipse">
                <a:avLst/>
              </a:prstGeom>
              <a:solidFill>
                <a:schemeClr val="accent1"/>
              </a:solidFill>
              <a:ln w="38100">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2"/>
                  </a:solidFill>
                  <a:latin typeface="Meiryo" panose="020B0604030504040204" pitchFamily="34" charset="-128"/>
                </a:endParaRPr>
              </a:p>
            </p:txBody>
          </p:sp>
          <p:sp>
            <p:nvSpPr>
              <p:cNvPr id="15" name="テキスト ボックス 14">
                <a:extLst>
                  <a:ext uri="{FF2B5EF4-FFF2-40B4-BE49-F238E27FC236}">
                    <a16:creationId xmlns:a16="http://schemas.microsoft.com/office/drawing/2014/main" id="{9544E8C0-9609-8843-B276-3B5E54E39664}"/>
                  </a:ext>
                </a:extLst>
              </p:cNvPr>
              <p:cNvSpPr txBox="1"/>
              <p:nvPr/>
            </p:nvSpPr>
            <p:spPr>
              <a:xfrm>
                <a:off x="1789584" y="5407619"/>
                <a:ext cx="2356367" cy="707886"/>
              </a:xfrm>
              <a:prstGeom prst="rect">
                <a:avLst/>
              </a:prstGeom>
              <a:noFill/>
            </p:spPr>
            <p:txBody>
              <a:bodyPr wrap="square" rtlCol="0">
                <a:spAutoFit/>
              </a:bodyPr>
              <a:lstStyle/>
              <a:p>
                <a:pPr algn="ctr"/>
                <a:r>
                  <a:rPr kumimoji="1" lang="ja-JP" altLang="en-US" sz="2000">
                    <a:solidFill>
                      <a:schemeClr val="bg1"/>
                    </a:solidFill>
                    <a:latin typeface="Meiryo" panose="020B0604030504040204" pitchFamily="34" charset="-128"/>
                  </a:rPr>
                  <a:t>ワンクリック</a:t>
                </a:r>
                <a:endParaRPr kumimoji="1" lang="en-US" altLang="ja-JP" sz="2000" dirty="0">
                  <a:solidFill>
                    <a:schemeClr val="bg1"/>
                  </a:solidFill>
                  <a:latin typeface="Meiryo" panose="020B0604030504040204" pitchFamily="34" charset="-128"/>
                </a:endParaRPr>
              </a:p>
              <a:p>
                <a:pPr algn="ctr"/>
                <a:r>
                  <a:rPr lang="ja-JP" altLang="en-US" sz="2000">
                    <a:solidFill>
                      <a:schemeClr val="bg1"/>
                    </a:solidFill>
                    <a:latin typeface="Meiryo" panose="020B0604030504040204" pitchFamily="34" charset="-128"/>
                  </a:rPr>
                  <a:t>詐欺</a:t>
                </a:r>
                <a:endParaRPr kumimoji="1" lang="ja-JP" altLang="en-US" sz="2000" dirty="0">
                  <a:solidFill>
                    <a:schemeClr val="bg1"/>
                  </a:solidFill>
                  <a:latin typeface="Meiryo" panose="020B0604030504040204" pitchFamily="34" charset="-128"/>
                </a:endParaRPr>
              </a:p>
            </p:txBody>
          </p:sp>
          <p:grpSp>
            <p:nvGrpSpPr>
              <p:cNvPr id="16" name="グループ化 15">
                <a:extLst>
                  <a:ext uri="{FF2B5EF4-FFF2-40B4-BE49-F238E27FC236}">
                    <a16:creationId xmlns:a16="http://schemas.microsoft.com/office/drawing/2014/main" id="{1C1404BD-3421-3042-886C-FD835CA61B4B}"/>
                  </a:ext>
                </a:extLst>
              </p:cNvPr>
              <p:cNvGrpSpPr/>
              <p:nvPr/>
            </p:nvGrpSpPr>
            <p:grpSpPr>
              <a:xfrm>
                <a:off x="2381552" y="4892168"/>
                <a:ext cx="1172430" cy="504056"/>
                <a:chOff x="2381552" y="4795148"/>
                <a:chExt cx="1172430" cy="504056"/>
              </a:xfrm>
            </p:grpSpPr>
            <p:sp>
              <p:nvSpPr>
                <p:cNvPr id="17" name="角丸四角形 16">
                  <a:extLst>
                    <a:ext uri="{FF2B5EF4-FFF2-40B4-BE49-F238E27FC236}">
                      <a16:creationId xmlns:a16="http://schemas.microsoft.com/office/drawing/2014/main" id="{AA16AB58-DF86-E149-98EF-FFEB40198ADF}"/>
                    </a:ext>
                  </a:extLst>
                </p:cNvPr>
                <p:cNvSpPr/>
                <p:nvPr/>
              </p:nvSpPr>
              <p:spPr>
                <a:xfrm>
                  <a:off x="2381552" y="4842510"/>
                  <a:ext cx="1172430" cy="350913"/>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endParaRPr kumimoji="1" lang="ja-JP" altLang="en-US" sz="1000">
                    <a:solidFill>
                      <a:schemeClr val="bg1"/>
                    </a:solidFill>
                    <a:latin typeface="Meiryo" panose="020B0604030504040204" pitchFamily="34" charset="-128"/>
                  </a:endParaRPr>
                </a:p>
              </p:txBody>
            </p:sp>
            <p:sp>
              <p:nvSpPr>
                <p:cNvPr id="18" name="角丸四角形 17">
                  <a:extLst>
                    <a:ext uri="{FF2B5EF4-FFF2-40B4-BE49-F238E27FC236}">
                      <a16:creationId xmlns:a16="http://schemas.microsoft.com/office/drawing/2014/main" id="{4B04D573-64A6-324F-87DF-91A30A501AC1}"/>
                    </a:ext>
                  </a:extLst>
                </p:cNvPr>
                <p:cNvSpPr/>
                <p:nvPr/>
              </p:nvSpPr>
              <p:spPr>
                <a:xfrm>
                  <a:off x="2381552" y="4795148"/>
                  <a:ext cx="1172430" cy="350913"/>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chemeClr val="bg1"/>
                      </a:solidFill>
                      <a:latin typeface="Meiryo" panose="020B0604030504040204" pitchFamily="34" charset="-128"/>
                    </a:rPr>
                    <a:t>動画を再生する</a:t>
                  </a:r>
                </a:p>
              </p:txBody>
            </p:sp>
            <p:pic>
              <p:nvPicPr>
                <p:cNvPr id="19" name="図 18" descr="座る, 暗い, テーブル, 明かり が含まれている画像&#10;&#10;自動的に生成された説明">
                  <a:extLst>
                    <a:ext uri="{FF2B5EF4-FFF2-40B4-BE49-F238E27FC236}">
                      <a16:creationId xmlns:a16="http://schemas.microsoft.com/office/drawing/2014/main" id="{091C5DDB-2AC6-3548-9EEB-C3C22259EF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1264" y="4991871"/>
                  <a:ext cx="187072" cy="307333"/>
                </a:xfrm>
                <a:prstGeom prst="rect">
                  <a:avLst/>
                </a:prstGeom>
              </p:spPr>
            </p:pic>
          </p:grpSp>
        </p:grpSp>
        <p:sp>
          <p:nvSpPr>
            <p:cNvPr id="3" name="テキスト ボックス 2"/>
            <p:cNvSpPr txBox="1"/>
            <p:nvPr/>
          </p:nvSpPr>
          <p:spPr>
            <a:xfrm>
              <a:off x="1331640" y="4995054"/>
              <a:ext cx="1980029" cy="954107"/>
            </a:xfrm>
            <a:prstGeom prst="rect">
              <a:avLst/>
            </a:prstGeom>
            <a:noFill/>
          </p:spPr>
          <p:txBody>
            <a:bodyPr wrap="none" rtlCol="0">
              <a:spAutoFit/>
            </a:bodyPr>
            <a:lstStyle/>
            <a:p>
              <a:r>
                <a:rPr kumimoji="1" lang="ja-JP" altLang="en-US" sz="2800" dirty="0">
                  <a:solidFill>
                    <a:schemeClr val="tx2"/>
                  </a:solidFill>
                </a:rPr>
                <a:t>①②を</a:t>
              </a:r>
              <a:endParaRPr kumimoji="1" lang="en-US" altLang="ja-JP" sz="2800" dirty="0">
                <a:solidFill>
                  <a:schemeClr val="tx2"/>
                </a:solidFill>
              </a:endParaRPr>
            </a:p>
            <a:p>
              <a:r>
                <a:rPr kumimoji="1" lang="ja-JP" altLang="en-US" sz="2800" dirty="0">
                  <a:solidFill>
                    <a:schemeClr val="tx2"/>
                  </a:solidFill>
                </a:rPr>
                <a:t>選んだ人は</a:t>
              </a:r>
            </a:p>
          </p:txBody>
        </p:sp>
        <p:sp>
          <p:nvSpPr>
            <p:cNvPr id="4" name="テキスト ボックス 3"/>
            <p:cNvSpPr txBox="1"/>
            <p:nvPr/>
          </p:nvSpPr>
          <p:spPr>
            <a:xfrm>
              <a:off x="5830987" y="5189003"/>
              <a:ext cx="1826141" cy="584775"/>
            </a:xfrm>
            <a:prstGeom prst="rect">
              <a:avLst/>
            </a:prstGeom>
            <a:noFill/>
          </p:spPr>
          <p:txBody>
            <a:bodyPr wrap="none" rtlCol="0">
              <a:spAutoFit/>
            </a:bodyPr>
            <a:lstStyle/>
            <a:p>
              <a:r>
                <a:rPr kumimoji="1" lang="ja-JP" altLang="en-US" sz="3200" dirty="0">
                  <a:solidFill>
                    <a:schemeClr val="tx2"/>
                  </a:solidFill>
                </a:rPr>
                <a:t>に注意！</a:t>
              </a:r>
            </a:p>
          </p:txBody>
        </p:sp>
        <p:pic>
          <p:nvPicPr>
            <p:cNvPr id="25" name="図 24">
              <a:extLst>
                <a:ext uri="{FF2B5EF4-FFF2-40B4-BE49-F238E27FC236}">
                  <a16:creationId xmlns:a16="http://schemas.microsoft.com/office/drawing/2014/main" id="{F46AD7D1-1282-A348-9E68-E6758BE4F9E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837813" y="4008372"/>
              <a:ext cx="964019" cy="964019"/>
            </a:xfrm>
            <a:prstGeom prst="rect">
              <a:avLst/>
            </a:prstGeom>
          </p:spPr>
        </p:pic>
      </p:grpSp>
    </p:spTree>
    <p:extLst>
      <p:ext uri="{BB962C8B-B14F-4D97-AF65-F5344CB8AC3E}">
        <p14:creationId xmlns:p14="http://schemas.microsoft.com/office/powerpoint/2010/main" val="2287003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7"/>
          <p:cNvSpPr>
            <a:spLocks noGrp="1"/>
          </p:cNvSpPr>
          <p:nvPr>
            <p:ph type="sldNum" sz="quarter" idx="12"/>
          </p:nvPr>
        </p:nvSpPr>
        <p:spPr/>
        <p:txBody>
          <a:bodyPr/>
          <a:lstStyle/>
          <a:p>
            <a:fld id="{61AAA30B-0EA0-A245-8576-0F101DEF2AA9}" type="slidenum">
              <a:rPr lang="ja-JP" altLang="en-US" smtClean="0"/>
              <a:pPr/>
              <a:t>4</a:t>
            </a:fld>
            <a:endParaRPr lang="ja-JP" altLang="en-US" dirty="0"/>
          </a:p>
        </p:txBody>
      </p:sp>
      <p:grpSp>
        <p:nvGrpSpPr>
          <p:cNvPr id="2" name="グループ化 1">
            <a:extLst>
              <a:ext uri="{FF2B5EF4-FFF2-40B4-BE49-F238E27FC236}">
                <a16:creationId xmlns:a16="http://schemas.microsoft.com/office/drawing/2014/main" id="{756F11B9-ADBC-C046-AE70-C729544804D9}"/>
              </a:ext>
            </a:extLst>
          </p:cNvPr>
          <p:cNvGrpSpPr>
            <a:grpSpLocks noChangeAspect="1"/>
          </p:cNvGrpSpPr>
          <p:nvPr/>
        </p:nvGrpSpPr>
        <p:grpSpPr>
          <a:xfrm>
            <a:off x="3716403" y="365126"/>
            <a:ext cx="1711194" cy="540000"/>
            <a:chOff x="3529780" y="365126"/>
            <a:chExt cx="1939354" cy="612000"/>
          </a:xfrm>
        </p:grpSpPr>
        <p:sp>
          <p:nvSpPr>
            <p:cNvPr id="4" name="角丸四角形 3"/>
            <p:cNvSpPr>
              <a:spLocks noChangeAspect="1"/>
            </p:cNvSpPr>
            <p:nvPr/>
          </p:nvSpPr>
          <p:spPr>
            <a:xfrm>
              <a:off x="3529780" y="365126"/>
              <a:ext cx="612000" cy="612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dirty="0">
                  <a:latin typeface="Meiryo" panose="020B0604030504040204" pitchFamily="34" charset="-128"/>
                </a:rPr>
                <a:t>ク</a:t>
              </a:r>
            </a:p>
          </p:txBody>
        </p:sp>
        <p:sp>
          <p:nvSpPr>
            <p:cNvPr id="5" name="角丸四角形 4"/>
            <p:cNvSpPr>
              <a:spLocks noChangeAspect="1"/>
            </p:cNvSpPr>
            <p:nvPr/>
          </p:nvSpPr>
          <p:spPr>
            <a:xfrm>
              <a:off x="4188540" y="365126"/>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dirty="0">
                  <a:solidFill>
                    <a:schemeClr val="bg1"/>
                  </a:solidFill>
                  <a:latin typeface="Meiryo" panose="020B0604030504040204" pitchFamily="34" charset="-128"/>
                </a:rPr>
                <a:t>イ</a:t>
              </a:r>
            </a:p>
          </p:txBody>
        </p:sp>
        <p:sp>
          <p:nvSpPr>
            <p:cNvPr id="6" name="角丸四角形 5"/>
            <p:cNvSpPr>
              <a:spLocks noChangeAspect="1"/>
            </p:cNvSpPr>
            <p:nvPr/>
          </p:nvSpPr>
          <p:spPr>
            <a:xfrm>
              <a:off x="4857134" y="365126"/>
              <a:ext cx="612000" cy="612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dirty="0">
                  <a:latin typeface="Meiryo" panose="020B0604030504040204" pitchFamily="34" charset="-128"/>
                </a:rPr>
                <a:t>ズ</a:t>
              </a:r>
            </a:p>
          </p:txBody>
        </p:sp>
      </p:grpSp>
      <p:sp>
        <p:nvSpPr>
          <p:cNvPr id="3" name="テキスト ボックス 2"/>
          <p:cNvSpPr txBox="1"/>
          <p:nvPr/>
        </p:nvSpPr>
        <p:spPr>
          <a:xfrm>
            <a:off x="755576" y="1124744"/>
            <a:ext cx="7924740" cy="2208297"/>
          </a:xfrm>
          <a:prstGeom prst="rect">
            <a:avLst/>
          </a:prstGeom>
          <a:noFill/>
        </p:spPr>
        <p:txBody>
          <a:bodyPr wrap="square" rtlCol="0">
            <a:spAutoFit/>
          </a:bodyPr>
          <a:lstStyle/>
          <a:p>
            <a:pPr>
              <a:lnSpc>
                <a:spcPct val="110000"/>
              </a:lnSpc>
            </a:pPr>
            <a:r>
              <a:rPr lang="ja-JP" altLang="en-US" sz="2500" dirty="0">
                <a:latin typeface="+mn-ea"/>
              </a:rPr>
              <a:t>銀行から「あなたのパスワードが不正に使われた可能性があります。すぐに以下のサイトにアクセスして</a:t>
            </a:r>
            <a:r>
              <a:rPr lang="ja-JP" altLang="en-US" sz="2500">
                <a:latin typeface="+mn-ea"/>
              </a:rPr>
              <a:t>、</a:t>
            </a:r>
            <a:r>
              <a:rPr lang="en-US" altLang="ja-JP" sz="2500" dirty="0">
                <a:latin typeface="+mn-ea"/>
              </a:rPr>
              <a:t>ID</a:t>
            </a:r>
            <a:r>
              <a:rPr lang="ja-JP" altLang="en-US" sz="2500">
                <a:latin typeface="+mn-ea"/>
              </a:rPr>
              <a:t>、パスワード</a:t>
            </a:r>
            <a:r>
              <a:rPr lang="ja-JP" altLang="en-US" sz="2500" dirty="0">
                <a:latin typeface="+mn-ea"/>
              </a:rPr>
              <a:t>の再入力をしてください」というメールが届きました。リンク先にアクセスする</a:t>
            </a:r>
            <a:r>
              <a:rPr lang="ja-JP" altLang="en-US" sz="2500">
                <a:latin typeface="+mn-ea"/>
              </a:rPr>
              <a:t>と、銀行</a:t>
            </a:r>
            <a:r>
              <a:rPr lang="ja-JP" altLang="en-US" sz="2500" dirty="0">
                <a:latin typeface="+mn-ea"/>
              </a:rPr>
              <a:t>のサイトみたいです。さあ、どうする。</a:t>
            </a:r>
            <a:endParaRPr lang="en-US" altLang="ja-JP" sz="2500" dirty="0">
              <a:latin typeface="+mn-ea"/>
            </a:endParaRPr>
          </a:p>
        </p:txBody>
      </p:sp>
      <p:grpSp>
        <p:nvGrpSpPr>
          <p:cNvPr id="7" name="グループ化 6">
            <a:extLst>
              <a:ext uri="{FF2B5EF4-FFF2-40B4-BE49-F238E27FC236}">
                <a16:creationId xmlns:a16="http://schemas.microsoft.com/office/drawing/2014/main" id="{AADB777E-3D96-4A92-9333-697D9717F8B2}"/>
              </a:ext>
            </a:extLst>
          </p:cNvPr>
          <p:cNvGrpSpPr/>
          <p:nvPr/>
        </p:nvGrpSpPr>
        <p:grpSpPr>
          <a:xfrm>
            <a:off x="589218" y="3501008"/>
            <a:ext cx="2581277" cy="2664296"/>
            <a:chOff x="589218" y="3501008"/>
            <a:chExt cx="2581277" cy="2664296"/>
          </a:xfrm>
        </p:grpSpPr>
        <p:sp>
          <p:nvSpPr>
            <p:cNvPr id="12" name="角丸四角形 11">
              <a:extLst>
                <a:ext uri="{FF2B5EF4-FFF2-40B4-BE49-F238E27FC236}">
                  <a16:creationId xmlns:a16="http://schemas.microsoft.com/office/drawing/2014/main" id="{9DF04CE5-FDB4-0742-80FB-DCF255EF9AF3}"/>
                </a:ext>
              </a:extLst>
            </p:cNvPr>
            <p:cNvSpPr/>
            <p:nvPr/>
          </p:nvSpPr>
          <p:spPr>
            <a:xfrm>
              <a:off x="589218" y="3501008"/>
              <a:ext cx="2581277" cy="2664296"/>
            </a:xfrm>
            <a:prstGeom prst="roundRect">
              <a:avLst>
                <a:gd name="adj" fmla="val 10524"/>
              </a:avLst>
            </a:prstGeom>
            <a:solidFill>
              <a:schemeClr val="accent1">
                <a:lumMod val="40000"/>
                <a:lumOff val="60000"/>
              </a:schemeClr>
            </a:solidFill>
            <a:ln w="31750">
              <a:noFill/>
            </a:ln>
          </p:spPr>
          <p:style>
            <a:lnRef idx="2">
              <a:schemeClr val="accent3"/>
            </a:lnRef>
            <a:fillRef idx="1">
              <a:schemeClr val="lt1"/>
            </a:fillRef>
            <a:effectRef idx="0">
              <a:schemeClr val="accent3"/>
            </a:effectRef>
            <a:fontRef idx="minor">
              <a:schemeClr val="dk1"/>
            </a:fontRef>
          </p:style>
          <p:txBody>
            <a:bodyPr lIns="612000" tIns="108000" rIns="0" rtlCol="0" anchor="ctr"/>
            <a:lstStyle/>
            <a:p>
              <a:endParaRPr lang="en-US" altLang="ja-JP" sz="2400" dirty="0">
                <a:solidFill>
                  <a:schemeClr val="tx1"/>
                </a:solidFill>
                <a:latin typeface="Meiryo" panose="020B0604030504040204" pitchFamily="34" charset="-128"/>
              </a:endParaRPr>
            </a:p>
          </p:txBody>
        </p:sp>
        <p:sp>
          <p:nvSpPr>
            <p:cNvPr id="14" name="円/楕円 13">
              <a:extLst>
                <a:ext uri="{FF2B5EF4-FFF2-40B4-BE49-F238E27FC236}">
                  <a16:creationId xmlns:a16="http://schemas.microsoft.com/office/drawing/2014/main" id="{FE7B8CA0-DBBA-E140-90A4-4CC69B620212}"/>
                </a:ext>
              </a:extLst>
            </p:cNvPr>
            <p:cNvSpPr>
              <a:spLocks noChangeAspect="1"/>
            </p:cNvSpPr>
            <p:nvPr/>
          </p:nvSpPr>
          <p:spPr>
            <a:xfrm>
              <a:off x="1652622" y="3650465"/>
              <a:ext cx="454468" cy="4544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200" dirty="0">
                  <a:solidFill>
                    <a:schemeClr val="tx1"/>
                  </a:solidFill>
                  <a:latin typeface="メイリオ" panose="020B0604030504040204" pitchFamily="50" charset="-128"/>
                  <a:ea typeface="メイリオ" panose="020B0604030504040204" pitchFamily="50" charset="-128"/>
                </a:rPr>
                <a:t>1</a:t>
              </a:r>
              <a:endParaRPr kumimoji="1"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B0DF3673-C702-AC4E-AC0A-1CEEC0E7B5C3}"/>
                </a:ext>
              </a:extLst>
            </p:cNvPr>
            <p:cNvSpPr txBox="1"/>
            <p:nvPr/>
          </p:nvSpPr>
          <p:spPr>
            <a:xfrm>
              <a:off x="733234" y="4203414"/>
              <a:ext cx="2334755" cy="887935"/>
            </a:xfrm>
            <a:prstGeom prst="rect">
              <a:avLst/>
            </a:prstGeom>
            <a:noFill/>
          </p:spPr>
          <p:txBody>
            <a:bodyPr wrap="square" rtlCol="0">
              <a:spAutoFit/>
            </a:bodyPr>
            <a:lstStyle/>
            <a:p>
              <a:pPr>
                <a:lnSpc>
                  <a:spcPct val="120000"/>
                </a:lnSpc>
              </a:pPr>
              <a:r>
                <a:rPr lang="ja-JP" altLang="en-US" sz="2200" dirty="0"/>
                <a:t>急いで情報を再入力する</a:t>
              </a:r>
            </a:p>
          </p:txBody>
        </p:sp>
      </p:grpSp>
      <p:grpSp>
        <p:nvGrpSpPr>
          <p:cNvPr id="9" name="グループ化 8">
            <a:extLst>
              <a:ext uri="{FF2B5EF4-FFF2-40B4-BE49-F238E27FC236}">
                <a16:creationId xmlns:a16="http://schemas.microsoft.com/office/drawing/2014/main" id="{D083D79D-E5C9-4198-AC73-76B49659DEE1}"/>
              </a:ext>
            </a:extLst>
          </p:cNvPr>
          <p:cNvGrpSpPr/>
          <p:nvPr/>
        </p:nvGrpSpPr>
        <p:grpSpPr>
          <a:xfrm>
            <a:off x="3273152" y="3501008"/>
            <a:ext cx="2581277" cy="2664296"/>
            <a:chOff x="3273152" y="3501008"/>
            <a:chExt cx="2581277" cy="2664296"/>
          </a:xfrm>
        </p:grpSpPr>
        <p:sp>
          <p:nvSpPr>
            <p:cNvPr id="16" name="角丸四角形 15">
              <a:extLst>
                <a:ext uri="{FF2B5EF4-FFF2-40B4-BE49-F238E27FC236}">
                  <a16:creationId xmlns:a16="http://schemas.microsoft.com/office/drawing/2014/main" id="{72A38E4B-B055-6840-91D0-BD350B7F86E3}"/>
                </a:ext>
              </a:extLst>
            </p:cNvPr>
            <p:cNvSpPr/>
            <p:nvPr/>
          </p:nvSpPr>
          <p:spPr>
            <a:xfrm>
              <a:off x="3273152" y="3501008"/>
              <a:ext cx="2581277" cy="2664296"/>
            </a:xfrm>
            <a:prstGeom prst="roundRect">
              <a:avLst>
                <a:gd name="adj" fmla="val 10524"/>
              </a:avLst>
            </a:prstGeom>
            <a:solidFill>
              <a:schemeClr val="accent1">
                <a:lumMod val="40000"/>
                <a:lumOff val="60000"/>
              </a:schemeClr>
            </a:solidFill>
            <a:ln w="31750">
              <a:noFill/>
            </a:ln>
          </p:spPr>
          <p:style>
            <a:lnRef idx="2">
              <a:schemeClr val="accent3"/>
            </a:lnRef>
            <a:fillRef idx="1">
              <a:schemeClr val="lt1"/>
            </a:fillRef>
            <a:effectRef idx="0">
              <a:schemeClr val="accent3"/>
            </a:effectRef>
            <a:fontRef idx="minor">
              <a:schemeClr val="dk1"/>
            </a:fontRef>
          </p:style>
          <p:txBody>
            <a:bodyPr lIns="612000" tIns="108000" rIns="0" rtlCol="0" anchor="ctr"/>
            <a:lstStyle/>
            <a:p>
              <a:endParaRPr lang="en-US" altLang="ja-JP" sz="2400" dirty="0">
                <a:solidFill>
                  <a:schemeClr val="tx1"/>
                </a:solidFill>
                <a:latin typeface="Meiryo" panose="020B0604030504040204" pitchFamily="34" charset="-128"/>
              </a:endParaRPr>
            </a:p>
          </p:txBody>
        </p:sp>
        <p:sp>
          <p:nvSpPr>
            <p:cNvPr id="17" name="円/楕円 16">
              <a:extLst>
                <a:ext uri="{FF2B5EF4-FFF2-40B4-BE49-F238E27FC236}">
                  <a16:creationId xmlns:a16="http://schemas.microsoft.com/office/drawing/2014/main" id="{3965AF3A-CE03-F848-9D83-B66344B874E8}"/>
                </a:ext>
              </a:extLst>
            </p:cNvPr>
            <p:cNvSpPr>
              <a:spLocks noChangeAspect="1"/>
            </p:cNvSpPr>
            <p:nvPr/>
          </p:nvSpPr>
          <p:spPr>
            <a:xfrm>
              <a:off x="4336556" y="3650465"/>
              <a:ext cx="454468" cy="4544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200" dirty="0">
                  <a:solidFill>
                    <a:schemeClr val="tx1"/>
                  </a:solidFill>
                  <a:latin typeface="メイリオ" panose="020B0604030504040204" pitchFamily="50" charset="-128"/>
                  <a:ea typeface="メイリオ" panose="020B0604030504040204" pitchFamily="50" charset="-128"/>
                </a:rPr>
                <a:t>2</a:t>
              </a:r>
              <a:endParaRPr kumimoji="1"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52CA1DD0-898D-3346-AA2E-CB38EB99335A}"/>
                </a:ext>
              </a:extLst>
            </p:cNvPr>
            <p:cNvSpPr txBox="1"/>
            <p:nvPr/>
          </p:nvSpPr>
          <p:spPr>
            <a:xfrm>
              <a:off x="3417168" y="4203414"/>
              <a:ext cx="2420478" cy="1294200"/>
            </a:xfrm>
            <a:prstGeom prst="rect">
              <a:avLst/>
            </a:prstGeom>
            <a:noFill/>
          </p:spPr>
          <p:txBody>
            <a:bodyPr wrap="square" rtlCol="0">
              <a:spAutoFit/>
            </a:bodyPr>
            <a:lstStyle/>
            <a:p>
              <a:pPr>
                <a:lnSpc>
                  <a:spcPct val="120000"/>
                </a:lnSpc>
              </a:pPr>
              <a:r>
                <a:rPr lang="ja-JP" altLang="en-US" sz="2200" dirty="0"/>
                <a:t>銀行の公式ＨＰで調べた番号に電話して確認する</a:t>
              </a:r>
            </a:p>
          </p:txBody>
        </p:sp>
      </p:grpSp>
      <p:grpSp>
        <p:nvGrpSpPr>
          <p:cNvPr id="10" name="グループ化 9">
            <a:extLst>
              <a:ext uri="{FF2B5EF4-FFF2-40B4-BE49-F238E27FC236}">
                <a16:creationId xmlns:a16="http://schemas.microsoft.com/office/drawing/2014/main" id="{1A097FD7-CBB0-45F6-84EB-3EA913EE30BC}"/>
              </a:ext>
            </a:extLst>
          </p:cNvPr>
          <p:cNvGrpSpPr/>
          <p:nvPr/>
        </p:nvGrpSpPr>
        <p:grpSpPr>
          <a:xfrm>
            <a:off x="5940152" y="3501008"/>
            <a:ext cx="2581277" cy="2664296"/>
            <a:chOff x="5940152" y="3501008"/>
            <a:chExt cx="2581277" cy="2664296"/>
          </a:xfrm>
        </p:grpSpPr>
        <p:sp>
          <p:nvSpPr>
            <p:cNvPr id="19" name="角丸四角形 18">
              <a:extLst>
                <a:ext uri="{FF2B5EF4-FFF2-40B4-BE49-F238E27FC236}">
                  <a16:creationId xmlns:a16="http://schemas.microsoft.com/office/drawing/2014/main" id="{8440E4B5-D28D-544D-952C-301A606F9B8B}"/>
                </a:ext>
              </a:extLst>
            </p:cNvPr>
            <p:cNvSpPr/>
            <p:nvPr/>
          </p:nvSpPr>
          <p:spPr>
            <a:xfrm>
              <a:off x="5940152" y="3501008"/>
              <a:ext cx="2581277" cy="2664296"/>
            </a:xfrm>
            <a:prstGeom prst="roundRect">
              <a:avLst>
                <a:gd name="adj" fmla="val 10524"/>
              </a:avLst>
            </a:prstGeom>
            <a:solidFill>
              <a:schemeClr val="accent1">
                <a:lumMod val="40000"/>
                <a:lumOff val="60000"/>
              </a:schemeClr>
            </a:solidFill>
            <a:ln w="31750">
              <a:noFill/>
            </a:ln>
          </p:spPr>
          <p:style>
            <a:lnRef idx="2">
              <a:schemeClr val="accent3"/>
            </a:lnRef>
            <a:fillRef idx="1">
              <a:schemeClr val="lt1"/>
            </a:fillRef>
            <a:effectRef idx="0">
              <a:schemeClr val="accent3"/>
            </a:effectRef>
            <a:fontRef idx="minor">
              <a:schemeClr val="dk1"/>
            </a:fontRef>
          </p:style>
          <p:txBody>
            <a:bodyPr lIns="612000" tIns="108000" rIns="0" rtlCol="0" anchor="ctr"/>
            <a:lstStyle/>
            <a:p>
              <a:endParaRPr lang="en-US" altLang="ja-JP" sz="2400" dirty="0">
                <a:solidFill>
                  <a:schemeClr val="tx1"/>
                </a:solidFill>
                <a:latin typeface="Meiryo" panose="020B0604030504040204" pitchFamily="34" charset="-128"/>
              </a:endParaRPr>
            </a:p>
          </p:txBody>
        </p:sp>
        <p:sp>
          <p:nvSpPr>
            <p:cNvPr id="20" name="円/楕円 19">
              <a:extLst>
                <a:ext uri="{FF2B5EF4-FFF2-40B4-BE49-F238E27FC236}">
                  <a16:creationId xmlns:a16="http://schemas.microsoft.com/office/drawing/2014/main" id="{C9417100-3DED-FF4B-BD5D-FA6EDDB0CFE8}"/>
                </a:ext>
              </a:extLst>
            </p:cNvPr>
            <p:cNvSpPr>
              <a:spLocks noChangeAspect="1"/>
            </p:cNvSpPr>
            <p:nvPr/>
          </p:nvSpPr>
          <p:spPr>
            <a:xfrm>
              <a:off x="7003556" y="3650465"/>
              <a:ext cx="454468" cy="4544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200" dirty="0">
                  <a:solidFill>
                    <a:schemeClr val="tx1"/>
                  </a:solidFill>
                  <a:latin typeface="メイリオ" panose="020B0604030504040204" pitchFamily="50" charset="-128"/>
                  <a:ea typeface="メイリオ" panose="020B0604030504040204" pitchFamily="50" charset="-128"/>
                </a:rPr>
                <a:t>3</a:t>
              </a:r>
              <a:endParaRPr kumimoji="1" lang="ja-JP" altLang="en-US" sz="2200" dirty="0">
                <a:solidFill>
                  <a:schemeClr val="tx1"/>
                </a:solidFill>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BA0F0D1C-30DD-4F43-B5BB-8A3B228272AC}"/>
                </a:ext>
              </a:extLst>
            </p:cNvPr>
            <p:cNvSpPr txBox="1"/>
            <p:nvPr/>
          </p:nvSpPr>
          <p:spPr>
            <a:xfrm>
              <a:off x="6084168" y="4203414"/>
              <a:ext cx="2334755" cy="461665"/>
            </a:xfrm>
            <a:prstGeom prst="rect">
              <a:avLst/>
            </a:prstGeom>
            <a:noFill/>
          </p:spPr>
          <p:txBody>
            <a:bodyPr wrap="square" rtlCol="0">
              <a:spAutoFit/>
            </a:bodyPr>
            <a:lstStyle/>
            <a:p>
              <a:pPr algn="ctr"/>
              <a:r>
                <a:rPr lang="ja-JP" altLang="en-US" sz="2400" dirty="0"/>
                <a:t>無視する</a:t>
              </a:r>
            </a:p>
          </p:txBody>
        </p:sp>
      </p:grpSp>
      <p:pic>
        <p:nvPicPr>
          <p:cNvPr id="28" name="図 27" descr="時計, 部屋, コンピュータ が含まれている画像&#10;&#10;自動的に生成された説明">
            <a:extLst>
              <a:ext uri="{FF2B5EF4-FFF2-40B4-BE49-F238E27FC236}">
                <a16:creationId xmlns:a16="http://schemas.microsoft.com/office/drawing/2014/main" id="{11E6DB26-53F1-2F40-A423-2B393053DE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740" y="5132892"/>
            <a:ext cx="2445742" cy="1849984"/>
          </a:xfrm>
          <a:prstGeom prst="rect">
            <a:avLst/>
          </a:prstGeom>
        </p:spPr>
      </p:pic>
    </p:spTree>
    <p:extLst>
      <p:ext uri="{BB962C8B-B14F-4D97-AF65-F5344CB8AC3E}">
        <p14:creationId xmlns:p14="http://schemas.microsoft.com/office/powerpoint/2010/main" val="3388741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7"/>
          <p:cNvSpPr>
            <a:spLocks noGrp="1"/>
          </p:cNvSpPr>
          <p:nvPr>
            <p:ph type="sldNum" sz="quarter" idx="12"/>
          </p:nvPr>
        </p:nvSpPr>
        <p:spPr/>
        <p:txBody>
          <a:bodyPr/>
          <a:lstStyle/>
          <a:p>
            <a:fld id="{61AAA30B-0EA0-A245-8576-0F101DEF2AA9}" type="slidenum">
              <a:rPr lang="ja-JP" altLang="en-US" smtClean="0"/>
              <a:pPr/>
              <a:t>5</a:t>
            </a:fld>
            <a:endParaRPr lang="ja-JP" altLang="en-US" dirty="0"/>
          </a:p>
        </p:txBody>
      </p:sp>
      <p:grpSp>
        <p:nvGrpSpPr>
          <p:cNvPr id="17" name="グループ化 16">
            <a:extLst>
              <a:ext uri="{FF2B5EF4-FFF2-40B4-BE49-F238E27FC236}">
                <a16:creationId xmlns:a16="http://schemas.microsoft.com/office/drawing/2014/main" id="{3739ECF1-0DDC-574A-B522-BF06C24FD682}"/>
              </a:ext>
            </a:extLst>
          </p:cNvPr>
          <p:cNvGrpSpPr/>
          <p:nvPr/>
        </p:nvGrpSpPr>
        <p:grpSpPr>
          <a:xfrm>
            <a:off x="1331640" y="980728"/>
            <a:ext cx="6514797" cy="1845951"/>
            <a:chOff x="1331640" y="980728"/>
            <a:chExt cx="6514797" cy="1845951"/>
          </a:xfrm>
        </p:grpSpPr>
        <p:sp>
          <p:nvSpPr>
            <p:cNvPr id="35" name="円/楕円 34">
              <a:extLst>
                <a:ext uri="{FF2B5EF4-FFF2-40B4-BE49-F238E27FC236}">
                  <a16:creationId xmlns:a16="http://schemas.microsoft.com/office/drawing/2014/main" id="{6454F3F4-E14F-B345-A3A4-BDFCA9907472}"/>
                </a:ext>
              </a:extLst>
            </p:cNvPr>
            <p:cNvSpPr>
              <a:spLocks noChangeAspect="1"/>
            </p:cNvSpPr>
            <p:nvPr/>
          </p:nvSpPr>
          <p:spPr>
            <a:xfrm>
              <a:off x="4068000" y="1412888"/>
              <a:ext cx="1008000" cy="1008000"/>
            </a:xfrm>
            <a:prstGeom prst="ellipse">
              <a:avLst/>
            </a:prstGeom>
            <a:noFill/>
            <a:ln w="228600">
              <a:solidFill>
                <a:schemeClr val="accent2">
                  <a:lumMod val="20000"/>
                  <a:lumOff val="80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panose="020B0604030504040204" pitchFamily="34" charset="-128"/>
              </a:endParaRPr>
            </a:p>
          </p:txBody>
        </p:sp>
        <p:sp>
          <p:nvSpPr>
            <p:cNvPr id="7" name="テキスト プレースホルダー 12"/>
            <p:cNvSpPr txBox="1">
              <a:spLocks/>
            </p:cNvSpPr>
            <p:nvPr/>
          </p:nvSpPr>
          <p:spPr>
            <a:xfrm>
              <a:off x="1331640" y="980728"/>
              <a:ext cx="6514797" cy="1845951"/>
            </a:xfrm>
            <a:prstGeom prst="rect">
              <a:avLst/>
            </a:prstGeom>
          </p:spPr>
          <p:txBody>
            <a:bodyPr lIns="72000" tIns="72000" rIns="72000" bIns="72000"/>
            <a:lstStyle>
              <a:lvl1pPr marL="0" indent="0" algn="l" defTabSz="914400" rtl="0" eaLnBrk="1" latinLnBrk="0" hangingPunct="1">
                <a:lnSpc>
                  <a:spcPct val="120000"/>
                </a:lnSpc>
                <a:spcBef>
                  <a:spcPts val="1000"/>
                </a:spcBef>
                <a:spcAft>
                  <a:spcPts val="0"/>
                </a:spcAft>
                <a:buFontTx/>
                <a:buNone/>
                <a:defRPr kumimoji="1" sz="3200" kern="1200">
                  <a:solidFill>
                    <a:schemeClr val="tx1"/>
                  </a:solidFill>
                  <a:latin typeface="+mn-lt"/>
                  <a:ea typeface="+mn-ea"/>
                  <a:cs typeface="+mn-cs"/>
                </a:defRPr>
              </a:lvl1pPr>
              <a:lvl2pPr marL="457200" indent="0" algn="l" defTabSz="914400" rtl="0" eaLnBrk="1" latinLnBrk="0" hangingPunct="1">
                <a:lnSpc>
                  <a:spcPct val="120000"/>
                </a:lnSpc>
                <a:spcBef>
                  <a:spcPts val="500"/>
                </a:spcBef>
                <a:spcAft>
                  <a:spcPts val="0"/>
                </a:spcAft>
                <a:buFontTx/>
                <a:buNone/>
                <a:defRPr kumimoji="1" sz="2400" kern="1200">
                  <a:solidFill>
                    <a:schemeClr val="tx1"/>
                  </a:solidFill>
                  <a:latin typeface="+mn-lt"/>
                  <a:ea typeface="+mn-ea"/>
                  <a:cs typeface="+mn-cs"/>
                </a:defRPr>
              </a:lvl2pPr>
              <a:lvl3pPr marL="914400" indent="0" algn="l" defTabSz="914400" rtl="0" eaLnBrk="1" latinLnBrk="0" hangingPunct="1">
                <a:lnSpc>
                  <a:spcPct val="120000"/>
                </a:lnSpc>
                <a:spcBef>
                  <a:spcPts val="500"/>
                </a:spcBef>
                <a:spcAft>
                  <a:spcPts val="0"/>
                </a:spcAft>
                <a:buFontTx/>
                <a:buNone/>
                <a:defRPr kumimoji="1" sz="2000" kern="1200">
                  <a:solidFill>
                    <a:schemeClr val="tx1"/>
                  </a:solidFill>
                  <a:latin typeface="+mn-lt"/>
                  <a:ea typeface="+mn-ea"/>
                  <a:cs typeface="+mn-cs"/>
                </a:defRPr>
              </a:lvl3pPr>
              <a:lvl4pPr marL="1371600" indent="0" algn="l" defTabSz="914400" rtl="0" eaLnBrk="1" latinLnBrk="0" hangingPunct="1">
                <a:lnSpc>
                  <a:spcPct val="120000"/>
                </a:lnSpc>
                <a:spcBef>
                  <a:spcPts val="500"/>
                </a:spcBef>
                <a:spcAft>
                  <a:spcPts val="0"/>
                </a:spcAft>
                <a:buFontTx/>
                <a:buNone/>
                <a:defRPr kumimoji="1" sz="1800" kern="1200">
                  <a:solidFill>
                    <a:schemeClr val="tx1"/>
                  </a:solidFill>
                  <a:latin typeface="+mn-lt"/>
                  <a:ea typeface="+mn-ea"/>
                  <a:cs typeface="+mn-cs"/>
                </a:defRPr>
              </a:lvl4pPr>
              <a:lvl5pPr marL="1828800" indent="0" algn="l" defTabSz="914400" rtl="0" eaLnBrk="1" latinLnBrk="0" hangingPunct="1">
                <a:lnSpc>
                  <a:spcPct val="120000"/>
                </a:lnSpc>
                <a:spcBef>
                  <a:spcPts val="500"/>
                </a:spcBef>
                <a:spcAft>
                  <a:spcPts val="0"/>
                </a:spcAft>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spcBef>
                  <a:spcPts val="0"/>
                </a:spcBef>
              </a:pPr>
              <a:r>
                <a:rPr lang="ja-JP" altLang="en-US" dirty="0">
                  <a:latin typeface="+mn-ea"/>
                </a:rPr>
                <a:t>②銀行の公式ＨＰで調べた番号に</a:t>
              </a:r>
              <a:endParaRPr lang="en-US" altLang="ja-JP" dirty="0">
                <a:latin typeface="+mn-ea"/>
              </a:endParaRPr>
            </a:p>
            <a:p>
              <a:pPr>
                <a:spcBef>
                  <a:spcPts val="0"/>
                </a:spcBef>
              </a:pPr>
              <a:r>
                <a:rPr lang="ja-JP" altLang="en-US" dirty="0">
                  <a:latin typeface="+mn-ea"/>
                </a:rPr>
                <a:t>　電話して確認する</a:t>
              </a:r>
            </a:p>
            <a:p>
              <a:pPr>
                <a:spcBef>
                  <a:spcPts val="0"/>
                </a:spcBef>
              </a:pPr>
              <a:r>
                <a:rPr lang="ja-JP" altLang="en-US" dirty="0">
                  <a:latin typeface="+mn-ea"/>
                </a:rPr>
                <a:t>③無視する</a:t>
              </a:r>
            </a:p>
          </p:txBody>
        </p:sp>
      </p:grpSp>
      <p:grpSp>
        <p:nvGrpSpPr>
          <p:cNvPr id="13" name="グループ化 12">
            <a:extLst>
              <a:ext uri="{FF2B5EF4-FFF2-40B4-BE49-F238E27FC236}">
                <a16:creationId xmlns:a16="http://schemas.microsoft.com/office/drawing/2014/main" id="{0173E617-20CF-476B-979A-99BF76AA5F53}"/>
              </a:ext>
            </a:extLst>
          </p:cNvPr>
          <p:cNvGrpSpPr/>
          <p:nvPr/>
        </p:nvGrpSpPr>
        <p:grpSpPr>
          <a:xfrm>
            <a:off x="1043608" y="2996952"/>
            <a:ext cx="7056784" cy="1266202"/>
            <a:chOff x="1043608" y="2236577"/>
            <a:chExt cx="7056784" cy="2294687"/>
          </a:xfrm>
        </p:grpSpPr>
        <p:sp>
          <p:nvSpPr>
            <p:cNvPr id="5" name="正方形/長方形 4">
              <a:extLst>
                <a:ext uri="{FF2B5EF4-FFF2-40B4-BE49-F238E27FC236}">
                  <a16:creationId xmlns:a16="http://schemas.microsoft.com/office/drawing/2014/main" id="{5B3F0E53-20B8-C443-9AAF-47C6EE35BA5E}"/>
                </a:ext>
              </a:extLst>
            </p:cNvPr>
            <p:cNvSpPr/>
            <p:nvPr/>
          </p:nvSpPr>
          <p:spPr>
            <a:xfrm>
              <a:off x="1043608" y="2236577"/>
              <a:ext cx="7056784" cy="2294687"/>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1475656" y="2653705"/>
              <a:ext cx="6552728" cy="1609169"/>
            </a:xfrm>
            <a:prstGeom prst="rect">
              <a:avLst/>
            </a:prstGeom>
            <a:noFill/>
          </p:spPr>
          <p:txBody>
            <a:bodyPr wrap="square" rtlCol="0">
              <a:spAutoFit/>
            </a:bodyPr>
            <a:lstStyle/>
            <a:p>
              <a:pPr>
                <a:lnSpc>
                  <a:spcPct val="120000"/>
                </a:lnSpc>
              </a:pPr>
              <a:r>
                <a:rPr lang="ja-JP" altLang="en-US" sz="2200" dirty="0">
                  <a:highlight>
                    <a:srgbClr val="FFFF00"/>
                  </a:highlight>
                  <a:latin typeface="+mj-ea"/>
                  <a:ea typeface="+mj-ea"/>
                </a:rPr>
                <a:t>銀行が</a:t>
              </a:r>
              <a:r>
                <a:rPr lang="en-US" altLang="ja-JP" sz="2200" dirty="0">
                  <a:highlight>
                    <a:srgbClr val="FFFF00"/>
                  </a:highlight>
                  <a:latin typeface="+mj-ea"/>
                  <a:ea typeface="+mj-ea"/>
                </a:rPr>
                <a:t>ID</a:t>
              </a:r>
              <a:r>
                <a:rPr lang="ja-JP" altLang="en-US" sz="2200" dirty="0" err="1">
                  <a:highlight>
                    <a:srgbClr val="FFFF00"/>
                  </a:highlight>
                  <a:latin typeface="+mj-ea"/>
                  <a:ea typeface="+mj-ea"/>
                </a:rPr>
                <a:t>、</a:t>
              </a:r>
              <a:r>
                <a:rPr lang="ja-JP" altLang="en-US" sz="2200" dirty="0">
                  <a:highlight>
                    <a:srgbClr val="FFFF00"/>
                  </a:highlight>
                  <a:latin typeface="+mj-ea"/>
                  <a:ea typeface="+mj-ea"/>
                </a:rPr>
                <a:t>パスワードの再入力をメールや</a:t>
              </a:r>
              <a:r>
                <a:rPr lang="en-US" altLang="ja-JP" sz="2200" dirty="0">
                  <a:highlight>
                    <a:srgbClr val="FFFF00"/>
                  </a:highlight>
                  <a:latin typeface="+mj-ea"/>
                  <a:ea typeface="+mj-ea"/>
                </a:rPr>
                <a:t>SMS</a:t>
              </a:r>
              <a:r>
                <a:rPr lang="ja-JP" altLang="en-US" sz="2200" dirty="0">
                  <a:highlight>
                    <a:srgbClr val="FFFF00"/>
                  </a:highlight>
                  <a:latin typeface="+mj-ea"/>
                  <a:ea typeface="+mj-ea"/>
                </a:rPr>
                <a:t>で要求することはありません。</a:t>
              </a:r>
              <a:endParaRPr lang="en-US" altLang="ja-JP" sz="2200" dirty="0">
                <a:highlight>
                  <a:srgbClr val="FFFF00"/>
                </a:highlight>
                <a:latin typeface="+mj-ea"/>
                <a:ea typeface="+mj-ea"/>
              </a:endParaRPr>
            </a:p>
          </p:txBody>
        </p:sp>
      </p:grpSp>
      <p:grpSp>
        <p:nvGrpSpPr>
          <p:cNvPr id="15" name="グループ化 14">
            <a:extLst>
              <a:ext uri="{FF2B5EF4-FFF2-40B4-BE49-F238E27FC236}">
                <a16:creationId xmlns:a16="http://schemas.microsoft.com/office/drawing/2014/main" id="{7C2D8BBF-2102-1948-ACD8-84FEA8BAF69D}"/>
              </a:ext>
            </a:extLst>
          </p:cNvPr>
          <p:cNvGrpSpPr/>
          <p:nvPr/>
        </p:nvGrpSpPr>
        <p:grpSpPr>
          <a:xfrm>
            <a:off x="1331640" y="4275196"/>
            <a:ext cx="6325488" cy="2220205"/>
            <a:chOff x="1331640" y="4275196"/>
            <a:chExt cx="6325488" cy="2220205"/>
          </a:xfrm>
        </p:grpSpPr>
        <p:sp>
          <p:nvSpPr>
            <p:cNvPr id="3" name="テキスト ボックス 2"/>
            <p:cNvSpPr txBox="1"/>
            <p:nvPr/>
          </p:nvSpPr>
          <p:spPr>
            <a:xfrm>
              <a:off x="1331640" y="5032112"/>
              <a:ext cx="1980029" cy="954107"/>
            </a:xfrm>
            <a:prstGeom prst="rect">
              <a:avLst/>
            </a:prstGeom>
            <a:noFill/>
          </p:spPr>
          <p:txBody>
            <a:bodyPr wrap="none" rtlCol="0">
              <a:spAutoFit/>
            </a:bodyPr>
            <a:lstStyle/>
            <a:p>
              <a:r>
                <a:rPr kumimoji="1" lang="ja-JP" altLang="en-US" sz="2800" dirty="0">
                  <a:solidFill>
                    <a:schemeClr val="tx2"/>
                  </a:solidFill>
                </a:rPr>
                <a:t>①を</a:t>
              </a:r>
              <a:endParaRPr kumimoji="1" lang="en-US" altLang="ja-JP" sz="2800" dirty="0">
                <a:solidFill>
                  <a:schemeClr val="tx2"/>
                </a:solidFill>
              </a:endParaRPr>
            </a:p>
            <a:p>
              <a:r>
                <a:rPr kumimoji="1" lang="ja-JP" altLang="en-US" sz="2800" dirty="0">
                  <a:solidFill>
                    <a:schemeClr val="tx2"/>
                  </a:solidFill>
                </a:rPr>
                <a:t>選んだ人は</a:t>
              </a:r>
            </a:p>
          </p:txBody>
        </p:sp>
        <p:sp>
          <p:nvSpPr>
            <p:cNvPr id="4" name="テキスト ボックス 3"/>
            <p:cNvSpPr txBox="1"/>
            <p:nvPr/>
          </p:nvSpPr>
          <p:spPr>
            <a:xfrm>
              <a:off x="5830987" y="5226061"/>
              <a:ext cx="1826141" cy="584775"/>
            </a:xfrm>
            <a:prstGeom prst="rect">
              <a:avLst/>
            </a:prstGeom>
            <a:noFill/>
          </p:spPr>
          <p:txBody>
            <a:bodyPr wrap="none" rtlCol="0">
              <a:spAutoFit/>
            </a:bodyPr>
            <a:lstStyle/>
            <a:p>
              <a:r>
                <a:rPr kumimoji="1" lang="ja-JP" altLang="en-US" sz="3200" dirty="0">
                  <a:solidFill>
                    <a:schemeClr val="tx2"/>
                  </a:solidFill>
                </a:rPr>
                <a:t>に注意！</a:t>
              </a:r>
            </a:p>
          </p:txBody>
        </p:sp>
        <p:grpSp>
          <p:nvGrpSpPr>
            <p:cNvPr id="20" name="グループ化 19"/>
            <p:cNvGrpSpPr/>
            <p:nvPr/>
          </p:nvGrpSpPr>
          <p:grpSpPr>
            <a:xfrm>
              <a:off x="3393817" y="4433427"/>
              <a:ext cx="2356367" cy="2061974"/>
              <a:chOff x="4904082" y="4404672"/>
              <a:chExt cx="2356367" cy="2061974"/>
            </a:xfrm>
          </p:grpSpPr>
          <p:sp>
            <p:nvSpPr>
              <p:cNvPr id="21" name="円/楕円 20">
                <a:extLst>
                  <a:ext uri="{FF2B5EF4-FFF2-40B4-BE49-F238E27FC236}">
                    <a16:creationId xmlns:a16="http://schemas.microsoft.com/office/drawing/2014/main" id="{475FB3B5-A349-0A4D-865C-2F963B26F7E2}"/>
                  </a:ext>
                </a:extLst>
              </p:cNvPr>
              <p:cNvSpPr/>
              <p:nvPr/>
            </p:nvSpPr>
            <p:spPr>
              <a:xfrm>
                <a:off x="5016306" y="4404672"/>
                <a:ext cx="2061974" cy="2061974"/>
              </a:xfrm>
              <a:prstGeom prst="ellipse">
                <a:avLst/>
              </a:prstGeom>
              <a:solidFill>
                <a:schemeClr val="accent1"/>
              </a:solidFill>
              <a:ln w="38100">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2"/>
                  </a:solidFill>
                  <a:latin typeface="Meiryo" panose="020B0604030504040204" pitchFamily="34" charset="-128"/>
                </a:endParaRPr>
              </a:p>
            </p:txBody>
          </p:sp>
          <p:sp>
            <p:nvSpPr>
              <p:cNvPr id="22" name="テキスト ボックス 21">
                <a:extLst>
                  <a:ext uri="{FF2B5EF4-FFF2-40B4-BE49-F238E27FC236}">
                    <a16:creationId xmlns:a16="http://schemas.microsoft.com/office/drawing/2014/main" id="{7B5D24AE-97D9-6A42-9951-114E8BDAA6BE}"/>
                  </a:ext>
                </a:extLst>
              </p:cNvPr>
              <p:cNvSpPr txBox="1"/>
              <p:nvPr/>
            </p:nvSpPr>
            <p:spPr>
              <a:xfrm>
                <a:off x="4904082" y="5480426"/>
                <a:ext cx="2356367" cy="707886"/>
              </a:xfrm>
              <a:prstGeom prst="rect">
                <a:avLst/>
              </a:prstGeom>
              <a:noFill/>
            </p:spPr>
            <p:txBody>
              <a:bodyPr wrap="square" rtlCol="0">
                <a:spAutoFit/>
              </a:bodyPr>
              <a:lstStyle/>
              <a:p>
                <a:pPr algn="ctr"/>
                <a:r>
                  <a:rPr lang="ja-JP" altLang="en-US" sz="2000" dirty="0">
                    <a:solidFill>
                      <a:schemeClr val="bg1"/>
                    </a:solidFill>
                    <a:latin typeface="Meiryo" panose="020B0604030504040204" pitchFamily="34" charset="-128"/>
                  </a:rPr>
                  <a:t>フィッシング</a:t>
                </a:r>
                <a:endParaRPr lang="en-US" altLang="ja-JP" sz="2000" dirty="0">
                  <a:solidFill>
                    <a:schemeClr val="bg1"/>
                  </a:solidFill>
                  <a:latin typeface="Meiryo" panose="020B0604030504040204" pitchFamily="34" charset="-128"/>
                </a:endParaRPr>
              </a:p>
              <a:p>
                <a:pPr algn="ctr"/>
                <a:r>
                  <a:rPr lang="ja-JP" altLang="en-US" sz="2000" dirty="0">
                    <a:solidFill>
                      <a:schemeClr val="bg1"/>
                    </a:solidFill>
                    <a:latin typeface="Meiryo" panose="020B0604030504040204" pitchFamily="34" charset="-128"/>
                  </a:rPr>
                  <a:t>詐欺</a:t>
                </a:r>
                <a:endParaRPr kumimoji="1" lang="ja-JP" altLang="en-US" sz="2000" dirty="0">
                  <a:solidFill>
                    <a:schemeClr val="bg1"/>
                  </a:solidFill>
                  <a:latin typeface="Meiryo" panose="020B0604030504040204" pitchFamily="34" charset="-128"/>
                </a:endParaRPr>
              </a:p>
            </p:txBody>
          </p:sp>
          <p:pic>
            <p:nvPicPr>
              <p:cNvPr id="23" name="図 22">
                <a:extLst>
                  <a:ext uri="{FF2B5EF4-FFF2-40B4-BE49-F238E27FC236}">
                    <a16:creationId xmlns:a16="http://schemas.microsoft.com/office/drawing/2014/main" id="{A08C8988-4BD3-5946-AE53-F13E51ABFA1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697638" y="4748152"/>
                <a:ext cx="800420" cy="615707"/>
              </a:xfrm>
              <a:prstGeom prst="rect">
                <a:avLst/>
              </a:prstGeom>
            </p:spPr>
          </p:pic>
        </p:grpSp>
        <p:pic>
          <p:nvPicPr>
            <p:cNvPr id="30" name="図 29">
              <a:extLst>
                <a:ext uri="{FF2B5EF4-FFF2-40B4-BE49-F238E27FC236}">
                  <a16:creationId xmlns:a16="http://schemas.microsoft.com/office/drawing/2014/main" id="{F590CAC5-0A11-7347-932C-FC520BBFFCD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5004048" y="4275196"/>
              <a:ext cx="1008168" cy="1008168"/>
            </a:xfrm>
            <a:prstGeom prst="rect">
              <a:avLst/>
            </a:prstGeom>
          </p:spPr>
        </p:pic>
      </p:grpSp>
      <p:grpSp>
        <p:nvGrpSpPr>
          <p:cNvPr id="31" name="グループ化 30">
            <a:extLst>
              <a:ext uri="{FF2B5EF4-FFF2-40B4-BE49-F238E27FC236}">
                <a16:creationId xmlns:a16="http://schemas.microsoft.com/office/drawing/2014/main" id="{7EDBDD22-7982-FC48-844D-19A2D31C4922}"/>
              </a:ext>
            </a:extLst>
          </p:cNvPr>
          <p:cNvGrpSpPr>
            <a:grpSpLocks noChangeAspect="1"/>
          </p:cNvGrpSpPr>
          <p:nvPr/>
        </p:nvGrpSpPr>
        <p:grpSpPr>
          <a:xfrm>
            <a:off x="4007032" y="365126"/>
            <a:ext cx="1129936" cy="540000"/>
            <a:chOff x="4188540" y="365126"/>
            <a:chExt cx="1280594" cy="612000"/>
          </a:xfrm>
        </p:grpSpPr>
        <p:sp>
          <p:nvSpPr>
            <p:cNvPr id="32" name="角丸四角形 31">
              <a:extLst>
                <a:ext uri="{FF2B5EF4-FFF2-40B4-BE49-F238E27FC236}">
                  <a16:creationId xmlns:a16="http://schemas.microsoft.com/office/drawing/2014/main" id="{18A83874-8820-0D42-9180-9E65DD9AB4BE}"/>
                </a:ext>
              </a:extLst>
            </p:cNvPr>
            <p:cNvSpPr>
              <a:spLocks noChangeAspect="1"/>
            </p:cNvSpPr>
            <p:nvPr/>
          </p:nvSpPr>
          <p:spPr>
            <a:xfrm>
              <a:off x="4188540" y="365126"/>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a:solidFill>
                    <a:schemeClr val="bg1"/>
                  </a:solidFill>
                  <a:latin typeface="Meiryo" panose="020B0604030504040204" pitchFamily="34" charset="-128"/>
                </a:rPr>
                <a:t>答</a:t>
              </a:r>
              <a:endParaRPr kumimoji="1" lang="ja-JP" altLang="en-US" sz="3200" dirty="0">
                <a:solidFill>
                  <a:schemeClr val="bg1"/>
                </a:solidFill>
                <a:latin typeface="Meiryo" panose="020B0604030504040204" pitchFamily="34" charset="-128"/>
              </a:endParaRPr>
            </a:p>
          </p:txBody>
        </p:sp>
        <p:sp>
          <p:nvSpPr>
            <p:cNvPr id="33" name="角丸四角形 32">
              <a:extLst>
                <a:ext uri="{FF2B5EF4-FFF2-40B4-BE49-F238E27FC236}">
                  <a16:creationId xmlns:a16="http://schemas.microsoft.com/office/drawing/2014/main" id="{104BFB53-758F-4F4F-BADC-30D6C9144FC9}"/>
                </a:ext>
              </a:extLst>
            </p:cNvPr>
            <p:cNvSpPr>
              <a:spLocks noChangeAspect="1"/>
            </p:cNvSpPr>
            <p:nvPr/>
          </p:nvSpPr>
          <p:spPr>
            <a:xfrm>
              <a:off x="4857134" y="365126"/>
              <a:ext cx="612000" cy="612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dirty="0">
                  <a:latin typeface="Meiryo" panose="020B0604030504040204" pitchFamily="34" charset="-128"/>
                </a:rPr>
                <a:t>え</a:t>
              </a:r>
            </a:p>
          </p:txBody>
        </p:sp>
      </p:grpSp>
    </p:spTree>
    <p:extLst>
      <p:ext uri="{BB962C8B-B14F-4D97-AF65-F5344CB8AC3E}">
        <p14:creationId xmlns:p14="http://schemas.microsoft.com/office/powerpoint/2010/main" val="2148664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318657E6-12F3-C046-9139-80BBE7420C9E}"/>
              </a:ext>
            </a:extLst>
          </p:cNvPr>
          <p:cNvSpPr>
            <a:spLocks noGrp="1"/>
          </p:cNvSpPr>
          <p:nvPr>
            <p:ph type="title"/>
          </p:nvPr>
        </p:nvSpPr>
        <p:spPr>
          <a:xfrm>
            <a:off x="162000" y="365126"/>
            <a:ext cx="8820000" cy="1211341"/>
          </a:xfrm>
        </p:spPr>
        <p:txBody>
          <a:bodyPr>
            <a:normAutofit/>
          </a:bodyPr>
          <a:lstStyle/>
          <a:p>
            <a:r>
              <a:rPr lang="ja-JP" altLang="en-US" sz="3800" dirty="0"/>
              <a:t>ネットは便利</a:t>
            </a:r>
            <a:r>
              <a:rPr lang="ja-JP" altLang="en-US" sz="3800"/>
              <a:t>だが、危険</a:t>
            </a:r>
            <a:r>
              <a:rPr lang="ja-JP" altLang="en-US" sz="3800" dirty="0"/>
              <a:t>もいっぱい</a:t>
            </a:r>
          </a:p>
        </p:txBody>
      </p:sp>
      <p:sp>
        <p:nvSpPr>
          <p:cNvPr id="3" name="テキスト ボックス 2"/>
          <p:cNvSpPr txBox="1"/>
          <p:nvPr/>
        </p:nvSpPr>
        <p:spPr>
          <a:xfrm>
            <a:off x="1262138" y="1675425"/>
            <a:ext cx="3416321" cy="369332"/>
          </a:xfrm>
          <a:prstGeom prst="rect">
            <a:avLst/>
          </a:prstGeom>
          <a:noFill/>
        </p:spPr>
        <p:txBody>
          <a:bodyPr wrap="none" rtlCol="0">
            <a:spAutoFit/>
          </a:bodyPr>
          <a:lstStyle/>
          <a:p>
            <a:pPr algn="ctr"/>
            <a:r>
              <a:rPr kumimoji="1" lang="ja-JP" altLang="en-US" dirty="0">
                <a:latin typeface="Meiryo" panose="020B0604030504040204" pitchFamily="34" charset="-128"/>
              </a:rPr>
              <a:t>サイバー犯罪の検挙件数の推移</a:t>
            </a:r>
          </a:p>
        </p:txBody>
      </p:sp>
      <p:sp>
        <p:nvSpPr>
          <p:cNvPr id="9" name="テキスト ボックス 8"/>
          <p:cNvSpPr txBox="1"/>
          <p:nvPr/>
        </p:nvSpPr>
        <p:spPr>
          <a:xfrm>
            <a:off x="1555790" y="5991671"/>
            <a:ext cx="6032421" cy="461665"/>
          </a:xfrm>
          <a:prstGeom prst="rect">
            <a:avLst/>
          </a:prstGeom>
          <a:noFill/>
        </p:spPr>
        <p:txBody>
          <a:bodyPr wrap="none" rtlCol="0">
            <a:spAutoFit/>
          </a:bodyPr>
          <a:lstStyle/>
          <a:p>
            <a:pPr algn="ctr"/>
            <a:r>
              <a:rPr kumimoji="1" lang="ja-JP" altLang="en-US" sz="2400">
                <a:solidFill>
                  <a:schemeClr val="tx2"/>
                </a:solidFill>
                <a:latin typeface="Meiryo" panose="020B0604030504040204" pitchFamily="34" charset="-128"/>
              </a:rPr>
              <a:t>インターネット上の消費者トラブルを学ぶ</a:t>
            </a:r>
            <a:endParaRPr kumimoji="1" lang="ja-JP" altLang="en-US" sz="2400" dirty="0">
              <a:solidFill>
                <a:schemeClr val="tx2"/>
              </a:solidFill>
              <a:latin typeface="Meiryo" panose="020B0604030504040204" pitchFamily="34" charset="-128"/>
            </a:endParaRPr>
          </a:p>
        </p:txBody>
      </p:sp>
      <p:sp>
        <p:nvSpPr>
          <p:cNvPr id="13" name="テキスト ボックス 12"/>
          <p:cNvSpPr txBox="1"/>
          <p:nvPr/>
        </p:nvSpPr>
        <p:spPr>
          <a:xfrm>
            <a:off x="5315381" y="5147115"/>
            <a:ext cx="1826141" cy="215444"/>
          </a:xfrm>
          <a:prstGeom prst="rect">
            <a:avLst/>
          </a:prstGeom>
          <a:noFill/>
        </p:spPr>
        <p:txBody>
          <a:bodyPr wrap="square" rtlCol="0">
            <a:spAutoFit/>
          </a:bodyPr>
          <a:lstStyle/>
          <a:p>
            <a:r>
              <a:rPr lang="ja-JP" altLang="en-US" sz="800" dirty="0">
                <a:latin typeface="Meiryo" panose="020B0604030504040204" pitchFamily="34" charset="-128"/>
              </a:rPr>
              <a:t>（出典）警察庁の発表資料より作成</a:t>
            </a:r>
            <a:endParaRPr kumimoji="1" lang="ja-JP" altLang="en-US" sz="800" dirty="0">
              <a:latin typeface="Meiryo" panose="020B0604030504040204" pitchFamily="34" charset="-128"/>
            </a:endParaRPr>
          </a:p>
        </p:txBody>
      </p:sp>
      <p:sp>
        <p:nvSpPr>
          <p:cNvPr id="18" name="二等辺三角形 7">
            <a:extLst>
              <a:ext uri="{FF2B5EF4-FFF2-40B4-BE49-F238E27FC236}">
                <a16:creationId xmlns:a16="http://schemas.microsoft.com/office/drawing/2014/main" id="{BA6BCA82-4A34-444F-94C6-B63F5F4D4198}"/>
              </a:ext>
            </a:extLst>
          </p:cNvPr>
          <p:cNvSpPr/>
          <p:nvPr/>
        </p:nvSpPr>
        <p:spPr>
          <a:xfrm rot="10800000">
            <a:off x="3555590" y="5464019"/>
            <a:ext cx="2287462" cy="434221"/>
          </a:xfrm>
          <a:prstGeom prst="triangle">
            <a:avLst>
              <a:gd name="adj" fmla="val 50598"/>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28" name="テキスト ボックス 27">
            <a:extLst>
              <a:ext uri="{FF2B5EF4-FFF2-40B4-BE49-F238E27FC236}">
                <a16:creationId xmlns:a16="http://schemas.microsoft.com/office/drawing/2014/main" id="{E78F0119-0BFD-A741-857E-19D1F00BBC90}"/>
              </a:ext>
            </a:extLst>
          </p:cNvPr>
          <p:cNvSpPr txBox="1"/>
          <p:nvPr/>
        </p:nvSpPr>
        <p:spPr>
          <a:xfrm>
            <a:off x="5342803" y="2858503"/>
            <a:ext cx="3142186" cy="2113399"/>
          </a:xfrm>
          <a:prstGeom prst="rect">
            <a:avLst/>
          </a:prstGeom>
          <a:noFill/>
        </p:spPr>
        <p:txBody>
          <a:bodyPr wrap="square" rtlCol="0">
            <a:spAutoFit/>
          </a:bodyPr>
          <a:lstStyle/>
          <a:p>
            <a:pPr marL="185738" indent="-185738">
              <a:spcAft>
                <a:spcPts val="800"/>
              </a:spcAft>
            </a:pPr>
            <a:r>
              <a:rPr lang="ja-JP" altLang="en-US" sz="1400">
                <a:solidFill>
                  <a:schemeClr val="accent1">
                    <a:lumMod val="40000"/>
                    <a:lumOff val="60000"/>
                  </a:schemeClr>
                </a:solidFill>
                <a:latin typeface="Meiryo" panose="020B0604030504040204" pitchFamily="34" charset="-128"/>
              </a:rPr>
              <a:t>■</a:t>
            </a:r>
            <a:r>
              <a:rPr lang="ja-JP" altLang="en-US" sz="1400">
                <a:latin typeface="Meiryo" panose="020B0604030504040204" pitchFamily="34" charset="-128"/>
              </a:rPr>
              <a:t>不正アクセス禁止法違反</a:t>
            </a:r>
            <a:endParaRPr kumimoji="1" lang="en-US" altLang="ja-JP" sz="1400" dirty="0">
              <a:latin typeface="Meiryo" panose="020B0604030504040204" pitchFamily="34" charset="-128"/>
            </a:endParaRPr>
          </a:p>
          <a:p>
            <a:pPr marL="185738" indent="-185738">
              <a:spcAft>
                <a:spcPts val="800"/>
              </a:spcAft>
            </a:pPr>
            <a:r>
              <a:rPr lang="ja-JP" altLang="en-US" sz="1400">
                <a:solidFill>
                  <a:schemeClr val="accent1">
                    <a:lumMod val="60000"/>
                    <a:lumOff val="40000"/>
                  </a:schemeClr>
                </a:solidFill>
                <a:latin typeface="Meiryo" panose="020B0604030504040204" pitchFamily="34" charset="-128"/>
              </a:rPr>
              <a:t>■</a:t>
            </a:r>
            <a:r>
              <a:rPr lang="ja-JP" altLang="en-US" sz="1400">
                <a:latin typeface="Meiryo" panose="020B0604030504040204" pitchFamily="34" charset="-128"/>
              </a:rPr>
              <a:t>不正指令電磁的記録に関する罪、コンピュータ・電磁記録対象犯罪</a:t>
            </a:r>
            <a:endParaRPr kumimoji="1" lang="en-US" altLang="ja-JP" sz="1400" dirty="0">
              <a:latin typeface="Meiryo" panose="020B0604030504040204" pitchFamily="34" charset="-128"/>
            </a:endParaRPr>
          </a:p>
          <a:p>
            <a:pPr marL="185738" indent="-185738">
              <a:spcAft>
                <a:spcPts val="800"/>
              </a:spcAft>
            </a:pPr>
            <a:r>
              <a:rPr lang="ja-JP" altLang="en-US" sz="1400">
                <a:solidFill>
                  <a:schemeClr val="accent6"/>
                </a:solidFill>
                <a:latin typeface="Meiryo" panose="020B0604030504040204" pitchFamily="34" charset="-128"/>
              </a:rPr>
              <a:t>■</a:t>
            </a:r>
            <a:r>
              <a:rPr lang="ja-JP" altLang="en-US" sz="1400">
                <a:latin typeface="Meiryo" panose="020B0604030504040204" pitchFamily="34" charset="-128"/>
              </a:rPr>
              <a:t>児童売春・児童ポルノ法違反</a:t>
            </a:r>
            <a:endParaRPr kumimoji="1" lang="en-US" altLang="ja-JP" sz="1400" dirty="0">
              <a:latin typeface="Meiryo" panose="020B0604030504040204" pitchFamily="34" charset="-128"/>
            </a:endParaRPr>
          </a:p>
          <a:p>
            <a:pPr marL="185738" indent="-185738">
              <a:spcAft>
                <a:spcPts val="800"/>
              </a:spcAft>
            </a:pPr>
            <a:r>
              <a:rPr lang="ja-JP" altLang="en-US" sz="1400">
                <a:solidFill>
                  <a:schemeClr val="accent6">
                    <a:lumMod val="75000"/>
                  </a:schemeClr>
                </a:solidFill>
                <a:latin typeface="Meiryo" panose="020B0604030504040204" pitchFamily="34" charset="-128"/>
              </a:rPr>
              <a:t>■</a:t>
            </a:r>
            <a:r>
              <a:rPr lang="ja-JP" altLang="en-US" sz="1400">
                <a:latin typeface="Meiryo" panose="020B0604030504040204" pitchFamily="34" charset="-128"/>
              </a:rPr>
              <a:t>詐欺</a:t>
            </a:r>
            <a:endParaRPr kumimoji="1" lang="en-US" altLang="ja-JP" sz="1400" dirty="0">
              <a:latin typeface="Meiryo" panose="020B0604030504040204" pitchFamily="34" charset="-128"/>
            </a:endParaRPr>
          </a:p>
          <a:p>
            <a:pPr marL="185738" indent="-185738">
              <a:spcAft>
                <a:spcPts val="800"/>
              </a:spcAft>
            </a:pPr>
            <a:r>
              <a:rPr lang="ja-JP" altLang="en-US" sz="1400">
                <a:solidFill>
                  <a:schemeClr val="tx2">
                    <a:lumMod val="50000"/>
                  </a:schemeClr>
                </a:solidFill>
                <a:latin typeface="Meiryo" panose="020B0604030504040204" pitchFamily="34" charset="-128"/>
              </a:rPr>
              <a:t>■</a:t>
            </a:r>
            <a:r>
              <a:rPr lang="ja-JP" altLang="en-US" sz="1400">
                <a:latin typeface="Meiryo" panose="020B0604030504040204" pitchFamily="34" charset="-128"/>
              </a:rPr>
              <a:t>著作権法違反</a:t>
            </a:r>
            <a:endParaRPr kumimoji="1" lang="en-US" altLang="ja-JP" sz="1400" dirty="0">
              <a:latin typeface="Meiryo" panose="020B0604030504040204" pitchFamily="34" charset="-128"/>
            </a:endParaRPr>
          </a:p>
          <a:p>
            <a:pPr marL="185738" indent="-185738">
              <a:spcAft>
                <a:spcPts val="800"/>
              </a:spcAft>
            </a:pPr>
            <a:r>
              <a:rPr lang="ja-JP" altLang="en-US" sz="1400">
                <a:solidFill>
                  <a:schemeClr val="tx2"/>
                </a:solidFill>
                <a:latin typeface="Meiryo" panose="020B0604030504040204" pitchFamily="34" charset="-128"/>
              </a:rPr>
              <a:t>■</a:t>
            </a:r>
            <a:r>
              <a:rPr lang="ja-JP" altLang="en-US" sz="1400">
                <a:latin typeface="Meiryo" panose="020B0604030504040204" pitchFamily="34" charset="-128"/>
              </a:rPr>
              <a:t>上記以外</a:t>
            </a:r>
            <a:endParaRPr kumimoji="1" lang="ja-JP" altLang="en-US" sz="1400" dirty="0">
              <a:latin typeface="Meiryo" panose="020B0604030504040204" pitchFamily="34" charset="-128"/>
            </a:endParaRPr>
          </a:p>
        </p:txBody>
      </p:sp>
      <p:grpSp>
        <p:nvGrpSpPr>
          <p:cNvPr id="11" name="グループ化 10">
            <a:extLst>
              <a:ext uri="{FF2B5EF4-FFF2-40B4-BE49-F238E27FC236}">
                <a16:creationId xmlns:a16="http://schemas.microsoft.com/office/drawing/2014/main" id="{3B20F56E-A43E-B04F-89C4-2F3274A6FF4F}"/>
              </a:ext>
            </a:extLst>
          </p:cNvPr>
          <p:cNvGrpSpPr/>
          <p:nvPr/>
        </p:nvGrpSpPr>
        <p:grpSpPr>
          <a:xfrm>
            <a:off x="755576" y="2017690"/>
            <a:ext cx="4429446" cy="3444276"/>
            <a:chOff x="4476820" y="1794463"/>
            <a:chExt cx="2822232" cy="2723823"/>
          </a:xfrm>
        </p:grpSpPr>
        <p:graphicFrame>
          <p:nvGraphicFramePr>
            <p:cNvPr id="2" name="グラフ 1">
              <a:extLst>
                <a:ext uri="{FF2B5EF4-FFF2-40B4-BE49-F238E27FC236}">
                  <a16:creationId xmlns:a16="http://schemas.microsoft.com/office/drawing/2014/main" id="{D0E84EA0-2D47-434A-9D34-9B893E83DE00}"/>
                </a:ext>
              </a:extLst>
            </p:cNvPr>
            <p:cNvGraphicFramePr/>
            <p:nvPr>
              <p:extLst>
                <p:ext uri="{D42A27DB-BD31-4B8C-83A1-F6EECF244321}">
                  <p14:modId xmlns:p14="http://schemas.microsoft.com/office/powerpoint/2010/main" val="3462451265"/>
                </p:ext>
              </p:extLst>
            </p:nvPr>
          </p:nvGraphicFramePr>
          <p:xfrm>
            <a:off x="4476820" y="1794463"/>
            <a:ext cx="2822232" cy="2723823"/>
          </p:xfrm>
          <a:graphic>
            <a:graphicData uri="http://schemas.openxmlformats.org/drawingml/2006/chart">
              <c:chart xmlns:c="http://schemas.openxmlformats.org/drawingml/2006/chart" xmlns:r="http://schemas.openxmlformats.org/officeDocument/2006/relationships" r:id="rId3"/>
            </a:graphicData>
          </a:graphic>
        </p:graphicFrame>
        <p:sp>
          <p:nvSpPr>
            <p:cNvPr id="30" name="テキスト ボックス 29">
              <a:extLst>
                <a:ext uri="{FF2B5EF4-FFF2-40B4-BE49-F238E27FC236}">
                  <a16:creationId xmlns:a16="http://schemas.microsoft.com/office/drawing/2014/main" id="{4B59BD86-7B45-AD49-BA81-DB6A57C5562E}"/>
                </a:ext>
              </a:extLst>
            </p:cNvPr>
            <p:cNvSpPr txBox="1"/>
            <p:nvPr/>
          </p:nvSpPr>
          <p:spPr>
            <a:xfrm>
              <a:off x="4752100" y="2170268"/>
              <a:ext cx="570021" cy="230832"/>
            </a:xfrm>
            <a:prstGeom prst="rect">
              <a:avLst/>
            </a:prstGeom>
            <a:noFill/>
          </p:spPr>
          <p:txBody>
            <a:bodyPr wrap="square" rtlCol="0">
              <a:spAutoFit/>
            </a:bodyPr>
            <a:lstStyle/>
            <a:p>
              <a:pPr marL="7938" indent="-7938" algn="ctr"/>
              <a:r>
                <a:rPr lang="en-US" altLang="ja-JP" sz="900" dirty="0">
                  <a:latin typeface="Meiryo" panose="020B0604030504040204" pitchFamily="34" charset="-128"/>
                </a:rPr>
                <a:t>7,905</a:t>
              </a:r>
              <a:endParaRPr kumimoji="1" lang="ja-JP" altLang="en-US" sz="900" dirty="0">
                <a:latin typeface="Meiryo" panose="020B0604030504040204" pitchFamily="34" charset="-128"/>
              </a:endParaRPr>
            </a:p>
          </p:txBody>
        </p:sp>
        <p:sp>
          <p:nvSpPr>
            <p:cNvPr id="37" name="テキスト ボックス 36">
              <a:extLst>
                <a:ext uri="{FF2B5EF4-FFF2-40B4-BE49-F238E27FC236}">
                  <a16:creationId xmlns:a16="http://schemas.microsoft.com/office/drawing/2014/main" id="{60D890CC-C07B-F540-B3F9-E155BFAB0EE5}"/>
                </a:ext>
              </a:extLst>
            </p:cNvPr>
            <p:cNvSpPr txBox="1"/>
            <p:nvPr/>
          </p:nvSpPr>
          <p:spPr>
            <a:xfrm>
              <a:off x="5119141" y="2115890"/>
              <a:ext cx="570021" cy="230832"/>
            </a:xfrm>
            <a:prstGeom prst="rect">
              <a:avLst/>
            </a:prstGeom>
            <a:noFill/>
          </p:spPr>
          <p:txBody>
            <a:bodyPr wrap="square" rtlCol="0">
              <a:spAutoFit/>
            </a:bodyPr>
            <a:lstStyle/>
            <a:p>
              <a:pPr marL="7938" indent="-7938" algn="ctr"/>
              <a:r>
                <a:rPr lang="en-US" altLang="ja-JP" sz="900" dirty="0">
                  <a:latin typeface="Meiryo" panose="020B0604030504040204" pitchFamily="34" charset="-128"/>
                </a:rPr>
                <a:t>8,096</a:t>
              </a:r>
              <a:endParaRPr kumimoji="1" lang="ja-JP" altLang="en-US" sz="900" dirty="0">
                <a:latin typeface="Meiryo" panose="020B0604030504040204" pitchFamily="34" charset="-128"/>
              </a:endParaRPr>
            </a:p>
          </p:txBody>
        </p:sp>
        <p:sp>
          <p:nvSpPr>
            <p:cNvPr id="39" name="テキスト ボックス 38">
              <a:extLst>
                <a:ext uri="{FF2B5EF4-FFF2-40B4-BE49-F238E27FC236}">
                  <a16:creationId xmlns:a16="http://schemas.microsoft.com/office/drawing/2014/main" id="{E9D62D0E-DD4C-C249-BF08-47802F8DA3EB}"/>
                </a:ext>
              </a:extLst>
            </p:cNvPr>
            <p:cNvSpPr txBox="1"/>
            <p:nvPr/>
          </p:nvSpPr>
          <p:spPr>
            <a:xfrm>
              <a:off x="5512602" y="2110274"/>
              <a:ext cx="570021" cy="230832"/>
            </a:xfrm>
            <a:prstGeom prst="rect">
              <a:avLst/>
            </a:prstGeom>
            <a:noFill/>
          </p:spPr>
          <p:txBody>
            <a:bodyPr wrap="square" rtlCol="0">
              <a:spAutoFit/>
            </a:bodyPr>
            <a:lstStyle/>
            <a:p>
              <a:pPr marL="7938" indent="-7938" algn="ctr"/>
              <a:r>
                <a:rPr lang="en-US" altLang="ja-JP" sz="900" dirty="0">
                  <a:latin typeface="Meiryo" panose="020B0604030504040204" pitchFamily="34" charset="-128"/>
                </a:rPr>
                <a:t>8,324</a:t>
              </a:r>
              <a:endParaRPr kumimoji="1" lang="ja-JP" altLang="en-US" sz="900" dirty="0">
                <a:latin typeface="Meiryo" panose="020B0604030504040204" pitchFamily="34" charset="-128"/>
              </a:endParaRPr>
            </a:p>
          </p:txBody>
        </p:sp>
        <p:sp>
          <p:nvSpPr>
            <p:cNvPr id="40" name="テキスト ボックス 39">
              <a:extLst>
                <a:ext uri="{FF2B5EF4-FFF2-40B4-BE49-F238E27FC236}">
                  <a16:creationId xmlns:a16="http://schemas.microsoft.com/office/drawing/2014/main" id="{0C9C5498-E77A-6C48-A8F7-59A2E202B5EC}"/>
                </a:ext>
              </a:extLst>
            </p:cNvPr>
            <p:cNvSpPr txBox="1"/>
            <p:nvPr/>
          </p:nvSpPr>
          <p:spPr>
            <a:xfrm>
              <a:off x="5899102" y="1939436"/>
              <a:ext cx="570021" cy="230832"/>
            </a:xfrm>
            <a:prstGeom prst="rect">
              <a:avLst/>
            </a:prstGeom>
            <a:noFill/>
          </p:spPr>
          <p:txBody>
            <a:bodyPr wrap="square" rtlCol="0">
              <a:spAutoFit/>
            </a:bodyPr>
            <a:lstStyle/>
            <a:p>
              <a:pPr marL="7938" indent="-7938" algn="ctr"/>
              <a:r>
                <a:rPr lang="en-US" altLang="ja-JP" sz="900" dirty="0">
                  <a:latin typeface="Meiryo" panose="020B0604030504040204" pitchFamily="34" charset="-128"/>
                </a:rPr>
                <a:t>9,014</a:t>
              </a:r>
              <a:endParaRPr kumimoji="1" lang="ja-JP" altLang="en-US" sz="900" dirty="0">
                <a:latin typeface="Meiryo" panose="020B0604030504040204" pitchFamily="34" charset="-128"/>
              </a:endParaRPr>
            </a:p>
          </p:txBody>
        </p:sp>
        <p:sp>
          <p:nvSpPr>
            <p:cNvPr id="41" name="テキスト ボックス 40">
              <a:extLst>
                <a:ext uri="{FF2B5EF4-FFF2-40B4-BE49-F238E27FC236}">
                  <a16:creationId xmlns:a16="http://schemas.microsoft.com/office/drawing/2014/main" id="{060C1E82-12AC-3549-B281-EFECA2C61DBC}"/>
                </a:ext>
              </a:extLst>
            </p:cNvPr>
            <p:cNvSpPr txBox="1"/>
            <p:nvPr/>
          </p:nvSpPr>
          <p:spPr>
            <a:xfrm>
              <a:off x="6266143" y="1939436"/>
              <a:ext cx="570021" cy="230832"/>
            </a:xfrm>
            <a:prstGeom prst="rect">
              <a:avLst/>
            </a:prstGeom>
            <a:noFill/>
          </p:spPr>
          <p:txBody>
            <a:bodyPr wrap="square" rtlCol="0">
              <a:spAutoFit/>
            </a:bodyPr>
            <a:lstStyle/>
            <a:p>
              <a:pPr marL="7938" indent="-7938" algn="ctr"/>
              <a:r>
                <a:rPr lang="en-US" altLang="ja-JP" sz="900" dirty="0">
                  <a:latin typeface="Meiryo" panose="020B0604030504040204" pitchFamily="34" charset="-128"/>
                </a:rPr>
                <a:t>9,040</a:t>
              </a:r>
              <a:endParaRPr kumimoji="1" lang="ja-JP" altLang="en-US" sz="900" dirty="0">
                <a:latin typeface="Meiryo" panose="020B0604030504040204" pitchFamily="34" charset="-128"/>
              </a:endParaRPr>
            </a:p>
          </p:txBody>
        </p:sp>
      </p:grpSp>
      <p:sp>
        <p:nvSpPr>
          <p:cNvPr id="10" name="スライド番号プレースホルダー 9">
            <a:extLst>
              <a:ext uri="{FF2B5EF4-FFF2-40B4-BE49-F238E27FC236}">
                <a16:creationId xmlns:a16="http://schemas.microsoft.com/office/drawing/2014/main" id="{FB9447B9-F894-A948-8919-FFA6293FB08F}"/>
              </a:ext>
            </a:extLst>
          </p:cNvPr>
          <p:cNvSpPr>
            <a:spLocks noGrp="1"/>
          </p:cNvSpPr>
          <p:nvPr>
            <p:ph type="sldNum" sz="quarter" idx="12"/>
          </p:nvPr>
        </p:nvSpPr>
        <p:spPr/>
        <p:txBody>
          <a:bodyPr/>
          <a:lstStyle/>
          <a:p>
            <a:fld id="{C3C412A8-4165-48C5-B7A3-F5E84C593970}" type="slidenum">
              <a:rPr lang="ja-JP" altLang="en-US" smtClean="0"/>
              <a:pPr/>
              <a:t>6</a:t>
            </a:fld>
            <a:endParaRPr lang="ja-JP" altLang="en-US"/>
          </a:p>
        </p:txBody>
      </p:sp>
      <p:cxnSp>
        <p:nvCxnSpPr>
          <p:cNvPr id="15" name="直線コネクタ 14">
            <a:extLst>
              <a:ext uri="{FF2B5EF4-FFF2-40B4-BE49-F238E27FC236}">
                <a16:creationId xmlns:a16="http://schemas.microsoft.com/office/drawing/2014/main" id="{5B828F90-50DF-9D46-BFE1-55FDCE32857D}"/>
              </a:ext>
            </a:extLst>
          </p:cNvPr>
          <p:cNvCxnSpPr>
            <a:cxnSpLocks/>
          </p:cNvCxnSpPr>
          <p:nvPr/>
        </p:nvCxnSpPr>
        <p:spPr>
          <a:xfrm flipH="1" flipV="1">
            <a:off x="4788024" y="2528472"/>
            <a:ext cx="631755" cy="440925"/>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直線コネクタ 42">
            <a:extLst>
              <a:ext uri="{FF2B5EF4-FFF2-40B4-BE49-F238E27FC236}">
                <a16:creationId xmlns:a16="http://schemas.microsoft.com/office/drawing/2014/main" id="{8379C7A2-5BAD-0548-B484-C591B1C3A5A2}"/>
              </a:ext>
            </a:extLst>
          </p:cNvPr>
          <p:cNvCxnSpPr>
            <a:cxnSpLocks/>
          </p:cNvCxnSpPr>
          <p:nvPr/>
        </p:nvCxnSpPr>
        <p:spPr>
          <a:xfrm flipH="1" flipV="1">
            <a:off x="4788024" y="2662443"/>
            <a:ext cx="631755" cy="637289"/>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4" name="直線コネクタ 43">
            <a:extLst>
              <a:ext uri="{FF2B5EF4-FFF2-40B4-BE49-F238E27FC236}">
                <a16:creationId xmlns:a16="http://schemas.microsoft.com/office/drawing/2014/main" id="{40B725B0-BAF3-1146-A468-43BD513F180A}"/>
              </a:ext>
            </a:extLst>
          </p:cNvPr>
          <p:cNvCxnSpPr>
            <a:cxnSpLocks/>
          </p:cNvCxnSpPr>
          <p:nvPr/>
        </p:nvCxnSpPr>
        <p:spPr>
          <a:xfrm flipH="1" flipV="1">
            <a:off x="4788025" y="3079032"/>
            <a:ext cx="631754" cy="727161"/>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D537ED0E-6624-0D47-B3CF-C88A168E7B29}"/>
              </a:ext>
            </a:extLst>
          </p:cNvPr>
          <p:cNvCxnSpPr>
            <a:cxnSpLocks/>
          </p:cNvCxnSpPr>
          <p:nvPr/>
        </p:nvCxnSpPr>
        <p:spPr>
          <a:xfrm flipH="1" flipV="1">
            <a:off x="4788025" y="3442351"/>
            <a:ext cx="631754" cy="708468"/>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AF961A67-3967-BA4D-9FD4-E770E0D86530}"/>
              </a:ext>
            </a:extLst>
          </p:cNvPr>
          <p:cNvCxnSpPr>
            <a:cxnSpLocks/>
          </p:cNvCxnSpPr>
          <p:nvPr/>
        </p:nvCxnSpPr>
        <p:spPr>
          <a:xfrm flipH="1" flipV="1">
            <a:off x="4778721" y="3678625"/>
            <a:ext cx="641058" cy="787221"/>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6F87B5BF-4EC8-0745-919F-DCD680E9485B}"/>
              </a:ext>
            </a:extLst>
          </p:cNvPr>
          <p:cNvCxnSpPr>
            <a:cxnSpLocks/>
          </p:cNvCxnSpPr>
          <p:nvPr/>
        </p:nvCxnSpPr>
        <p:spPr>
          <a:xfrm flipH="1" flipV="1">
            <a:off x="4788024" y="4340913"/>
            <a:ext cx="595578" cy="427309"/>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62" name="タイトル 3">
            <a:extLst>
              <a:ext uri="{FF2B5EF4-FFF2-40B4-BE49-F238E27FC236}">
                <a16:creationId xmlns:a16="http://schemas.microsoft.com/office/drawing/2014/main" id="{A0C58A0F-EEB6-8548-9DFF-A02E9516C450}"/>
              </a:ext>
            </a:extLst>
          </p:cNvPr>
          <p:cNvSpPr txBox="1">
            <a:spLocks/>
          </p:cNvSpPr>
          <p:nvPr/>
        </p:nvSpPr>
        <p:spPr>
          <a:xfrm>
            <a:off x="5419780" y="1776847"/>
            <a:ext cx="3320290" cy="991976"/>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kumimoji="1" sz="4000" b="1" i="0" kern="1200">
                <a:solidFill>
                  <a:schemeClr val="tx2"/>
                </a:solidFill>
                <a:latin typeface="+mj-ea"/>
                <a:ea typeface="+mj-ea"/>
                <a:cs typeface="+mj-cs"/>
              </a:defRPr>
            </a:lvl1pPr>
          </a:lstStyle>
          <a:p>
            <a:pPr algn="l">
              <a:lnSpc>
                <a:spcPct val="120000"/>
              </a:lnSpc>
            </a:pPr>
            <a:r>
              <a:rPr lang="ja-JP" altLang="en-US" sz="2200" b="0" dirty="0">
                <a:solidFill>
                  <a:schemeClr val="tx1"/>
                </a:solidFill>
                <a:highlight>
                  <a:srgbClr val="FFFF00"/>
                </a:highlight>
              </a:rPr>
              <a:t>ネット上の犯罪検挙数</a:t>
            </a:r>
            <a:endParaRPr lang="en-US" altLang="ja-JP" sz="2200" b="0" dirty="0">
              <a:solidFill>
                <a:schemeClr val="tx1"/>
              </a:solidFill>
              <a:highlight>
                <a:srgbClr val="FFFF00"/>
              </a:highlight>
            </a:endParaRPr>
          </a:p>
          <a:p>
            <a:pPr algn="l">
              <a:lnSpc>
                <a:spcPct val="120000"/>
              </a:lnSpc>
            </a:pPr>
            <a:r>
              <a:rPr lang="ja-JP" altLang="en-US" sz="2200" b="0" dirty="0">
                <a:solidFill>
                  <a:schemeClr val="tx1"/>
                </a:solidFill>
                <a:highlight>
                  <a:srgbClr val="FFFF00"/>
                </a:highlight>
              </a:rPr>
              <a:t>過去最多</a:t>
            </a:r>
          </a:p>
        </p:txBody>
      </p:sp>
      <p:sp>
        <p:nvSpPr>
          <p:cNvPr id="23" name="テキスト ボックス 22">
            <a:extLst>
              <a:ext uri="{FF2B5EF4-FFF2-40B4-BE49-F238E27FC236}">
                <a16:creationId xmlns:a16="http://schemas.microsoft.com/office/drawing/2014/main" id="{F3CA681A-B753-4A37-8DEC-368CD2127ED5}"/>
              </a:ext>
            </a:extLst>
          </p:cNvPr>
          <p:cNvSpPr txBox="1"/>
          <p:nvPr/>
        </p:nvSpPr>
        <p:spPr>
          <a:xfrm>
            <a:off x="4181418" y="2060848"/>
            <a:ext cx="894638" cy="230832"/>
          </a:xfrm>
          <a:prstGeom prst="rect">
            <a:avLst/>
          </a:prstGeom>
          <a:noFill/>
        </p:spPr>
        <p:txBody>
          <a:bodyPr wrap="square" rtlCol="0">
            <a:spAutoFit/>
          </a:bodyPr>
          <a:lstStyle/>
          <a:p>
            <a:pPr marL="7938" indent="-7938" algn="ctr"/>
            <a:r>
              <a:rPr lang="en-US" altLang="ja-JP" sz="900" dirty="0">
                <a:latin typeface="Meiryo" panose="020B0604030504040204" pitchFamily="34" charset="-128"/>
              </a:rPr>
              <a:t>9,519</a:t>
            </a:r>
            <a:endParaRPr kumimoji="1" lang="ja-JP" altLang="en-US" sz="900" dirty="0">
              <a:latin typeface="Meiryo" panose="020B0604030504040204" pitchFamily="34" charset="-128"/>
            </a:endParaRPr>
          </a:p>
        </p:txBody>
      </p:sp>
    </p:spTree>
    <p:extLst>
      <p:ext uri="{BB962C8B-B14F-4D97-AF65-F5344CB8AC3E}">
        <p14:creationId xmlns:p14="http://schemas.microsoft.com/office/powerpoint/2010/main" val="2780141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円/楕円 8">
            <a:extLst>
              <a:ext uri="{FF2B5EF4-FFF2-40B4-BE49-F238E27FC236}">
                <a16:creationId xmlns:a16="http://schemas.microsoft.com/office/drawing/2014/main" id="{6B5F89CF-23F1-6849-B473-A8359BFAA081}"/>
              </a:ext>
            </a:extLst>
          </p:cNvPr>
          <p:cNvSpPr/>
          <p:nvPr/>
        </p:nvSpPr>
        <p:spPr>
          <a:xfrm>
            <a:off x="2527674" y="1921368"/>
            <a:ext cx="4088652" cy="4088652"/>
          </a:xfrm>
          <a:prstGeom prst="ellipse">
            <a:avLst/>
          </a:prstGeom>
          <a:noFill/>
          <a:ln w="3810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4" name="タイトル 3">
            <a:extLst>
              <a:ext uri="{FF2B5EF4-FFF2-40B4-BE49-F238E27FC236}">
                <a16:creationId xmlns:a16="http://schemas.microsoft.com/office/drawing/2014/main" id="{61F92F81-7E65-7F46-A1A7-E41727F3D840}"/>
              </a:ext>
            </a:extLst>
          </p:cNvPr>
          <p:cNvSpPr>
            <a:spLocks noGrp="1"/>
          </p:cNvSpPr>
          <p:nvPr>
            <p:ph type="title"/>
          </p:nvPr>
        </p:nvSpPr>
        <p:spPr>
          <a:xfrm>
            <a:off x="162000" y="168342"/>
            <a:ext cx="8820000" cy="1026621"/>
          </a:xfrm>
        </p:spPr>
        <p:txBody>
          <a:bodyPr>
            <a:normAutofit/>
          </a:bodyPr>
          <a:lstStyle/>
          <a:p>
            <a:pPr>
              <a:lnSpc>
                <a:spcPct val="100000"/>
              </a:lnSpc>
            </a:pPr>
            <a:r>
              <a:rPr lang="ja-JP" altLang="en-US" sz="3400"/>
              <a:t>代表的なインターネット</a:t>
            </a:r>
            <a:r>
              <a:rPr lang="ja-JP" altLang="en-US" sz="3400" dirty="0"/>
              <a:t>消費者トラブル</a:t>
            </a:r>
          </a:p>
        </p:txBody>
      </p:sp>
      <p:sp>
        <p:nvSpPr>
          <p:cNvPr id="5" name="スライド番号プレースホルダー 4">
            <a:extLst>
              <a:ext uri="{FF2B5EF4-FFF2-40B4-BE49-F238E27FC236}">
                <a16:creationId xmlns:a16="http://schemas.microsoft.com/office/drawing/2014/main" id="{41CA304D-BEE8-6A45-A7AE-F1573429EBE5}"/>
              </a:ext>
            </a:extLst>
          </p:cNvPr>
          <p:cNvSpPr>
            <a:spLocks noGrp="1"/>
          </p:cNvSpPr>
          <p:nvPr>
            <p:ph type="sldNum" sz="quarter" idx="12"/>
          </p:nvPr>
        </p:nvSpPr>
        <p:spPr/>
        <p:txBody>
          <a:bodyPr/>
          <a:lstStyle/>
          <a:p>
            <a:fld id="{C3C412A8-4165-48C5-B7A3-F5E84C593970}" type="slidenum">
              <a:rPr lang="ja-JP" altLang="en-US" smtClean="0"/>
              <a:pPr/>
              <a:t>7</a:t>
            </a:fld>
            <a:endParaRPr lang="ja-JP" altLang="en-US"/>
          </a:p>
        </p:txBody>
      </p:sp>
      <p:sp>
        <p:nvSpPr>
          <p:cNvPr id="8" name="テキスト ボックス 7"/>
          <p:cNvSpPr txBox="1"/>
          <p:nvPr/>
        </p:nvSpPr>
        <p:spPr>
          <a:xfrm>
            <a:off x="3113838" y="3653390"/>
            <a:ext cx="2916324" cy="861774"/>
          </a:xfrm>
          <a:prstGeom prst="rect">
            <a:avLst/>
          </a:prstGeom>
          <a:noFill/>
        </p:spPr>
        <p:txBody>
          <a:bodyPr wrap="square" rtlCol="0">
            <a:spAutoFit/>
          </a:bodyPr>
          <a:lstStyle/>
          <a:p>
            <a:pPr algn="ctr"/>
            <a:r>
              <a:rPr kumimoji="1" lang="ja-JP" altLang="en-US" sz="2500" dirty="0">
                <a:solidFill>
                  <a:schemeClr val="accent1">
                    <a:lumMod val="75000"/>
                  </a:schemeClr>
                </a:solidFill>
                <a:latin typeface="Meiryo" panose="020B0604030504040204" pitchFamily="34" charset="-128"/>
              </a:rPr>
              <a:t>トラブル</a:t>
            </a:r>
            <a:r>
              <a:rPr kumimoji="1" lang="ja-JP" altLang="en-US" sz="2500">
                <a:solidFill>
                  <a:schemeClr val="accent1">
                    <a:lumMod val="75000"/>
                  </a:schemeClr>
                </a:solidFill>
                <a:latin typeface="Meiryo" panose="020B0604030504040204" pitchFamily="34" charset="-128"/>
              </a:rPr>
              <a:t>の内容</a:t>
            </a:r>
            <a:endParaRPr kumimoji="1" lang="en-US" altLang="ja-JP" sz="2500" dirty="0">
              <a:solidFill>
                <a:schemeClr val="accent1">
                  <a:lumMod val="75000"/>
                </a:schemeClr>
              </a:solidFill>
              <a:latin typeface="Meiryo" panose="020B0604030504040204" pitchFamily="34" charset="-128"/>
            </a:endParaRPr>
          </a:p>
          <a:p>
            <a:pPr algn="ctr"/>
            <a:r>
              <a:rPr kumimoji="1" lang="ja-JP" altLang="en-US" sz="2500">
                <a:solidFill>
                  <a:schemeClr val="accent1">
                    <a:lumMod val="75000"/>
                  </a:schemeClr>
                </a:solidFill>
                <a:latin typeface="Meiryo" panose="020B0604030504040204" pitchFamily="34" charset="-128"/>
              </a:rPr>
              <a:t>と</a:t>
            </a:r>
            <a:r>
              <a:rPr kumimoji="1" lang="ja-JP" altLang="en-US" sz="2500" dirty="0">
                <a:solidFill>
                  <a:schemeClr val="accent1">
                    <a:lumMod val="75000"/>
                  </a:schemeClr>
                </a:solidFill>
                <a:latin typeface="Meiryo" panose="020B0604030504040204" pitchFamily="34" charset="-128"/>
              </a:rPr>
              <a:t>その対処法</a:t>
            </a:r>
          </a:p>
        </p:txBody>
      </p:sp>
      <p:grpSp>
        <p:nvGrpSpPr>
          <p:cNvPr id="21" name="グループ化 20"/>
          <p:cNvGrpSpPr/>
          <p:nvPr/>
        </p:nvGrpSpPr>
        <p:grpSpPr>
          <a:xfrm>
            <a:off x="3393817" y="1049666"/>
            <a:ext cx="2356367" cy="1980000"/>
            <a:chOff x="1789584" y="1623693"/>
            <a:chExt cx="2356367" cy="1980000"/>
          </a:xfrm>
        </p:grpSpPr>
        <p:sp>
          <p:nvSpPr>
            <p:cNvPr id="2" name="円/楕円 1">
              <a:extLst>
                <a:ext uri="{FF2B5EF4-FFF2-40B4-BE49-F238E27FC236}">
                  <a16:creationId xmlns:a16="http://schemas.microsoft.com/office/drawing/2014/main" id="{0F5D1FED-0551-B547-9AAC-3986671607AF}"/>
                </a:ext>
              </a:extLst>
            </p:cNvPr>
            <p:cNvSpPr>
              <a:spLocks noChangeAspect="1"/>
            </p:cNvSpPr>
            <p:nvPr/>
          </p:nvSpPr>
          <p:spPr>
            <a:xfrm>
              <a:off x="1978129" y="1623693"/>
              <a:ext cx="1980000" cy="1980000"/>
            </a:xfrm>
            <a:prstGeom prst="ellipse">
              <a:avLst/>
            </a:prstGeom>
            <a:solidFill>
              <a:schemeClr val="accent1"/>
            </a:solidFill>
            <a:ln w="38100">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2"/>
                </a:solidFill>
                <a:latin typeface="Meiryo" panose="020B0604030504040204" pitchFamily="34" charset="-128"/>
              </a:endParaRPr>
            </a:p>
          </p:txBody>
        </p:sp>
        <p:sp>
          <p:nvSpPr>
            <p:cNvPr id="10" name="テキスト ボックス 9">
              <a:extLst>
                <a:ext uri="{FF2B5EF4-FFF2-40B4-BE49-F238E27FC236}">
                  <a16:creationId xmlns:a16="http://schemas.microsoft.com/office/drawing/2014/main" id="{668F7881-911F-784C-BE50-DC7EDE492DF5}"/>
                </a:ext>
              </a:extLst>
            </p:cNvPr>
            <p:cNvSpPr txBox="1"/>
            <p:nvPr/>
          </p:nvSpPr>
          <p:spPr>
            <a:xfrm>
              <a:off x="1789584" y="2605095"/>
              <a:ext cx="2356367" cy="707886"/>
            </a:xfrm>
            <a:prstGeom prst="rect">
              <a:avLst/>
            </a:prstGeom>
            <a:noFill/>
          </p:spPr>
          <p:txBody>
            <a:bodyPr wrap="square" rtlCol="0">
              <a:spAutoFit/>
            </a:bodyPr>
            <a:lstStyle/>
            <a:p>
              <a:pPr algn="ctr"/>
              <a:r>
                <a:rPr kumimoji="1" lang="ja-JP" altLang="en-US" sz="2000">
                  <a:solidFill>
                    <a:schemeClr val="bg1"/>
                  </a:solidFill>
                  <a:latin typeface="Meiryo" panose="020B0604030504040204" pitchFamily="34" charset="-128"/>
                </a:rPr>
                <a:t>ショッピング</a:t>
              </a:r>
              <a:endParaRPr kumimoji="1" lang="en-US" altLang="ja-JP" sz="2000" dirty="0">
                <a:solidFill>
                  <a:schemeClr val="bg1"/>
                </a:solidFill>
                <a:latin typeface="Meiryo" panose="020B0604030504040204" pitchFamily="34" charset="-128"/>
              </a:endParaRPr>
            </a:p>
            <a:p>
              <a:pPr algn="ctr"/>
              <a:r>
                <a:rPr lang="ja-JP" altLang="en-US" sz="2000">
                  <a:solidFill>
                    <a:schemeClr val="bg1"/>
                  </a:solidFill>
                  <a:latin typeface="Meiryo" panose="020B0604030504040204" pitchFamily="34" charset="-128"/>
                </a:rPr>
                <a:t>詐欺サイト</a:t>
              </a:r>
              <a:endParaRPr kumimoji="1" lang="ja-JP" altLang="en-US" sz="2000" dirty="0">
                <a:solidFill>
                  <a:schemeClr val="bg1"/>
                </a:solidFill>
                <a:latin typeface="Meiryo" panose="020B0604030504040204" pitchFamily="34" charset="-128"/>
              </a:endParaRPr>
            </a:p>
          </p:txBody>
        </p:sp>
        <p:pic>
          <p:nvPicPr>
            <p:cNvPr id="11" name="図 10">
              <a:extLst>
                <a:ext uri="{FF2B5EF4-FFF2-40B4-BE49-F238E27FC236}">
                  <a16:creationId xmlns:a16="http://schemas.microsoft.com/office/drawing/2014/main" id="{789AE7E8-9979-7344-BC3D-D2CCE0B3B08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616313" y="1975313"/>
              <a:ext cx="702907" cy="441040"/>
            </a:xfrm>
            <a:prstGeom prst="rect">
              <a:avLst/>
            </a:prstGeom>
          </p:spPr>
        </p:pic>
      </p:grpSp>
      <p:grpSp>
        <p:nvGrpSpPr>
          <p:cNvPr id="6" name="グループ化 5"/>
          <p:cNvGrpSpPr/>
          <p:nvPr/>
        </p:nvGrpSpPr>
        <p:grpSpPr>
          <a:xfrm>
            <a:off x="1331640" y="2241088"/>
            <a:ext cx="2356367" cy="1980000"/>
            <a:chOff x="4904082" y="1602148"/>
            <a:chExt cx="2356367" cy="1980000"/>
          </a:xfrm>
        </p:grpSpPr>
        <p:sp>
          <p:nvSpPr>
            <p:cNvPr id="12" name="円/楕円 11">
              <a:extLst>
                <a:ext uri="{FF2B5EF4-FFF2-40B4-BE49-F238E27FC236}">
                  <a16:creationId xmlns:a16="http://schemas.microsoft.com/office/drawing/2014/main" id="{4B550992-E1BE-BD49-9633-AFC26F4F5692}"/>
                </a:ext>
              </a:extLst>
            </p:cNvPr>
            <p:cNvSpPr>
              <a:spLocks noChangeAspect="1"/>
            </p:cNvSpPr>
            <p:nvPr/>
          </p:nvSpPr>
          <p:spPr>
            <a:xfrm>
              <a:off x="5118012" y="1602148"/>
              <a:ext cx="1980000" cy="1980000"/>
            </a:xfrm>
            <a:prstGeom prst="ellipse">
              <a:avLst/>
            </a:prstGeom>
            <a:solidFill>
              <a:schemeClr val="accent1"/>
            </a:solidFill>
            <a:ln w="38100">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2"/>
                </a:solidFill>
                <a:latin typeface="Meiryo" panose="020B0604030504040204" pitchFamily="34" charset="-128"/>
              </a:endParaRPr>
            </a:p>
          </p:txBody>
        </p:sp>
        <p:sp>
          <p:nvSpPr>
            <p:cNvPr id="13" name="テキスト ボックス 12">
              <a:extLst>
                <a:ext uri="{FF2B5EF4-FFF2-40B4-BE49-F238E27FC236}">
                  <a16:creationId xmlns:a16="http://schemas.microsoft.com/office/drawing/2014/main" id="{1A4824F6-E0E2-4842-B390-DE1A00FAFA90}"/>
                </a:ext>
              </a:extLst>
            </p:cNvPr>
            <p:cNvSpPr txBox="1"/>
            <p:nvPr/>
          </p:nvSpPr>
          <p:spPr>
            <a:xfrm>
              <a:off x="4904082" y="2677902"/>
              <a:ext cx="2356367" cy="400110"/>
            </a:xfrm>
            <a:prstGeom prst="rect">
              <a:avLst/>
            </a:prstGeom>
            <a:noFill/>
          </p:spPr>
          <p:txBody>
            <a:bodyPr wrap="square" rtlCol="0">
              <a:spAutoFit/>
            </a:bodyPr>
            <a:lstStyle/>
            <a:p>
              <a:pPr algn="ctr"/>
              <a:r>
                <a:rPr lang="ja-JP" altLang="en-US" sz="2000">
                  <a:solidFill>
                    <a:schemeClr val="bg1"/>
                  </a:solidFill>
                  <a:latin typeface="Meiryo" panose="020B0604030504040204" pitchFamily="34" charset="-128"/>
                </a:rPr>
                <a:t>サクラサイト</a:t>
              </a:r>
            </a:p>
          </p:txBody>
        </p:sp>
        <p:pic>
          <p:nvPicPr>
            <p:cNvPr id="20" name="図 19">
              <a:extLst>
                <a:ext uri="{FF2B5EF4-FFF2-40B4-BE49-F238E27FC236}">
                  <a16:creationId xmlns:a16="http://schemas.microsoft.com/office/drawing/2014/main" id="{078B1551-8D61-C649-A535-DAFBAF7435D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5774531" y="2013035"/>
              <a:ext cx="615468" cy="475961"/>
            </a:xfrm>
            <a:prstGeom prst="rect">
              <a:avLst/>
            </a:prstGeom>
          </p:spPr>
        </p:pic>
      </p:grpSp>
      <p:grpSp>
        <p:nvGrpSpPr>
          <p:cNvPr id="14" name="グループ化 13"/>
          <p:cNvGrpSpPr/>
          <p:nvPr/>
        </p:nvGrpSpPr>
        <p:grpSpPr>
          <a:xfrm>
            <a:off x="4776857" y="4509120"/>
            <a:ext cx="2356367" cy="1980000"/>
            <a:chOff x="4904082" y="4404672"/>
            <a:chExt cx="2356367" cy="1980000"/>
          </a:xfrm>
        </p:grpSpPr>
        <p:sp>
          <p:nvSpPr>
            <p:cNvPr id="17" name="円/楕円 16">
              <a:extLst>
                <a:ext uri="{FF2B5EF4-FFF2-40B4-BE49-F238E27FC236}">
                  <a16:creationId xmlns:a16="http://schemas.microsoft.com/office/drawing/2014/main" id="{475FB3B5-A349-0A4D-865C-2F963B26F7E2}"/>
                </a:ext>
              </a:extLst>
            </p:cNvPr>
            <p:cNvSpPr>
              <a:spLocks noChangeAspect="1"/>
            </p:cNvSpPr>
            <p:nvPr/>
          </p:nvSpPr>
          <p:spPr>
            <a:xfrm>
              <a:off x="5086754" y="4404672"/>
              <a:ext cx="1980000" cy="1980000"/>
            </a:xfrm>
            <a:prstGeom prst="ellipse">
              <a:avLst/>
            </a:prstGeom>
            <a:solidFill>
              <a:schemeClr val="accent1"/>
            </a:solidFill>
            <a:ln w="38100">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2"/>
                </a:solidFill>
                <a:latin typeface="Meiryo" panose="020B0604030504040204" pitchFamily="34" charset="-128"/>
              </a:endParaRPr>
            </a:p>
          </p:txBody>
        </p:sp>
        <p:sp>
          <p:nvSpPr>
            <p:cNvPr id="18" name="テキスト ボックス 17">
              <a:extLst>
                <a:ext uri="{FF2B5EF4-FFF2-40B4-BE49-F238E27FC236}">
                  <a16:creationId xmlns:a16="http://schemas.microsoft.com/office/drawing/2014/main" id="{7B5D24AE-97D9-6A42-9951-114E8BDAA6BE}"/>
                </a:ext>
              </a:extLst>
            </p:cNvPr>
            <p:cNvSpPr txBox="1"/>
            <p:nvPr/>
          </p:nvSpPr>
          <p:spPr>
            <a:xfrm>
              <a:off x="4904082" y="5480426"/>
              <a:ext cx="2356367" cy="707886"/>
            </a:xfrm>
            <a:prstGeom prst="rect">
              <a:avLst/>
            </a:prstGeom>
            <a:noFill/>
          </p:spPr>
          <p:txBody>
            <a:bodyPr wrap="square" rtlCol="0">
              <a:spAutoFit/>
            </a:bodyPr>
            <a:lstStyle/>
            <a:p>
              <a:pPr algn="ctr"/>
              <a:r>
                <a:rPr lang="ja-JP" altLang="en-US" sz="2000" dirty="0">
                  <a:solidFill>
                    <a:schemeClr val="bg1"/>
                  </a:solidFill>
                  <a:latin typeface="Meiryo" panose="020B0604030504040204" pitchFamily="34" charset="-128"/>
                </a:rPr>
                <a:t>フィッシング</a:t>
              </a:r>
              <a:endParaRPr lang="en-US" altLang="ja-JP" sz="2000" dirty="0">
                <a:solidFill>
                  <a:schemeClr val="bg1"/>
                </a:solidFill>
                <a:latin typeface="Meiryo" panose="020B0604030504040204" pitchFamily="34" charset="-128"/>
              </a:endParaRPr>
            </a:p>
            <a:p>
              <a:pPr algn="ctr"/>
              <a:r>
                <a:rPr lang="ja-JP" altLang="en-US" sz="2000" dirty="0">
                  <a:solidFill>
                    <a:schemeClr val="bg1"/>
                  </a:solidFill>
                  <a:latin typeface="Meiryo" panose="020B0604030504040204" pitchFamily="34" charset="-128"/>
                </a:rPr>
                <a:t>詐欺</a:t>
              </a:r>
              <a:endParaRPr kumimoji="1" lang="ja-JP" altLang="en-US" sz="2000" dirty="0">
                <a:solidFill>
                  <a:schemeClr val="bg1"/>
                </a:solidFill>
                <a:latin typeface="Meiryo" panose="020B0604030504040204" pitchFamily="34" charset="-128"/>
              </a:endParaRPr>
            </a:p>
          </p:txBody>
        </p:sp>
        <p:pic>
          <p:nvPicPr>
            <p:cNvPr id="24" name="図 23">
              <a:extLst>
                <a:ext uri="{FF2B5EF4-FFF2-40B4-BE49-F238E27FC236}">
                  <a16:creationId xmlns:a16="http://schemas.microsoft.com/office/drawing/2014/main" id="{A08C8988-4BD3-5946-AE53-F13E51ABFA1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5697638" y="4748152"/>
              <a:ext cx="800420" cy="615707"/>
            </a:xfrm>
            <a:prstGeom prst="rect">
              <a:avLst/>
            </a:prstGeom>
          </p:spPr>
        </p:pic>
      </p:grpSp>
      <p:grpSp>
        <p:nvGrpSpPr>
          <p:cNvPr id="7" name="グループ化 6"/>
          <p:cNvGrpSpPr/>
          <p:nvPr/>
        </p:nvGrpSpPr>
        <p:grpSpPr>
          <a:xfrm>
            <a:off x="5427613" y="2241088"/>
            <a:ext cx="2356367" cy="1980000"/>
            <a:chOff x="1789584" y="4426217"/>
            <a:chExt cx="2356367" cy="1980000"/>
          </a:xfrm>
        </p:grpSpPr>
        <p:sp>
          <p:nvSpPr>
            <p:cNvPr id="15" name="円/楕円 14">
              <a:extLst>
                <a:ext uri="{FF2B5EF4-FFF2-40B4-BE49-F238E27FC236}">
                  <a16:creationId xmlns:a16="http://schemas.microsoft.com/office/drawing/2014/main" id="{08A65CC4-75E7-7E46-94BE-916EDAF621B4}"/>
                </a:ext>
              </a:extLst>
            </p:cNvPr>
            <p:cNvSpPr>
              <a:spLocks noChangeAspect="1"/>
            </p:cNvSpPr>
            <p:nvPr/>
          </p:nvSpPr>
          <p:spPr>
            <a:xfrm>
              <a:off x="2001016" y="4426217"/>
              <a:ext cx="1980000" cy="1980000"/>
            </a:xfrm>
            <a:prstGeom prst="ellipse">
              <a:avLst/>
            </a:prstGeom>
            <a:solidFill>
              <a:schemeClr val="accent1"/>
            </a:solidFill>
            <a:ln w="38100">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2"/>
                </a:solidFill>
                <a:latin typeface="Meiryo" panose="020B0604030504040204" pitchFamily="34" charset="-128"/>
              </a:endParaRPr>
            </a:p>
          </p:txBody>
        </p:sp>
        <p:sp>
          <p:nvSpPr>
            <p:cNvPr id="16" name="テキスト ボックス 15">
              <a:extLst>
                <a:ext uri="{FF2B5EF4-FFF2-40B4-BE49-F238E27FC236}">
                  <a16:creationId xmlns:a16="http://schemas.microsoft.com/office/drawing/2014/main" id="{9544E8C0-9609-8843-B276-3B5E54E39664}"/>
                </a:ext>
              </a:extLst>
            </p:cNvPr>
            <p:cNvSpPr txBox="1"/>
            <p:nvPr/>
          </p:nvSpPr>
          <p:spPr>
            <a:xfrm>
              <a:off x="1789584" y="5407619"/>
              <a:ext cx="2356367" cy="707886"/>
            </a:xfrm>
            <a:prstGeom prst="rect">
              <a:avLst/>
            </a:prstGeom>
            <a:noFill/>
          </p:spPr>
          <p:txBody>
            <a:bodyPr wrap="square" rtlCol="0">
              <a:spAutoFit/>
            </a:bodyPr>
            <a:lstStyle/>
            <a:p>
              <a:pPr algn="ctr"/>
              <a:r>
                <a:rPr kumimoji="1" lang="ja-JP" altLang="en-US" sz="2000">
                  <a:solidFill>
                    <a:schemeClr val="bg1"/>
                  </a:solidFill>
                  <a:latin typeface="Meiryo" panose="020B0604030504040204" pitchFamily="34" charset="-128"/>
                </a:rPr>
                <a:t>ワンクリック</a:t>
              </a:r>
              <a:endParaRPr kumimoji="1" lang="en-US" altLang="ja-JP" sz="2000" dirty="0">
                <a:solidFill>
                  <a:schemeClr val="bg1"/>
                </a:solidFill>
                <a:latin typeface="Meiryo" panose="020B0604030504040204" pitchFamily="34" charset="-128"/>
              </a:endParaRPr>
            </a:p>
            <a:p>
              <a:pPr algn="ctr"/>
              <a:r>
                <a:rPr lang="ja-JP" altLang="en-US" sz="2000">
                  <a:solidFill>
                    <a:schemeClr val="bg1"/>
                  </a:solidFill>
                  <a:latin typeface="Meiryo" panose="020B0604030504040204" pitchFamily="34" charset="-128"/>
                </a:rPr>
                <a:t>詐欺</a:t>
              </a:r>
              <a:endParaRPr kumimoji="1" lang="ja-JP" altLang="en-US" sz="2000" dirty="0">
                <a:solidFill>
                  <a:schemeClr val="bg1"/>
                </a:solidFill>
                <a:latin typeface="Meiryo" panose="020B0604030504040204" pitchFamily="34" charset="-128"/>
              </a:endParaRPr>
            </a:p>
          </p:txBody>
        </p:sp>
        <p:grpSp>
          <p:nvGrpSpPr>
            <p:cNvPr id="3" name="グループ化 2">
              <a:extLst>
                <a:ext uri="{FF2B5EF4-FFF2-40B4-BE49-F238E27FC236}">
                  <a16:creationId xmlns:a16="http://schemas.microsoft.com/office/drawing/2014/main" id="{1C1404BD-3421-3042-886C-FD835CA61B4B}"/>
                </a:ext>
              </a:extLst>
            </p:cNvPr>
            <p:cNvGrpSpPr/>
            <p:nvPr/>
          </p:nvGrpSpPr>
          <p:grpSpPr>
            <a:xfrm>
              <a:off x="2381552" y="4892168"/>
              <a:ext cx="1172430" cy="504056"/>
              <a:chOff x="2381552" y="4795148"/>
              <a:chExt cx="1172430" cy="504056"/>
            </a:xfrm>
          </p:grpSpPr>
          <p:sp>
            <p:nvSpPr>
              <p:cNvPr id="19" name="角丸四角形 18">
                <a:extLst>
                  <a:ext uri="{FF2B5EF4-FFF2-40B4-BE49-F238E27FC236}">
                    <a16:creationId xmlns:a16="http://schemas.microsoft.com/office/drawing/2014/main" id="{AA16AB58-DF86-E149-98EF-FFEB40198ADF}"/>
                  </a:ext>
                </a:extLst>
              </p:cNvPr>
              <p:cNvSpPr/>
              <p:nvPr/>
            </p:nvSpPr>
            <p:spPr>
              <a:xfrm>
                <a:off x="2381552" y="4842510"/>
                <a:ext cx="1172430" cy="350913"/>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endParaRPr kumimoji="1" lang="ja-JP" altLang="en-US" sz="1000">
                  <a:solidFill>
                    <a:schemeClr val="bg1"/>
                  </a:solidFill>
                  <a:latin typeface="Meiryo" panose="020B0604030504040204" pitchFamily="34" charset="-128"/>
                </a:endParaRPr>
              </a:p>
            </p:txBody>
          </p:sp>
          <p:sp>
            <p:nvSpPr>
              <p:cNvPr id="27" name="角丸四角形 26">
                <a:extLst>
                  <a:ext uri="{FF2B5EF4-FFF2-40B4-BE49-F238E27FC236}">
                    <a16:creationId xmlns:a16="http://schemas.microsoft.com/office/drawing/2014/main" id="{4B04D573-64A6-324F-87DF-91A30A501AC1}"/>
                  </a:ext>
                </a:extLst>
              </p:cNvPr>
              <p:cNvSpPr/>
              <p:nvPr/>
            </p:nvSpPr>
            <p:spPr>
              <a:xfrm>
                <a:off x="2381552" y="4795148"/>
                <a:ext cx="1172430" cy="350913"/>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a:solidFill>
                      <a:schemeClr val="bg1"/>
                    </a:solidFill>
                    <a:latin typeface="Meiryo" panose="020B0604030504040204" pitchFamily="34" charset="-128"/>
                  </a:rPr>
                  <a:t>動画を再生する</a:t>
                </a:r>
              </a:p>
            </p:txBody>
          </p:sp>
          <p:pic>
            <p:nvPicPr>
              <p:cNvPr id="26" name="図 25" descr="座る, 暗い, テーブル, 明かり が含まれている画像&#10;&#10;自動的に生成された説明">
                <a:extLst>
                  <a:ext uri="{FF2B5EF4-FFF2-40B4-BE49-F238E27FC236}">
                    <a16:creationId xmlns:a16="http://schemas.microsoft.com/office/drawing/2014/main" id="{091C5DDB-2AC6-3548-9EEB-C3C22259EFB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31264" y="4991871"/>
                <a:ext cx="187072" cy="307333"/>
              </a:xfrm>
              <a:prstGeom prst="rect">
                <a:avLst/>
              </a:prstGeom>
            </p:spPr>
          </p:pic>
        </p:grpSp>
      </p:grpSp>
      <p:grpSp>
        <p:nvGrpSpPr>
          <p:cNvPr id="28" name="グループ化 27">
            <a:extLst>
              <a:ext uri="{FF2B5EF4-FFF2-40B4-BE49-F238E27FC236}">
                <a16:creationId xmlns:a16="http://schemas.microsoft.com/office/drawing/2014/main" id="{7A7D6CAF-3713-7C46-B37F-39D49A153FCF}"/>
              </a:ext>
            </a:extLst>
          </p:cNvPr>
          <p:cNvGrpSpPr/>
          <p:nvPr/>
        </p:nvGrpSpPr>
        <p:grpSpPr>
          <a:xfrm>
            <a:off x="2152400" y="4509120"/>
            <a:ext cx="2356367" cy="1980000"/>
            <a:chOff x="4904082" y="4404672"/>
            <a:chExt cx="2356367" cy="1980000"/>
          </a:xfrm>
        </p:grpSpPr>
        <p:sp>
          <p:nvSpPr>
            <p:cNvPr id="29" name="円/楕円 28">
              <a:extLst>
                <a:ext uri="{FF2B5EF4-FFF2-40B4-BE49-F238E27FC236}">
                  <a16:creationId xmlns:a16="http://schemas.microsoft.com/office/drawing/2014/main" id="{06083482-C1A5-FB40-8A8C-ABC238CE004E}"/>
                </a:ext>
              </a:extLst>
            </p:cNvPr>
            <p:cNvSpPr>
              <a:spLocks noChangeAspect="1"/>
            </p:cNvSpPr>
            <p:nvPr/>
          </p:nvSpPr>
          <p:spPr>
            <a:xfrm>
              <a:off x="5104588" y="4404672"/>
              <a:ext cx="1980000" cy="1980000"/>
            </a:xfrm>
            <a:prstGeom prst="ellipse">
              <a:avLst/>
            </a:prstGeom>
            <a:solidFill>
              <a:schemeClr val="accent1"/>
            </a:solidFill>
            <a:ln w="38100">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2"/>
                </a:solidFill>
                <a:latin typeface="Meiryo" panose="020B0604030504040204" pitchFamily="34" charset="-128"/>
              </a:endParaRPr>
            </a:p>
          </p:txBody>
        </p:sp>
        <p:sp>
          <p:nvSpPr>
            <p:cNvPr id="30" name="テキスト ボックス 29">
              <a:extLst>
                <a:ext uri="{FF2B5EF4-FFF2-40B4-BE49-F238E27FC236}">
                  <a16:creationId xmlns:a16="http://schemas.microsoft.com/office/drawing/2014/main" id="{CDE13393-12B0-1E4E-AB76-03D847AB12FC}"/>
                </a:ext>
              </a:extLst>
            </p:cNvPr>
            <p:cNvSpPr txBox="1"/>
            <p:nvPr/>
          </p:nvSpPr>
          <p:spPr>
            <a:xfrm>
              <a:off x="4904082" y="5480426"/>
              <a:ext cx="2356367" cy="707886"/>
            </a:xfrm>
            <a:prstGeom prst="rect">
              <a:avLst/>
            </a:prstGeom>
            <a:noFill/>
          </p:spPr>
          <p:txBody>
            <a:bodyPr wrap="square" rtlCol="0">
              <a:spAutoFit/>
            </a:bodyPr>
            <a:lstStyle/>
            <a:p>
              <a:pPr algn="ctr"/>
              <a:r>
                <a:rPr lang="ja-JP" altLang="en-US" sz="2000">
                  <a:solidFill>
                    <a:schemeClr val="bg1"/>
                  </a:solidFill>
                  <a:latin typeface="Meiryo" panose="020B0604030504040204" pitchFamily="34" charset="-128"/>
                </a:rPr>
                <a:t>サポート</a:t>
              </a:r>
              <a:endParaRPr lang="en-US" altLang="ja-JP" sz="2000" dirty="0">
                <a:solidFill>
                  <a:schemeClr val="bg1"/>
                </a:solidFill>
                <a:latin typeface="Meiryo" panose="020B0604030504040204" pitchFamily="34" charset="-128"/>
              </a:endParaRPr>
            </a:p>
            <a:p>
              <a:pPr algn="ctr"/>
              <a:r>
                <a:rPr lang="ja-JP" altLang="en-US" sz="2000">
                  <a:solidFill>
                    <a:schemeClr val="bg1"/>
                  </a:solidFill>
                  <a:latin typeface="Meiryo" panose="020B0604030504040204" pitchFamily="34" charset="-128"/>
                </a:rPr>
                <a:t>詐欺</a:t>
              </a:r>
              <a:endParaRPr kumimoji="1" lang="ja-JP" altLang="en-US" sz="2000" dirty="0">
                <a:solidFill>
                  <a:schemeClr val="bg1"/>
                </a:solidFill>
                <a:latin typeface="Meiryo" panose="020B0604030504040204" pitchFamily="34" charset="-128"/>
              </a:endParaRPr>
            </a:p>
          </p:txBody>
        </p:sp>
        <p:pic>
          <p:nvPicPr>
            <p:cNvPr id="31" name="図 30">
              <a:extLst>
                <a:ext uri="{FF2B5EF4-FFF2-40B4-BE49-F238E27FC236}">
                  <a16:creationId xmlns:a16="http://schemas.microsoft.com/office/drawing/2014/main" id="{90687EED-3EB0-7249-A071-D32A0E7F437A}"/>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5697638" y="4787683"/>
              <a:ext cx="800420" cy="536645"/>
            </a:xfrm>
            <a:prstGeom prst="rect">
              <a:avLst/>
            </a:prstGeom>
          </p:spPr>
        </p:pic>
      </p:grpSp>
    </p:spTree>
    <p:extLst>
      <p:ext uri="{BB962C8B-B14F-4D97-AF65-F5344CB8AC3E}">
        <p14:creationId xmlns:p14="http://schemas.microsoft.com/office/powerpoint/2010/main" val="4008334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61F92F81-7E65-7F46-A1A7-E41727F3D840}"/>
              </a:ext>
            </a:extLst>
          </p:cNvPr>
          <p:cNvSpPr>
            <a:spLocks noGrp="1"/>
          </p:cNvSpPr>
          <p:nvPr>
            <p:ph type="title"/>
          </p:nvPr>
        </p:nvSpPr>
        <p:spPr/>
        <p:txBody>
          <a:bodyPr/>
          <a:lstStyle/>
          <a:p>
            <a:r>
              <a:rPr lang="ja-JP" altLang="ja-JP" dirty="0"/>
              <a:t>ショッピング詐欺サイト</a:t>
            </a:r>
            <a:endParaRPr lang="ja-JP" altLang="en-US" dirty="0"/>
          </a:p>
        </p:txBody>
      </p:sp>
      <p:grpSp>
        <p:nvGrpSpPr>
          <p:cNvPr id="15" name="グループ化 14">
            <a:extLst>
              <a:ext uri="{FF2B5EF4-FFF2-40B4-BE49-F238E27FC236}">
                <a16:creationId xmlns:a16="http://schemas.microsoft.com/office/drawing/2014/main" id="{9CD4124F-5A06-4256-9619-9D515F08DE96}"/>
              </a:ext>
            </a:extLst>
          </p:cNvPr>
          <p:cNvGrpSpPr/>
          <p:nvPr/>
        </p:nvGrpSpPr>
        <p:grpSpPr>
          <a:xfrm>
            <a:off x="320090" y="1215015"/>
            <a:ext cx="8470786" cy="2250408"/>
            <a:chOff x="320090" y="1215015"/>
            <a:chExt cx="8470786" cy="2250408"/>
          </a:xfrm>
        </p:grpSpPr>
        <p:grpSp>
          <p:nvGrpSpPr>
            <p:cNvPr id="3" name="グループ化 2">
              <a:extLst>
                <a:ext uri="{FF2B5EF4-FFF2-40B4-BE49-F238E27FC236}">
                  <a16:creationId xmlns:a16="http://schemas.microsoft.com/office/drawing/2014/main" id="{BDD9C056-E44C-48CF-8E05-360184763864}"/>
                </a:ext>
              </a:extLst>
            </p:cNvPr>
            <p:cNvGrpSpPr/>
            <p:nvPr/>
          </p:nvGrpSpPr>
          <p:grpSpPr>
            <a:xfrm>
              <a:off x="320090" y="1215015"/>
              <a:ext cx="2080301" cy="2250408"/>
              <a:chOff x="320090" y="1215015"/>
              <a:chExt cx="2080301" cy="2250408"/>
            </a:xfrm>
          </p:grpSpPr>
          <p:sp>
            <p:nvSpPr>
              <p:cNvPr id="26" name="ホームベース 25">
                <a:extLst>
                  <a:ext uri="{FF2B5EF4-FFF2-40B4-BE49-F238E27FC236}">
                    <a16:creationId xmlns:a16="http://schemas.microsoft.com/office/drawing/2014/main" id="{9E36B17C-5E94-E14E-A23A-2FD1013C5DAB}"/>
                  </a:ext>
                </a:extLst>
              </p:cNvPr>
              <p:cNvSpPr/>
              <p:nvPr/>
            </p:nvSpPr>
            <p:spPr>
              <a:xfrm>
                <a:off x="320090" y="1665423"/>
                <a:ext cx="2080301" cy="1800000"/>
              </a:xfrm>
              <a:prstGeom prst="homePlate">
                <a:avLst>
                  <a:gd name="adj" fmla="val 1045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28" name="テキスト ボックス 27">
                <a:extLst>
                  <a:ext uri="{FF2B5EF4-FFF2-40B4-BE49-F238E27FC236}">
                    <a16:creationId xmlns:a16="http://schemas.microsoft.com/office/drawing/2014/main" id="{3A91496E-703A-CE49-BE9E-DBFE56936F04}"/>
                  </a:ext>
                </a:extLst>
              </p:cNvPr>
              <p:cNvSpPr txBox="1"/>
              <p:nvPr/>
            </p:nvSpPr>
            <p:spPr>
              <a:xfrm>
                <a:off x="462992" y="2824979"/>
                <a:ext cx="1620957" cy="523220"/>
              </a:xfrm>
              <a:prstGeom prst="rect">
                <a:avLst/>
              </a:prstGeom>
              <a:noFill/>
            </p:spPr>
            <p:txBody>
              <a:bodyPr wrap="none" rtlCol="0">
                <a:spAutoFit/>
              </a:bodyPr>
              <a:lstStyle/>
              <a:p>
                <a:pPr algn="ctr"/>
                <a:r>
                  <a:rPr lang="ja-JP" altLang="en-US" sz="1400">
                    <a:solidFill>
                      <a:schemeClr val="tx2"/>
                    </a:solidFill>
                    <a:latin typeface="Meiryo" panose="020B0604030504040204" pitchFamily="34" charset="-128"/>
                  </a:rPr>
                  <a:t>ネットのショップ</a:t>
                </a:r>
                <a:endParaRPr lang="en-US" altLang="ja-JP" sz="1400" dirty="0">
                  <a:solidFill>
                    <a:schemeClr val="tx2"/>
                  </a:solidFill>
                  <a:latin typeface="Meiryo" panose="020B0604030504040204" pitchFamily="34" charset="-128"/>
                </a:endParaRPr>
              </a:p>
              <a:p>
                <a:pPr algn="ctr"/>
                <a:r>
                  <a:rPr lang="ja-JP" altLang="en-US" sz="1400">
                    <a:solidFill>
                      <a:schemeClr val="tx2"/>
                    </a:solidFill>
                    <a:latin typeface="Meiryo" panose="020B0604030504040204" pitchFamily="34" charset="-128"/>
                  </a:rPr>
                  <a:t>で買い物</a:t>
                </a:r>
                <a:endParaRPr lang="ja-JP" altLang="en-US" sz="1400" dirty="0">
                  <a:solidFill>
                    <a:schemeClr val="tx2"/>
                  </a:solidFill>
                  <a:latin typeface="Meiryo" panose="020B0604030504040204" pitchFamily="34" charset="-128"/>
                </a:endParaRPr>
              </a:p>
            </p:txBody>
          </p:sp>
          <p:sp>
            <p:nvSpPr>
              <p:cNvPr id="32" name="山形 31">
                <a:extLst>
                  <a:ext uri="{FF2B5EF4-FFF2-40B4-BE49-F238E27FC236}">
                    <a16:creationId xmlns:a16="http://schemas.microsoft.com/office/drawing/2014/main" id="{BCC1F861-A94B-0B4D-AB6A-A4B305641033}"/>
                  </a:ext>
                </a:extLst>
              </p:cNvPr>
              <p:cNvSpPr/>
              <p:nvPr/>
            </p:nvSpPr>
            <p:spPr>
              <a:xfrm>
                <a:off x="370136" y="1215015"/>
                <a:ext cx="1609576" cy="360000"/>
              </a:xfrm>
              <a:prstGeom prst="chevron">
                <a:avLst>
                  <a:gd name="adj" fmla="val 2869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lang="ja-JP" altLang="en-US" sz="1600" dirty="0">
                    <a:latin typeface="Meiryo" panose="020B0604030504040204" pitchFamily="34" charset="-128"/>
                  </a:rPr>
                  <a:t>トラブル事例</a:t>
                </a:r>
                <a:endParaRPr lang="en-US" altLang="ja-JP" sz="1600" dirty="0">
                  <a:latin typeface="Meiryo" panose="020B0604030504040204" pitchFamily="34" charset="-128"/>
                </a:endParaRPr>
              </a:p>
            </p:txBody>
          </p:sp>
          <p:pic>
            <p:nvPicPr>
              <p:cNvPr id="21" name="図 20" descr="記号, 挿絵 が含まれている画像&#10;&#10;自動的に生成された説明">
                <a:extLst>
                  <a:ext uri="{FF2B5EF4-FFF2-40B4-BE49-F238E27FC236}">
                    <a16:creationId xmlns:a16="http://schemas.microsoft.com/office/drawing/2014/main" id="{533E7F03-5FDC-624F-AAD6-E412E299F52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9703" y="1947408"/>
                <a:ext cx="1139752" cy="819965"/>
              </a:xfrm>
              <a:prstGeom prst="rect">
                <a:avLst/>
              </a:prstGeom>
            </p:spPr>
          </p:pic>
        </p:grpSp>
        <p:grpSp>
          <p:nvGrpSpPr>
            <p:cNvPr id="8" name="グループ化 7">
              <a:extLst>
                <a:ext uri="{FF2B5EF4-FFF2-40B4-BE49-F238E27FC236}">
                  <a16:creationId xmlns:a16="http://schemas.microsoft.com/office/drawing/2014/main" id="{739F4ED6-F84B-4B08-BBAE-357B15A8B679}"/>
                </a:ext>
              </a:extLst>
            </p:cNvPr>
            <p:cNvGrpSpPr/>
            <p:nvPr/>
          </p:nvGrpSpPr>
          <p:grpSpPr>
            <a:xfrm>
              <a:off x="2504438" y="1662884"/>
              <a:ext cx="1980000" cy="1800000"/>
              <a:chOff x="2504438" y="1662884"/>
              <a:chExt cx="1980000" cy="1800000"/>
            </a:xfrm>
          </p:grpSpPr>
          <p:sp>
            <p:nvSpPr>
              <p:cNvPr id="36" name="角丸四角形 35">
                <a:extLst>
                  <a:ext uri="{FF2B5EF4-FFF2-40B4-BE49-F238E27FC236}">
                    <a16:creationId xmlns:a16="http://schemas.microsoft.com/office/drawing/2014/main" id="{F60E3A62-F197-4B4C-8B3A-5FA3B9FC48B7}"/>
                  </a:ext>
                </a:extLst>
              </p:cNvPr>
              <p:cNvSpPr/>
              <p:nvPr/>
            </p:nvSpPr>
            <p:spPr>
              <a:xfrm>
                <a:off x="2504438" y="1662884"/>
                <a:ext cx="1980000" cy="1800000"/>
              </a:xfrm>
              <a:prstGeom prst="roundRect">
                <a:avLst/>
              </a:prstGeom>
              <a:no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9" name="テキスト ボックス 8"/>
              <p:cNvSpPr txBox="1"/>
              <p:nvPr/>
            </p:nvSpPr>
            <p:spPr>
              <a:xfrm>
                <a:off x="2633863" y="2564904"/>
                <a:ext cx="1716241" cy="784830"/>
              </a:xfrm>
              <a:prstGeom prst="rect">
                <a:avLst/>
              </a:prstGeom>
              <a:noFill/>
            </p:spPr>
            <p:txBody>
              <a:bodyPr wrap="square" rtlCol="0">
                <a:spAutoFit/>
              </a:bodyPr>
              <a:lstStyle/>
              <a:p>
                <a:pPr algn="ctr"/>
                <a:r>
                  <a:rPr lang="ja-JP" altLang="ja-JP" sz="1500" dirty="0">
                    <a:solidFill>
                      <a:schemeClr val="tx2"/>
                    </a:solidFill>
                    <a:latin typeface="Meiryo" panose="020B0604030504040204" pitchFamily="34" charset="-128"/>
                  </a:rPr>
                  <a:t>お金を振り込んだが商品が送られてこない</a:t>
                </a:r>
                <a:endParaRPr kumimoji="1" lang="ja-JP" altLang="en-US" sz="1500" dirty="0">
                  <a:solidFill>
                    <a:schemeClr val="tx2"/>
                  </a:solidFill>
                  <a:latin typeface="Meiryo" panose="020B0604030504040204" pitchFamily="34" charset="-128"/>
                </a:endParaRPr>
              </a:p>
            </p:txBody>
          </p:sp>
          <p:pic>
            <p:nvPicPr>
              <p:cNvPr id="113" name="図 112">
                <a:extLst>
                  <a:ext uri="{FF2B5EF4-FFF2-40B4-BE49-F238E27FC236}">
                    <a16:creationId xmlns:a16="http://schemas.microsoft.com/office/drawing/2014/main" id="{212A6361-CAAB-A743-88F3-ECF23FE05C7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207149" y="1830307"/>
                <a:ext cx="644771" cy="706598"/>
              </a:xfrm>
              <a:prstGeom prst="rect">
                <a:avLst/>
              </a:prstGeom>
            </p:spPr>
          </p:pic>
          <p:sp>
            <p:nvSpPr>
              <p:cNvPr id="114" name="十字形 113">
                <a:extLst>
                  <a:ext uri="{FF2B5EF4-FFF2-40B4-BE49-F238E27FC236}">
                    <a16:creationId xmlns:a16="http://schemas.microsoft.com/office/drawing/2014/main" id="{0674AE61-EDA9-914D-8F04-78884532DDDE}"/>
                  </a:ext>
                </a:extLst>
              </p:cNvPr>
              <p:cNvSpPr/>
              <p:nvPr/>
            </p:nvSpPr>
            <p:spPr>
              <a:xfrm rot="2700000">
                <a:off x="2980955" y="1740417"/>
                <a:ext cx="374367" cy="374367"/>
              </a:xfrm>
              <a:prstGeom prst="plus">
                <a:avLst>
                  <a:gd name="adj" fmla="val 4177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grpSp>
        <p:grpSp>
          <p:nvGrpSpPr>
            <p:cNvPr id="10" name="グループ化 9">
              <a:extLst>
                <a:ext uri="{FF2B5EF4-FFF2-40B4-BE49-F238E27FC236}">
                  <a16:creationId xmlns:a16="http://schemas.microsoft.com/office/drawing/2014/main" id="{335886C3-9CF5-4961-B680-6B8D749EFE3B}"/>
                </a:ext>
              </a:extLst>
            </p:cNvPr>
            <p:cNvGrpSpPr/>
            <p:nvPr/>
          </p:nvGrpSpPr>
          <p:grpSpPr>
            <a:xfrm>
              <a:off x="4654147" y="1662884"/>
              <a:ext cx="1980000" cy="1800000"/>
              <a:chOff x="4654147" y="1662884"/>
              <a:chExt cx="1980000" cy="1800000"/>
            </a:xfrm>
          </p:grpSpPr>
          <p:sp>
            <p:nvSpPr>
              <p:cNvPr id="37" name="角丸四角形 36">
                <a:extLst>
                  <a:ext uri="{FF2B5EF4-FFF2-40B4-BE49-F238E27FC236}">
                    <a16:creationId xmlns:a16="http://schemas.microsoft.com/office/drawing/2014/main" id="{D66AB883-45B0-6245-97FE-9620F01688E3}"/>
                  </a:ext>
                </a:extLst>
              </p:cNvPr>
              <p:cNvSpPr/>
              <p:nvPr/>
            </p:nvSpPr>
            <p:spPr>
              <a:xfrm>
                <a:off x="4654147" y="1662884"/>
                <a:ext cx="1980000" cy="1800000"/>
              </a:xfrm>
              <a:prstGeom prst="roundRect">
                <a:avLst/>
              </a:prstGeom>
              <a:no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4" name="テキスト ボックス 13"/>
              <p:cNvSpPr txBox="1"/>
              <p:nvPr/>
            </p:nvSpPr>
            <p:spPr>
              <a:xfrm>
                <a:off x="4775931" y="2564904"/>
                <a:ext cx="1783888" cy="784830"/>
              </a:xfrm>
              <a:prstGeom prst="rect">
                <a:avLst/>
              </a:prstGeom>
              <a:noFill/>
            </p:spPr>
            <p:txBody>
              <a:bodyPr wrap="square" rtlCol="0">
                <a:spAutoFit/>
              </a:bodyPr>
              <a:lstStyle/>
              <a:p>
                <a:pPr algn="ctr"/>
                <a:r>
                  <a:rPr lang="ja-JP" altLang="ja-JP" sz="1500" dirty="0">
                    <a:solidFill>
                      <a:schemeClr val="tx2"/>
                    </a:solidFill>
                    <a:latin typeface="Meiryo" panose="020B0604030504040204" pitchFamily="34" charset="-128"/>
                  </a:rPr>
                  <a:t>送られてきた商品が購入した商品と違っていた</a:t>
                </a:r>
                <a:endParaRPr kumimoji="1" lang="ja-JP" altLang="en-US" sz="1500" dirty="0">
                  <a:solidFill>
                    <a:schemeClr val="tx2"/>
                  </a:solidFill>
                  <a:latin typeface="Meiryo" panose="020B0604030504040204" pitchFamily="34" charset="-128"/>
                </a:endParaRPr>
              </a:p>
            </p:txBody>
          </p:sp>
          <p:pic>
            <p:nvPicPr>
              <p:cNvPr id="109" name="図 108">
                <a:extLst>
                  <a:ext uri="{FF2B5EF4-FFF2-40B4-BE49-F238E27FC236}">
                    <a16:creationId xmlns:a16="http://schemas.microsoft.com/office/drawing/2014/main" id="{6CBA78E1-5732-9348-B1CB-12BC319D3FE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942510" y="2127559"/>
                <a:ext cx="647346" cy="293329"/>
              </a:xfrm>
              <a:prstGeom prst="rect">
                <a:avLst/>
              </a:prstGeom>
            </p:spPr>
          </p:pic>
          <p:pic>
            <p:nvPicPr>
              <p:cNvPr id="110" name="図 109">
                <a:extLst>
                  <a:ext uri="{FF2B5EF4-FFF2-40B4-BE49-F238E27FC236}">
                    <a16:creationId xmlns:a16="http://schemas.microsoft.com/office/drawing/2014/main" id="{5705AC06-603E-2341-B659-0377B4979D26}"/>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5729807" y="2127559"/>
                <a:ext cx="647344" cy="293328"/>
              </a:xfrm>
              <a:prstGeom prst="rect">
                <a:avLst/>
              </a:prstGeom>
            </p:spPr>
          </p:pic>
          <p:sp>
            <p:nvSpPr>
              <p:cNvPr id="117" name="十字形 116">
                <a:extLst>
                  <a:ext uri="{FF2B5EF4-FFF2-40B4-BE49-F238E27FC236}">
                    <a16:creationId xmlns:a16="http://schemas.microsoft.com/office/drawing/2014/main" id="{77BB89F3-C467-BF48-B05F-B32B98724325}"/>
                  </a:ext>
                </a:extLst>
              </p:cNvPr>
              <p:cNvSpPr/>
              <p:nvPr/>
            </p:nvSpPr>
            <p:spPr>
              <a:xfrm rot="2700000">
                <a:off x="5889927" y="1853521"/>
                <a:ext cx="246957" cy="246957"/>
              </a:xfrm>
              <a:prstGeom prst="plus">
                <a:avLst>
                  <a:gd name="adj" fmla="val 4177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18" name="円/楕円 117">
                <a:extLst>
                  <a:ext uri="{FF2B5EF4-FFF2-40B4-BE49-F238E27FC236}">
                    <a16:creationId xmlns:a16="http://schemas.microsoft.com/office/drawing/2014/main" id="{B67D2D04-CF22-D44A-BA04-569C689F4975}"/>
                  </a:ext>
                </a:extLst>
              </p:cNvPr>
              <p:cNvSpPr/>
              <p:nvPr/>
            </p:nvSpPr>
            <p:spPr>
              <a:xfrm>
                <a:off x="5167572" y="1863402"/>
                <a:ext cx="196516" cy="196516"/>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grpSp>
        <p:grpSp>
          <p:nvGrpSpPr>
            <p:cNvPr id="11" name="グループ化 10">
              <a:extLst>
                <a:ext uri="{FF2B5EF4-FFF2-40B4-BE49-F238E27FC236}">
                  <a16:creationId xmlns:a16="http://schemas.microsoft.com/office/drawing/2014/main" id="{8C1F15F7-CF70-4280-ADD1-CB750EE1F276}"/>
                </a:ext>
              </a:extLst>
            </p:cNvPr>
            <p:cNvGrpSpPr/>
            <p:nvPr/>
          </p:nvGrpSpPr>
          <p:grpSpPr>
            <a:xfrm>
              <a:off x="6810876" y="1662884"/>
              <a:ext cx="1980000" cy="1800000"/>
              <a:chOff x="6810876" y="1662884"/>
              <a:chExt cx="1980000" cy="1800000"/>
            </a:xfrm>
          </p:grpSpPr>
          <p:sp>
            <p:nvSpPr>
              <p:cNvPr id="38" name="角丸四角形 37">
                <a:extLst>
                  <a:ext uri="{FF2B5EF4-FFF2-40B4-BE49-F238E27FC236}">
                    <a16:creationId xmlns:a16="http://schemas.microsoft.com/office/drawing/2014/main" id="{70E7758D-3102-5248-8E77-530C9CFF6D5E}"/>
                  </a:ext>
                </a:extLst>
              </p:cNvPr>
              <p:cNvSpPr/>
              <p:nvPr/>
            </p:nvSpPr>
            <p:spPr>
              <a:xfrm>
                <a:off x="6810876" y="1662884"/>
                <a:ext cx="1980000" cy="1800000"/>
              </a:xfrm>
              <a:prstGeom prst="roundRect">
                <a:avLst/>
              </a:prstGeom>
              <a:no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7" name="正方形/長方形 16"/>
              <p:cNvSpPr/>
              <p:nvPr/>
            </p:nvSpPr>
            <p:spPr>
              <a:xfrm>
                <a:off x="6925152" y="2784349"/>
                <a:ext cx="1823312" cy="553998"/>
              </a:xfrm>
              <a:prstGeom prst="rect">
                <a:avLst/>
              </a:prstGeom>
            </p:spPr>
            <p:txBody>
              <a:bodyPr wrap="square">
                <a:spAutoFit/>
              </a:bodyPr>
              <a:lstStyle/>
              <a:p>
                <a:pPr algn="ctr"/>
                <a:r>
                  <a:rPr lang="ja-JP" altLang="ja-JP" sz="1500" dirty="0">
                    <a:solidFill>
                      <a:schemeClr val="tx2"/>
                    </a:solidFill>
                    <a:latin typeface="Meiryo" panose="020B0604030504040204" pitchFamily="34" charset="-128"/>
                  </a:rPr>
                  <a:t>模造品が</a:t>
                </a:r>
                <a:endParaRPr lang="en-US" altLang="ja-JP" sz="1500" dirty="0">
                  <a:solidFill>
                    <a:schemeClr val="tx2"/>
                  </a:solidFill>
                  <a:latin typeface="Meiryo" panose="020B0604030504040204" pitchFamily="34" charset="-128"/>
                </a:endParaRPr>
              </a:p>
              <a:p>
                <a:pPr algn="ctr"/>
                <a:r>
                  <a:rPr lang="ja-JP" altLang="ja-JP" sz="1500" dirty="0">
                    <a:solidFill>
                      <a:schemeClr val="tx2"/>
                    </a:solidFill>
                    <a:latin typeface="Meiryo" panose="020B0604030504040204" pitchFamily="34" charset="-128"/>
                  </a:rPr>
                  <a:t>送られてきた</a:t>
                </a:r>
                <a:endParaRPr lang="ja-JP" altLang="en-US" sz="1500" dirty="0">
                  <a:solidFill>
                    <a:schemeClr val="tx2"/>
                  </a:solidFill>
                  <a:latin typeface="Meiryo" panose="020B0604030504040204" pitchFamily="34" charset="-128"/>
                </a:endParaRPr>
              </a:p>
            </p:txBody>
          </p:sp>
          <p:pic>
            <p:nvPicPr>
              <p:cNvPr id="111" name="図 110">
                <a:extLst>
                  <a:ext uri="{FF2B5EF4-FFF2-40B4-BE49-F238E27FC236}">
                    <a16:creationId xmlns:a16="http://schemas.microsoft.com/office/drawing/2014/main" id="{18496B87-649F-1043-817A-FFAD2CEAB42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357357" y="2166796"/>
                <a:ext cx="911390" cy="412974"/>
              </a:xfrm>
              <a:prstGeom prst="rect">
                <a:avLst/>
              </a:prstGeom>
            </p:spPr>
          </p:pic>
          <p:sp>
            <p:nvSpPr>
              <p:cNvPr id="119" name="円/楕円 118">
                <a:extLst>
                  <a:ext uri="{FF2B5EF4-FFF2-40B4-BE49-F238E27FC236}">
                    <a16:creationId xmlns:a16="http://schemas.microsoft.com/office/drawing/2014/main" id="{AAF4CE8F-46A0-1347-ADB8-7CFDAAACC1FF}"/>
                  </a:ext>
                </a:extLst>
              </p:cNvPr>
              <p:cNvSpPr/>
              <p:nvPr/>
            </p:nvSpPr>
            <p:spPr>
              <a:xfrm>
                <a:off x="7179654" y="1934517"/>
                <a:ext cx="416681" cy="416681"/>
              </a:xfrm>
              <a:prstGeom prst="ellipse">
                <a:avLst/>
              </a:prstGeom>
              <a:solidFill>
                <a:schemeClr val="bg1"/>
              </a:solidFill>
              <a:ln w="254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2000" dirty="0">
                    <a:solidFill>
                      <a:schemeClr val="accent2">
                        <a:lumMod val="75000"/>
                      </a:schemeClr>
                    </a:solidFill>
                    <a:latin typeface="Meiryo" panose="020B0604030504040204" pitchFamily="34" charset="-128"/>
                  </a:rPr>
                  <a:t>偽</a:t>
                </a:r>
              </a:p>
            </p:txBody>
          </p:sp>
        </p:grpSp>
      </p:grpSp>
      <p:sp>
        <p:nvSpPr>
          <p:cNvPr id="2" name="スライド番号プレースホルダー 1">
            <a:extLst>
              <a:ext uri="{FF2B5EF4-FFF2-40B4-BE49-F238E27FC236}">
                <a16:creationId xmlns:a16="http://schemas.microsoft.com/office/drawing/2014/main" id="{C2A67968-EF8D-5042-A5AC-95C62F02394A}"/>
              </a:ext>
            </a:extLst>
          </p:cNvPr>
          <p:cNvSpPr>
            <a:spLocks noGrp="1"/>
          </p:cNvSpPr>
          <p:nvPr>
            <p:ph type="sldNum" sz="quarter" idx="4"/>
          </p:nvPr>
        </p:nvSpPr>
        <p:spPr/>
        <p:txBody>
          <a:bodyPr/>
          <a:lstStyle/>
          <a:p>
            <a:fld id="{C3C412A8-4165-48C5-B7A3-F5E84C593970}" type="slidenum">
              <a:rPr lang="ja-JP" altLang="en-US" smtClean="0"/>
              <a:pPr/>
              <a:t>8</a:t>
            </a:fld>
            <a:endParaRPr lang="ja-JP" altLang="en-US"/>
          </a:p>
        </p:txBody>
      </p:sp>
      <p:grpSp>
        <p:nvGrpSpPr>
          <p:cNvPr id="13" name="グループ化 12">
            <a:extLst>
              <a:ext uri="{FF2B5EF4-FFF2-40B4-BE49-F238E27FC236}">
                <a16:creationId xmlns:a16="http://schemas.microsoft.com/office/drawing/2014/main" id="{361B8B25-9CC8-4AFE-A6B2-5CA1C1058466}"/>
              </a:ext>
            </a:extLst>
          </p:cNvPr>
          <p:cNvGrpSpPr/>
          <p:nvPr/>
        </p:nvGrpSpPr>
        <p:grpSpPr>
          <a:xfrm>
            <a:off x="6416266" y="4674659"/>
            <a:ext cx="2803585" cy="977191"/>
            <a:chOff x="6416266" y="4674659"/>
            <a:chExt cx="2803585" cy="977191"/>
          </a:xfrm>
        </p:grpSpPr>
        <p:sp>
          <p:nvSpPr>
            <p:cNvPr id="5" name="テキスト ボックス 4"/>
            <p:cNvSpPr txBox="1"/>
            <p:nvPr/>
          </p:nvSpPr>
          <p:spPr>
            <a:xfrm>
              <a:off x="6910234" y="4674659"/>
              <a:ext cx="2309617" cy="977191"/>
            </a:xfrm>
            <a:prstGeom prst="rect">
              <a:avLst/>
            </a:prstGeom>
            <a:noFill/>
          </p:spPr>
          <p:txBody>
            <a:bodyPr wrap="square" rtlCol="0">
              <a:spAutoFit/>
            </a:bodyPr>
            <a:lstStyle/>
            <a:p>
              <a:pPr>
                <a:lnSpc>
                  <a:spcPct val="150000"/>
                </a:lnSpc>
              </a:pPr>
              <a:r>
                <a:rPr kumimoji="1" lang="ja-JP" altLang="en-US" sz="2000" dirty="0">
                  <a:highlight>
                    <a:srgbClr val="FFFF00"/>
                  </a:highlight>
                </a:rPr>
                <a:t>どこが怪しいか</a:t>
              </a:r>
              <a:endParaRPr kumimoji="1" lang="en-US" altLang="ja-JP" sz="2000" dirty="0">
                <a:highlight>
                  <a:srgbClr val="FFFF00"/>
                </a:highlight>
              </a:endParaRPr>
            </a:p>
            <a:p>
              <a:pPr>
                <a:lnSpc>
                  <a:spcPct val="150000"/>
                </a:lnSpc>
              </a:pPr>
              <a:r>
                <a:rPr kumimoji="1" lang="ja-JP" altLang="en-US" sz="2000" dirty="0">
                  <a:highlight>
                    <a:srgbClr val="FFFF00"/>
                  </a:highlight>
                </a:rPr>
                <a:t>わかりますか？</a:t>
              </a:r>
            </a:p>
          </p:txBody>
        </p:sp>
        <p:sp>
          <p:nvSpPr>
            <p:cNvPr id="6" name="左矢印 5">
              <a:extLst>
                <a:ext uri="{FF2B5EF4-FFF2-40B4-BE49-F238E27FC236}">
                  <a16:creationId xmlns:a16="http://schemas.microsoft.com/office/drawing/2014/main" id="{3056290F-3453-524B-A4A5-FDFB70AD227C}"/>
                </a:ext>
              </a:extLst>
            </p:cNvPr>
            <p:cNvSpPr/>
            <p:nvPr/>
          </p:nvSpPr>
          <p:spPr>
            <a:xfrm>
              <a:off x="6416266" y="4978589"/>
              <a:ext cx="446116" cy="369332"/>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2" name="グループ化 11">
            <a:extLst>
              <a:ext uri="{FF2B5EF4-FFF2-40B4-BE49-F238E27FC236}">
                <a16:creationId xmlns:a16="http://schemas.microsoft.com/office/drawing/2014/main" id="{42E9FB98-E4DE-454F-830E-1BB050D08033}"/>
              </a:ext>
            </a:extLst>
          </p:cNvPr>
          <p:cNvGrpSpPr/>
          <p:nvPr/>
        </p:nvGrpSpPr>
        <p:grpSpPr>
          <a:xfrm>
            <a:off x="758598" y="3777711"/>
            <a:ext cx="5585910" cy="2819640"/>
            <a:chOff x="758598" y="3777711"/>
            <a:chExt cx="5585910" cy="2819640"/>
          </a:xfrm>
        </p:grpSpPr>
        <p:sp>
          <p:nvSpPr>
            <p:cNvPr id="35" name="正方形/長方形 34">
              <a:extLst>
                <a:ext uri="{FF2B5EF4-FFF2-40B4-BE49-F238E27FC236}">
                  <a16:creationId xmlns:a16="http://schemas.microsoft.com/office/drawing/2014/main" id="{D87385BF-0F16-154A-8B9D-75F27E9CF257}"/>
                </a:ext>
              </a:extLst>
            </p:cNvPr>
            <p:cNvSpPr/>
            <p:nvPr/>
          </p:nvSpPr>
          <p:spPr>
            <a:xfrm>
              <a:off x="2963786" y="4065743"/>
              <a:ext cx="3380722" cy="2531608"/>
            </a:xfrm>
            <a:prstGeom prst="rect">
              <a:avLst/>
            </a:prstGeom>
            <a:solidFill>
              <a:schemeClr val="accent6">
                <a:lumMod val="20000"/>
                <a:lumOff val="80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91" name="角丸四角形 90">
              <a:extLst>
                <a:ext uri="{FF2B5EF4-FFF2-40B4-BE49-F238E27FC236}">
                  <a16:creationId xmlns:a16="http://schemas.microsoft.com/office/drawing/2014/main" id="{440F8334-ED70-194A-A956-54B326969AD8}"/>
                </a:ext>
              </a:extLst>
            </p:cNvPr>
            <p:cNvSpPr/>
            <p:nvPr/>
          </p:nvSpPr>
          <p:spPr>
            <a:xfrm>
              <a:off x="3160745" y="5780177"/>
              <a:ext cx="1472098" cy="729772"/>
            </a:xfrm>
            <a:prstGeom prst="roundRect">
              <a:avLst>
                <a:gd name="adj" fmla="val 1202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ja-JP" altLang="en-US" sz="900">
                  <a:solidFill>
                    <a:schemeClr val="tx1"/>
                  </a:solidFill>
                  <a:latin typeface="+mn-ea"/>
                </a:rPr>
                <a:t>■会社概要</a:t>
              </a:r>
              <a:endParaRPr lang="en-US" altLang="ja-JP" sz="900" dirty="0">
                <a:solidFill>
                  <a:schemeClr val="tx1"/>
                </a:solidFill>
                <a:latin typeface="+mn-ea"/>
              </a:endParaRPr>
            </a:p>
            <a:p>
              <a:r>
                <a:rPr lang="ja-JP" altLang="en-US" sz="900">
                  <a:solidFill>
                    <a:schemeClr val="tx1"/>
                  </a:solidFill>
                  <a:latin typeface="+mn-ea"/>
                </a:rPr>
                <a:t>○○ショップ販売店</a:t>
              </a:r>
              <a:endParaRPr lang="en-US" altLang="ja-JP" sz="900" dirty="0">
                <a:solidFill>
                  <a:schemeClr val="tx1"/>
                </a:solidFill>
                <a:latin typeface="+mn-ea"/>
              </a:endParaRPr>
            </a:p>
            <a:p>
              <a:r>
                <a:rPr lang="ja-JP" altLang="en-US" sz="900">
                  <a:solidFill>
                    <a:schemeClr val="tx1"/>
                  </a:solidFill>
                  <a:latin typeface="+mn-ea"/>
                </a:rPr>
                <a:t>住所：東京都千代田区</a:t>
              </a:r>
              <a:endParaRPr lang="en-US" altLang="ja-JP" sz="900" dirty="0">
                <a:solidFill>
                  <a:schemeClr val="tx1"/>
                </a:solidFill>
                <a:latin typeface="+mn-ea"/>
              </a:endParaRPr>
            </a:p>
            <a:p>
              <a:r>
                <a:rPr lang="ja-JP" altLang="en-US" sz="900">
                  <a:solidFill>
                    <a:schemeClr val="tx1"/>
                  </a:solidFill>
                  <a:latin typeface="+mn-ea"/>
                </a:rPr>
                <a:t>連絡先：○○</a:t>
              </a:r>
              <a:r>
                <a:rPr lang="en-US" altLang="ja-JP" sz="900" dirty="0">
                  <a:solidFill>
                    <a:schemeClr val="tx1"/>
                  </a:solidFill>
                  <a:latin typeface="+mn-ea"/>
                </a:rPr>
                <a:t>@</a:t>
              </a:r>
              <a:r>
                <a:rPr lang="en-US" altLang="ja-JP" sz="900" dirty="0" err="1">
                  <a:solidFill>
                    <a:schemeClr val="tx1"/>
                  </a:solidFill>
                  <a:latin typeface="+mn-ea"/>
                </a:rPr>
                <a:t>gmail.com</a:t>
              </a:r>
              <a:endParaRPr lang="ja-JP" altLang="en-US" sz="900">
                <a:solidFill>
                  <a:schemeClr val="tx1"/>
                </a:solidFill>
                <a:latin typeface="+mn-ea"/>
              </a:endParaRPr>
            </a:p>
          </p:txBody>
        </p:sp>
        <p:sp>
          <p:nvSpPr>
            <p:cNvPr id="92" name="角丸四角形 91">
              <a:extLst>
                <a:ext uri="{FF2B5EF4-FFF2-40B4-BE49-F238E27FC236}">
                  <a16:creationId xmlns:a16="http://schemas.microsoft.com/office/drawing/2014/main" id="{353265B7-D25E-C84E-A119-53BB9F2D115B}"/>
                </a:ext>
              </a:extLst>
            </p:cNvPr>
            <p:cNvSpPr/>
            <p:nvPr/>
          </p:nvSpPr>
          <p:spPr>
            <a:xfrm>
              <a:off x="4693211" y="5780177"/>
              <a:ext cx="1472098" cy="729772"/>
            </a:xfrm>
            <a:prstGeom prst="roundRect">
              <a:avLst>
                <a:gd name="adj" fmla="val 1202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r>
                <a:rPr lang="ja-JP" altLang="en-US" sz="900">
                  <a:solidFill>
                    <a:schemeClr val="tx1"/>
                  </a:solidFill>
                  <a:latin typeface="+mn-ea"/>
                </a:rPr>
                <a:t>■支払い方法</a:t>
              </a:r>
              <a:endParaRPr lang="en-US" altLang="ja-JP" sz="900" dirty="0">
                <a:solidFill>
                  <a:schemeClr val="tx1"/>
                </a:solidFill>
                <a:latin typeface="+mn-ea"/>
              </a:endParaRPr>
            </a:p>
            <a:p>
              <a:r>
                <a:rPr lang="ja-JP" altLang="en-US" sz="900">
                  <a:solidFill>
                    <a:schemeClr val="tx1"/>
                  </a:solidFill>
                  <a:latin typeface="+mn-ea"/>
                </a:rPr>
                <a:t>　銀行振込</a:t>
              </a:r>
              <a:endParaRPr lang="en-US" altLang="ja-JP" sz="900" dirty="0">
                <a:solidFill>
                  <a:schemeClr val="tx1"/>
                </a:solidFill>
                <a:latin typeface="+mn-ea"/>
              </a:endParaRPr>
            </a:p>
            <a:p>
              <a:r>
                <a:rPr lang="ja-JP" altLang="en-US" sz="900">
                  <a:solidFill>
                    <a:schemeClr val="tx1"/>
                  </a:solidFill>
                  <a:latin typeface="+mn-ea"/>
                </a:rPr>
                <a:t>■送料・配送について</a:t>
              </a:r>
              <a:endParaRPr lang="en-US" altLang="ja-JP" sz="900" dirty="0">
                <a:solidFill>
                  <a:schemeClr val="tx1"/>
                </a:solidFill>
                <a:latin typeface="+mn-ea"/>
              </a:endParaRPr>
            </a:p>
            <a:p>
              <a:r>
                <a:rPr lang="ja-JP" altLang="en-US" sz="900">
                  <a:solidFill>
                    <a:schemeClr val="tx1"/>
                  </a:solidFill>
                  <a:latin typeface="+mn-ea"/>
                </a:rPr>
                <a:t>　</a:t>
              </a:r>
              <a:r>
                <a:rPr lang="en-US" altLang="ja-JP" sz="900" dirty="0">
                  <a:solidFill>
                    <a:schemeClr val="tx1"/>
                  </a:solidFill>
                  <a:latin typeface="+mn-ea"/>
                </a:rPr>
                <a:t>3</a:t>
              </a:r>
              <a:r>
                <a:rPr lang="ja-JP" altLang="en-US" sz="900">
                  <a:solidFill>
                    <a:schemeClr val="tx1"/>
                  </a:solidFill>
                  <a:latin typeface="+mn-ea"/>
                </a:rPr>
                <a:t>日か</a:t>
              </a:r>
              <a:r>
                <a:rPr lang="en-US" altLang="ja-JP" sz="900" dirty="0">
                  <a:solidFill>
                    <a:schemeClr val="tx1"/>
                  </a:solidFill>
                  <a:latin typeface="+mn-ea"/>
                </a:rPr>
                <a:t>5</a:t>
              </a:r>
              <a:r>
                <a:rPr lang="ja-JP" altLang="en-US" sz="900">
                  <a:solidFill>
                    <a:schemeClr val="tx1"/>
                  </a:solidFill>
                  <a:latin typeface="+mn-ea"/>
                </a:rPr>
                <a:t>日届けます</a:t>
              </a:r>
              <a:r>
                <a:rPr lang="en-US" altLang="ja-JP" sz="900" dirty="0">
                  <a:solidFill>
                    <a:schemeClr val="tx1"/>
                  </a:solidFill>
                  <a:latin typeface="+mn-ea"/>
                </a:rPr>
                <a:t>!</a:t>
              </a:r>
              <a:endParaRPr lang="ja-JP" altLang="en-US" sz="900">
                <a:solidFill>
                  <a:schemeClr val="tx1"/>
                </a:solidFill>
                <a:latin typeface="+mn-ea"/>
              </a:endParaRPr>
            </a:p>
          </p:txBody>
        </p:sp>
        <p:sp>
          <p:nvSpPr>
            <p:cNvPr id="84" name="角丸四角形 83">
              <a:extLst>
                <a:ext uri="{FF2B5EF4-FFF2-40B4-BE49-F238E27FC236}">
                  <a16:creationId xmlns:a16="http://schemas.microsoft.com/office/drawing/2014/main" id="{27506E1E-8C6C-2A44-8880-A39F224B065D}"/>
                </a:ext>
              </a:extLst>
            </p:cNvPr>
            <p:cNvSpPr/>
            <p:nvPr/>
          </p:nvSpPr>
          <p:spPr>
            <a:xfrm>
              <a:off x="3160745" y="4848007"/>
              <a:ext cx="1008000" cy="684000"/>
            </a:xfrm>
            <a:prstGeom prst="roundRect">
              <a:avLst>
                <a:gd name="adj" fmla="val 1202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kumimoji="1" lang="ja-JP" altLang="en-US">
                <a:latin typeface="Meiryo" panose="020B0604030504040204" pitchFamily="34" charset="-128"/>
              </a:endParaRPr>
            </a:p>
          </p:txBody>
        </p:sp>
        <p:sp>
          <p:nvSpPr>
            <p:cNvPr id="34" name="片側の 2 つの角を丸めた四角形 33">
              <a:extLst>
                <a:ext uri="{FF2B5EF4-FFF2-40B4-BE49-F238E27FC236}">
                  <a16:creationId xmlns:a16="http://schemas.microsoft.com/office/drawing/2014/main" id="{190C9045-F960-0F44-B1CD-3EEDC75D5FF1}"/>
                </a:ext>
              </a:extLst>
            </p:cNvPr>
            <p:cNvSpPr/>
            <p:nvPr/>
          </p:nvSpPr>
          <p:spPr>
            <a:xfrm>
              <a:off x="2963786" y="3777711"/>
              <a:ext cx="3380722" cy="288032"/>
            </a:xfrm>
            <a:prstGeom prst="round2Same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42" name="正方形/長方形 41">
              <a:extLst>
                <a:ext uri="{FF2B5EF4-FFF2-40B4-BE49-F238E27FC236}">
                  <a16:creationId xmlns:a16="http://schemas.microsoft.com/office/drawing/2014/main" id="{003A334E-20CD-854D-A7C1-38760EAD88BC}"/>
                </a:ext>
              </a:extLst>
            </p:cNvPr>
            <p:cNvSpPr/>
            <p:nvPr/>
          </p:nvSpPr>
          <p:spPr>
            <a:xfrm>
              <a:off x="3049164" y="3833281"/>
              <a:ext cx="2300602" cy="144000"/>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r>
                <a:rPr kumimoji="1" lang="en-US" altLang="ja-JP" sz="900" dirty="0">
                  <a:solidFill>
                    <a:schemeClr val="tx1"/>
                  </a:solidFill>
                  <a:latin typeface="Meiryo" panose="020B0604030504040204" pitchFamily="34" charset="-128"/>
                </a:rPr>
                <a:t>http://www.</a:t>
              </a:r>
              <a:r>
                <a:rPr kumimoji="1" lang="ja-JP" altLang="en-US" sz="900" dirty="0">
                  <a:solidFill>
                    <a:schemeClr val="tx1"/>
                  </a:solidFill>
                  <a:latin typeface="Meiryo" panose="020B0604030504040204" pitchFamily="34" charset="-128"/>
                </a:rPr>
                <a:t>○○</a:t>
              </a:r>
              <a:r>
                <a:rPr kumimoji="1" lang="en-US" altLang="ja-JP" sz="900" dirty="0">
                  <a:solidFill>
                    <a:schemeClr val="tx1"/>
                  </a:solidFill>
                  <a:latin typeface="Meiryo" panose="020B0604030504040204" pitchFamily="34" charset="-128"/>
                </a:rPr>
                <a:t>-</a:t>
              </a:r>
              <a:r>
                <a:rPr kumimoji="1" lang="en-US" altLang="ja-JP" sz="900" dirty="0" err="1">
                  <a:solidFill>
                    <a:schemeClr val="tx1"/>
                  </a:solidFill>
                  <a:latin typeface="Meiryo" panose="020B0604030504040204" pitchFamily="34" charset="-128"/>
                </a:rPr>
                <a:t>shop.com</a:t>
              </a:r>
              <a:endParaRPr kumimoji="1" lang="ja-JP" altLang="en-US" sz="900" dirty="0">
                <a:solidFill>
                  <a:schemeClr val="tx1"/>
                </a:solidFill>
                <a:latin typeface="Meiryo" panose="020B0604030504040204" pitchFamily="34" charset="-128"/>
              </a:endParaRPr>
            </a:p>
          </p:txBody>
        </p:sp>
        <p:sp>
          <p:nvSpPr>
            <p:cNvPr id="79" name="テキスト ボックス 78">
              <a:extLst>
                <a:ext uri="{FF2B5EF4-FFF2-40B4-BE49-F238E27FC236}">
                  <a16:creationId xmlns:a16="http://schemas.microsoft.com/office/drawing/2014/main" id="{BC1F3E8E-77FE-7A4B-B0A9-AEFE6E0F58D8}"/>
                </a:ext>
              </a:extLst>
            </p:cNvPr>
            <p:cNvSpPr txBox="1"/>
            <p:nvPr/>
          </p:nvSpPr>
          <p:spPr>
            <a:xfrm>
              <a:off x="4235140" y="4835432"/>
              <a:ext cx="2105233" cy="553998"/>
            </a:xfrm>
            <a:prstGeom prst="rect">
              <a:avLst/>
            </a:prstGeom>
            <a:noFill/>
          </p:spPr>
          <p:txBody>
            <a:bodyPr wrap="square" rtlCol="0">
              <a:spAutoFit/>
            </a:bodyPr>
            <a:lstStyle/>
            <a:p>
              <a:r>
                <a:rPr lang="ja-JP" altLang="en-US" sz="1000" b="1" dirty="0">
                  <a:latin typeface="+mn-ea"/>
                </a:rPr>
                <a:t>当社人気ブランドが激安！</a:t>
              </a:r>
              <a:endParaRPr lang="en-US" altLang="ja-JP" sz="1000" b="1" dirty="0">
                <a:latin typeface="+mn-ea"/>
              </a:endParaRPr>
            </a:p>
            <a:p>
              <a:r>
                <a:rPr lang="ja-JP" altLang="en-US" sz="800" dirty="0">
                  <a:latin typeface="+mn-ea"/>
                </a:rPr>
                <a:t>在庫</a:t>
              </a:r>
              <a:r>
                <a:rPr lang="en-US" altLang="ja-JP" sz="800" dirty="0">
                  <a:latin typeface="+mn-ea"/>
                </a:rPr>
                <a:t>2</a:t>
              </a:r>
              <a:r>
                <a:rPr lang="ja-JP" altLang="en-US" sz="800" dirty="0">
                  <a:latin typeface="+mn-ea"/>
                </a:rPr>
                <a:t>点</a:t>
              </a:r>
              <a:endParaRPr lang="en-US" altLang="ja-JP" sz="800" dirty="0">
                <a:latin typeface="+mn-ea"/>
              </a:endParaRPr>
            </a:p>
            <a:p>
              <a:r>
                <a:rPr lang="en-US" altLang="ja-JP" sz="900" dirty="0">
                  <a:solidFill>
                    <a:srgbClr val="FF0000"/>
                  </a:solidFill>
                  <a:latin typeface="+mn-ea"/>
                </a:rPr>
                <a:t>25,000</a:t>
              </a:r>
              <a:r>
                <a:rPr lang="ja-JP" altLang="en-US" sz="900" dirty="0">
                  <a:solidFill>
                    <a:srgbClr val="FF0000"/>
                  </a:solidFill>
                  <a:latin typeface="+mn-ea"/>
                </a:rPr>
                <a:t>→</a:t>
              </a:r>
              <a:r>
                <a:rPr lang="en-US" altLang="ja-JP" sz="1200" b="1" dirty="0">
                  <a:solidFill>
                    <a:srgbClr val="FF0000"/>
                  </a:solidFill>
                  <a:latin typeface="+mn-ea"/>
                </a:rPr>
                <a:t>3,000</a:t>
              </a:r>
              <a:r>
                <a:rPr lang="ja-JP" altLang="en-US" sz="1200" b="1" dirty="0">
                  <a:solidFill>
                    <a:srgbClr val="FF0000"/>
                  </a:solidFill>
                  <a:latin typeface="+mn-ea"/>
                </a:rPr>
                <a:t>円</a:t>
              </a:r>
              <a:endParaRPr lang="en-US" altLang="ja-JP" sz="1200" b="1" dirty="0">
                <a:solidFill>
                  <a:srgbClr val="FF0000"/>
                </a:solidFill>
                <a:latin typeface="+mn-ea"/>
              </a:endParaRPr>
            </a:p>
          </p:txBody>
        </p:sp>
        <p:pic>
          <p:nvPicPr>
            <p:cNvPr id="81" name="図 80">
              <a:extLst>
                <a:ext uri="{FF2B5EF4-FFF2-40B4-BE49-F238E27FC236}">
                  <a16:creationId xmlns:a16="http://schemas.microsoft.com/office/drawing/2014/main" id="{16399198-8030-1144-B30C-53664631949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356378" y="5045002"/>
              <a:ext cx="647346" cy="293329"/>
            </a:xfrm>
            <a:prstGeom prst="rect">
              <a:avLst/>
            </a:prstGeom>
          </p:spPr>
        </p:pic>
        <p:cxnSp>
          <p:nvCxnSpPr>
            <p:cNvPr id="85" name="直線コネクタ 84">
              <a:extLst>
                <a:ext uri="{FF2B5EF4-FFF2-40B4-BE49-F238E27FC236}">
                  <a16:creationId xmlns:a16="http://schemas.microsoft.com/office/drawing/2014/main" id="{AF912DE0-5083-CE46-A589-089A0CDA7E37}"/>
                </a:ext>
              </a:extLst>
            </p:cNvPr>
            <p:cNvCxnSpPr>
              <a:cxnSpLocks/>
            </p:cNvCxnSpPr>
            <p:nvPr/>
          </p:nvCxnSpPr>
          <p:spPr>
            <a:xfrm>
              <a:off x="3160745" y="5661247"/>
              <a:ext cx="3001148" cy="0"/>
            </a:xfrm>
            <a:prstGeom prst="line">
              <a:avLst/>
            </a:prstGeom>
            <a:ln w="6350">
              <a:solidFill>
                <a:schemeClr val="tx2">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9" name="角丸四角形 88">
              <a:extLst>
                <a:ext uri="{FF2B5EF4-FFF2-40B4-BE49-F238E27FC236}">
                  <a16:creationId xmlns:a16="http://schemas.microsoft.com/office/drawing/2014/main" id="{05BF0FA6-AC4E-414E-B25F-0F3E60A128E6}"/>
                </a:ext>
              </a:extLst>
            </p:cNvPr>
            <p:cNvSpPr/>
            <p:nvPr/>
          </p:nvSpPr>
          <p:spPr>
            <a:xfrm>
              <a:off x="5421853" y="5341407"/>
              <a:ext cx="720000" cy="180000"/>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800">
                  <a:solidFill>
                    <a:schemeClr val="bg1"/>
                  </a:solidFill>
                  <a:latin typeface="Meiryo" panose="020B0604030504040204" pitchFamily="34" charset="-128"/>
                </a:rPr>
                <a:t>購入する</a:t>
              </a:r>
            </a:p>
          </p:txBody>
        </p:sp>
        <p:sp>
          <p:nvSpPr>
            <p:cNvPr id="102" name="角丸四角形 101">
              <a:extLst>
                <a:ext uri="{FF2B5EF4-FFF2-40B4-BE49-F238E27FC236}">
                  <a16:creationId xmlns:a16="http://schemas.microsoft.com/office/drawing/2014/main" id="{28F6480E-D25E-C841-9131-93DC5DFBFE50}"/>
                </a:ext>
              </a:extLst>
            </p:cNvPr>
            <p:cNvSpPr/>
            <p:nvPr/>
          </p:nvSpPr>
          <p:spPr>
            <a:xfrm>
              <a:off x="5404411" y="3823540"/>
              <a:ext cx="782586" cy="1537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kumimoji="1" lang="ja-JP" altLang="en-US">
                <a:latin typeface="Meiryo" panose="020B0604030504040204" pitchFamily="34" charset="-128"/>
              </a:endParaRPr>
            </a:p>
          </p:txBody>
        </p:sp>
        <p:sp>
          <p:nvSpPr>
            <p:cNvPr id="103" name="テキスト ボックス 102">
              <a:extLst>
                <a:ext uri="{FF2B5EF4-FFF2-40B4-BE49-F238E27FC236}">
                  <a16:creationId xmlns:a16="http://schemas.microsoft.com/office/drawing/2014/main" id="{51979F9F-E562-1541-A29A-770D1F79DF13}"/>
                </a:ext>
              </a:extLst>
            </p:cNvPr>
            <p:cNvSpPr txBox="1"/>
            <p:nvPr/>
          </p:nvSpPr>
          <p:spPr>
            <a:xfrm>
              <a:off x="3109074" y="4175032"/>
              <a:ext cx="2105233" cy="338554"/>
            </a:xfrm>
            <a:prstGeom prst="rect">
              <a:avLst/>
            </a:prstGeom>
            <a:noFill/>
          </p:spPr>
          <p:txBody>
            <a:bodyPr wrap="square" rtlCol="0">
              <a:spAutoFit/>
            </a:bodyPr>
            <a:lstStyle/>
            <a:p>
              <a:r>
                <a:rPr lang="ja-JP" altLang="en-US" sz="1600">
                  <a:latin typeface="+mn-ea"/>
                </a:rPr>
                <a:t>○○ショップ</a:t>
              </a:r>
              <a:endParaRPr lang="en-US" altLang="ja-JP" sz="1600" dirty="0">
                <a:solidFill>
                  <a:srgbClr val="FF0000"/>
                </a:solidFill>
                <a:latin typeface="+mn-ea"/>
              </a:endParaRPr>
            </a:p>
          </p:txBody>
        </p:sp>
        <p:sp>
          <p:nvSpPr>
            <p:cNvPr id="106" name="角丸四角形 105">
              <a:extLst>
                <a:ext uri="{FF2B5EF4-FFF2-40B4-BE49-F238E27FC236}">
                  <a16:creationId xmlns:a16="http://schemas.microsoft.com/office/drawing/2014/main" id="{CE627D37-D686-2941-A571-ED8E0555FBC0}"/>
                </a:ext>
              </a:extLst>
            </p:cNvPr>
            <p:cNvSpPr/>
            <p:nvPr/>
          </p:nvSpPr>
          <p:spPr>
            <a:xfrm>
              <a:off x="3156609" y="4501064"/>
              <a:ext cx="3030387" cy="21218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lang="ja-JP" altLang="en-US" sz="850" dirty="0">
                  <a:solidFill>
                    <a:schemeClr val="bg1"/>
                  </a:solidFill>
                  <a:latin typeface="Meiryo" panose="020B0604030504040204" pitchFamily="34" charset="-128"/>
                </a:rPr>
                <a:t>ホーム　｜　商品一覧　｜　</a:t>
              </a:r>
              <a:r>
                <a:rPr lang="ja-JP" altLang="en-US" sz="900">
                  <a:solidFill>
                    <a:schemeClr val="bg1"/>
                  </a:solidFill>
                  <a:latin typeface="+mj-ea"/>
                </a:rPr>
                <a:t>特价商品　</a:t>
              </a:r>
              <a:r>
                <a:rPr lang="ja-JP" altLang="en-US" sz="850">
                  <a:solidFill>
                    <a:schemeClr val="bg1"/>
                  </a:solidFill>
                  <a:latin typeface="Meiryo" panose="020B0604030504040204" pitchFamily="34" charset="-128"/>
                </a:rPr>
                <a:t>｜　</a:t>
              </a:r>
              <a:r>
                <a:rPr lang="ja-JP" altLang="en-US" sz="850" dirty="0">
                  <a:solidFill>
                    <a:schemeClr val="bg1"/>
                  </a:solidFill>
                  <a:latin typeface="Meiryo" panose="020B0604030504040204" pitchFamily="34" charset="-128"/>
                </a:rPr>
                <a:t>お問合せ</a:t>
              </a:r>
            </a:p>
          </p:txBody>
        </p:sp>
        <p:sp>
          <p:nvSpPr>
            <p:cNvPr id="7" name="四角形吹き出し 6">
              <a:extLst>
                <a:ext uri="{FF2B5EF4-FFF2-40B4-BE49-F238E27FC236}">
                  <a16:creationId xmlns:a16="http://schemas.microsoft.com/office/drawing/2014/main" id="{E5110CAD-7880-4541-96F0-635E4640CFE2}"/>
                </a:ext>
              </a:extLst>
            </p:cNvPr>
            <p:cNvSpPr/>
            <p:nvPr/>
          </p:nvSpPr>
          <p:spPr>
            <a:xfrm>
              <a:off x="758598" y="3822510"/>
              <a:ext cx="1904160" cy="1200878"/>
            </a:xfrm>
            <a:prstGeom prst="wedgeRectCallout">
              <a:avLst>
                <a:gd name="adj1" fmla="val 42555"/>
                <a:gd name="adj2" fmla="val 6859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怪しい</a:t>
              </a:r>
              <a:endParaRPr lang="en-US" altLang="ja-JP" dirty="0"/>
            </a:p>
            <a:p>
              <a:pPr algn="ctr"/>
              <a:r>
                <a:rPr lang="ja-JP" altLang="en-US" dirty="0"/>
                <a:t>ショッピング</a:t>
              </a:r>
              <a:endParaRPr lang="en-US" altLang="ja-JP" dirty="0"/>
            </a:p>
            <a:p>
              <a:pPr algn="ctr"/>
              <a:r>
                <a:rPr lang="ja-JP" altLang="en-US" dirty="0"/>
                <a:t>サイト</a:t>
              </a:r>
            </a:p>
          </p:txBody>
        </p:sp>
      </p:grpSp>
    </p:spTree>
    <p:extLst>
      <p:ext uri="{BB962C8B-B14F-4D97-AF65-F5344CB8AC3E}">
        <p14:creationId xmlns:p14="http://schemas.microsoft.com/office/powerpoint/2010/main" val="373716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青">
  <a:themeElements>
    <a:clrScheme name="横浜銀行 1">
      <a:dk1>
        <a:srgbClr val="333333"/>
      </a:dk1>
      <a:lt1>
        <a:srgbClr val="FFFFFE"/>
      </a:lt1>
      <a:dk2>
        <a:srgbClr val="134A87"/>
      </a:dk2>
      <a:lt2>
        <a:srgbClr val="AFDFF8"/>
      </a:lt2>
      <a:accent1>
        <a:srgbClr val="64C8F2"/>
      </a:accent1>
      <a:accent2>
        <a:srgbClr val="E85984"/>
      </a:accent2>
      <a:accent3>
        <a:srgbClr val="17A93A"/>
      </a:accent3>
      <a:accent4>
        <a:srgbClr val="FFF10A"/>
      </a:accent4>
      <a:accent5>
        <a:srgbClr val="F38E1F"/>
      </a:accent5>
      <a:accent6>
        <a:srgbClr val="5FBCEB"/>
      </a:accent6>
      <a:hlink>
        <a:srgbClr val="00AB7A"/>
      </a:hlink>
      <a:folHlink>
        <a:srgbClr val="4C80C3"/>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ホワイ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80726_金融リテラシー編" id="{499AE7A8-639F-A941-9E80-36FA47178BDA}" vid="{B8DE9389-DC95-404F-8D0A-AABFDE54850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180726_金融リテラシー編</Template>
  <TotalTime>0</TotalTime>
  <Words>4056</Words>
  <Application>Microsoft Office PowerPoint</Application>
  <PresentationFormat>画面に合わせる (4:3)</PresentationFormat>
  <Paragraphs>507</Paragraphs>
  <Slides>19</Slides>
  <Notes>19</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19</vt:i4>
      </vt:variant>
    </vt:vector>
  </HeadingPairs>
  <TitlesOfParts>
    <vt:vector size="25" baseType="lpstr">
      <vt:lpstr>メイリオ</vt:lpstr>
      <vt:lpstr>メイリオ</vt:lpstr>
      <vt:lpstr>Arial</vt:lpstr>
      <vt:lpstr>Calibri</vt:lpstr>
      <vt:lpstr>Wingdings</vt:lpstr>
      <vt:lpstr>青</vt:lpstr>
      <vt:lpstr>インターネット トラブルに注意</vt:lpstr>
      <vt:lpstr>インターネットと私たちの生活</vt:lpstr>
      <vt:lpstr>PowerPoint プレゼンテーション</vt:lpstr>
      <vt:lpstr>PowerPoint プレゼンテーション</vt:lpstr>
      <vt:lpstr>PowerPoint プレゼンテーション</vt:lpstr>
      <vt:lpstr>PowerPoint プレゼンテーション</vt:lpstr>
      <vt:lpstr>ネットは便利だが、危険もいっぱい</vt:lpstr>
      <vt:lpstr>代表的なインターネット消費者トラブル</vt:lpstr>
      <vt:lpstr>ショッピング詐欺サイト</vt:lpstr>
      <vt:lpstr>ショッピング詐欺サイト</vt:lpstr>
      <vt:lpstr>ワンクリック（ゼロクリック）詐欺</vt:lpstr>
      <vt:lpstr>サポート詐欺</vt:lpstr>
      <vt:lpstr>フィッシング詐欺</vt:lpstr>
      <vt:lpstr>サクラサイト</vt:lpstr>
      <vt:lpstr>注意！サクラサイトの誘い文句</vt:lpstr>
      <vt:lpstr>詐欺に合わないために</vt:lpstr>
      <vt:lpstr>SNSがらみの犯罪トラブル</vt:lpstr>
      <vt:lpstr>SNSトラブルをさけるために</vt:lpstr>
      <vt:lpstr>教材に関するアンケートご協力のお願い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yasunori torigoe</dc:creator>
  <cp:lastModifiedBy>内貴　基志</cp:lastModifiedBy>
  <cp:revision>549</cp:revision>
  <cp:lastPrinted>2021-03-16T06:43:34Z</cp:lastPrinted>
  <dcterms:created xsi:type="dcterms:W3CDTF">2020-01-06T02:08:42Z</dcterms:created>
  <dcterms:modified xsi:type="dcterms:W3CDTF">2021-03-17T00:28:15Z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338537097</vt:i4>
  </property>
  <property fmtid="{D5CDD505-2E9C-101B-9397-08002B2CF9AE}" pid="3" name="_NewReviewCycle">
    <vt:lpwstr/>
  </property>
  <property fmtid="{D5CDD505-2E9C-101B-9397-08002B2CF9AE}" pid="4" name="_EmailSubject">
    <vt:lpwstr>フィールドノート送付用教材データ（はじめてのＳＤＧｓこども版・インターネットトラブルに注意）</vt:lpwstr>
  </property>
  <property fmtid="{D5CDD505-2E9C-101B-9397-08002B2CF9AE}" pid="5" name="_AuthorEmail">
    <vt:lpwstr>motoshi_naiki@hamagin.co.jp</vt:lpwstr>
  </property>
  <property fmtid="{D5CDD505-2E9C-101B-9397-08002B2CF9AE}" pid="6" name="_AuthorEmailDisplayName">
    <vt:lpwstr>内貴　基志</vt:lpwstr>
  </property>
  <property fmtid="{D5CDD505-2E9C-101B-9397-08002B2CF9AE}" pid="7" name="_PreviousAdHocReviewCycleID">
    <vt:i4>216329360</vt:i4>
  </property>
</Properties>
</file>