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40"/>
  </p:notesMasterIdLst>
  <p:handoutMasterIdLst>
    <p:handoutMasterId r:id="rId41"/>
  </p:handoutMasterIdLst>
  <p:sldIdLst>
    <p:sldId id="319" r:id="rId5"/>
    <p:sldId id="315" r:id="rId6"/>
    <p:sldId id="284" r:id="rId7"/>
    <p:sldId id="285" r:id="rId8"/>
    <p:sldId id="347" r:id="rId9"/>
    <p:sldId id="344" r:id="rId10"/>
    <p:sldId id="346" r:id="rId11"/>
    <p:sldId id="286" r:id="rId12"/>
    <p:sldId id="350" r:id="rId13"/>
    <p:sldId id="351" r:id="rId14"/>
    <p:sldId id="288" r:id="rId15"/>
    <p:sldId id="352" r:id="rId16"/>
    <p:sldId id="289" r:id="rId17"/>
    <p:sldId id="290" r:id="rId18"/>
    <p:sldId id="362" r:id="rId19"/>
    <p:sldId id="355" r:id="rId20"/>
    <p:sldId id="295" r:id="rId21"/>
    <p:sldId id="379" r:id="rId22"/>
    <p:sldId id="366" r:id="rId23"/>
    <p:sldId id="364" r:id="rId24"/>
    <p:sldId id="299" r:id="rId25"/>
    <p:sldId id="300" r:id="rId26"/>
    <p:sldId id="339" r:id="rId27"/>
    <p:sldId id="327" r:id="rId28"/>
    <p:sldId id="324" r:id="rId29"/>
    <p:sldId id="301" r:id="rId30"/>
    <p:sldId id="357" r:id="rId31"/>
    <p:sldId id="380" r:id="rId32"/>
    <p:sldId id="367" r:id="rId33"/>
    <p:sldId id="368" r:id="rId34"/>
    <p:sldId id="371" r:id="rId35"/>
    <p:sldId id="369" r:id="rId36"/>
    <p:sldId id="378" r:id="rId37"/>
    <p:sldId id="370" r:id="rId38"/>
    <p:sldId id="377" r:id="rId39"/>
  </p:sldIdLst>
  <p:sldSz cx="9144000" cy="6858000" type="screen4x3"/>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9"/>
    <a:srgbClr val="64C8F2"/>
    <a:srgbClr val="FFEC94"/>
    <a:srgbClr val="A9D9F4"/>
    <a:srgbClr val="B6D187"/>
    <a:srgbClr val="EFE1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6" autoAdjust="0"/>
    <p:restoredTop sz="69660" autoAdjust="0"/>
  </p:normalViewPr>
  <p:slideViewPr>
    <p:cSldViewPr snapToGrid="0" snapToObjects="1">
      <p:cViewPr varScale="1">
        <p:scale>
          <a:sx n="79" d="100"/>
          <a:sy n="79" d="100"/>
        </p:scale>
        <p:origin x="2616" y="90"/>
      </p:cViewPr>
      <p:guideLst>
        <p:guide orient="horz" pos="2160"/>
        <p:guide pos="2880"/>
      </p:guideLst>
    </p:cSldViewPr>
  </p:slideViewPr>
  <p:outlineViewPr>
    <p:cViewPr>
      <p:scale>
        <a:sx n="33" d="100"/>
        <a:sy n="33" d="100"/>
      </p:scale>
      <p:origin x="0" y="-2406"/>
    </p:cViewPr>
  </p:outlineViewPr>
  <p:notesTextViewPr>
    <p:cViewPr>
      <p:scale>
        <a:sx n="1" d="1"/>
        <a:sy n="1" d="1"/>
      </p:scale>
      <p:origin x="0" y="0"/>
    </p:cViewPr>
  </p:notesTextViewPr>
  <p:sorterViewPr>
    <p:cViewPr>
      <p:scale>
        <a:sx n="100" d="100"/>
        <a:sy n="100" d="100"/>
      </p:scale>
      <p:origin x="0" y="-51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946850393700789E-2"/>
          <c:y val="3.4168807657178786E-2"/>
          <c:w val="0.95377537182852146"/>
          <c:h val="0.86394255048982693"/>
        </c:manualLayout>
      </c:layout>
      <c:lineChart>
        <c:grouping val="standard"/>
        <c:varyColors val="0"/>
        <c:ser>
          <c:idx val="0"/>
          <c:order val="0"/>
          <c:spPr>
            <a:ln w="28575" cap="rnd">
              <a:solidFill>
                <a:schemeClr val="tx1"/>
              </a:solidFill>
              <a:round/>
            </a:ln>
            <a:effectLst/>
          </c:spPr>
          <c:marker>
            <c:symbol val="none"/>
          </c:marker>
          <c:cat>
            <c:numRef>
              <c:f>Sheet2!$A$1:$BFL$1</c:f>
              <c:numCache>
                <c:formatCode>yyyy"年"m"月";@</c:formatCode>
                <c:ptCount val="1520"/>
                <c:pt idx="0">
                  <c:v>33707</c:v>
                </c:pt>
                <c:pt idx="1">
                  <c:v>33714</c:v>
                </c:pt>
                <c:pt idx="2">
                  <c:v>33721</c:v>
                </c:pt>
                <c:pt idx="3">
                  <c:v>33730</c:v>
                </c:pt>
                <c:pt idx="4">
                  <c:v>33735</c:v>
                </c:pt>
                <c:pt idx="5">
                  <c:v>33742</c:v>
                </c:pt>
                <c:pt idx="6">
                  <c:v>33749</c:v>
                </c:pt>
                <c:pt idx="7">
                  <c:v>33752</c:v>
                </c:pt>
                <c:pt idx="8">
                  <c:v>33756</c:v>
                </c:pt>
                <c:pt idx="9">
                  <c:v>33763</c:v>
                </c:pt>
                <c:pt idx="10">
                  <c:v>33770</c:v>
                </c:pt>
                <c:pt idx="11">
                  <c:v>33777</c:v>
                </c:pt>
                <c:pt idx="12">
                  <c:v>33779</c:v>
                </c:pt>
                <c:pt idx="13">
                  <c:v>33784</c:v>
                </c:pt>
                <c:pt idx="14">
                  <c:v>33791</c:v>
                </c:pt>
                <c:pt idx="15">
                  <c:v>33792</c:v>
                </c:pt>
                <c:pt idx="16">
                  <c:v>33798</c:v>
                </c:pt>
                <c:pt idx="17">
                  <c:v>33805</c:v>
                </c:pt>
                <c:pt idx="18">
                  <c:v>33812</c:v>
                </c:pt>
                <c:pt idx="19">
                  <c:v>33813</c:v>
                </c:pt>
                <c:pt idx="20">
                  <c:v>33819</c:v>
                </c:pt>
                <c:pt idx="21">
                  <c:v>33826</c:v>
                </c:pt>
                <c:pt idx="22">
                  <c:v>33833</c:v>
                </c:pt>
                <c:pt idx="23">
                  <c:v>33840</c:v>
                </c:pt>
                <c:pt idx="24">
                  <c:v>33848</c:v>
                </c:pt>
                <c:pt idx="25">
                  <c:v>33854</c:v>
                </c:pt>
                <c:pt idx="26">
                  <c:v>33861</c:v>
                </c:pt>
                <c:pt idx="27">
                  <c:v>33868</c:v>
                </c:pt>
                <c:pt idx="28">
                  <c:v>33875</c:v>
                </c:pt>
                <c:pt idx="29">
                  <c:v>33878</c:v>
                </c:pt>
                <c:pt idx="30">
                  <c:v>33882</c:v>
                </c:pt>
                <c:pt idx="31">
                  <c:v>33889</c:v>
                </c:pt>
                <c:pt idx="32">
                  <c:v>33896</c:v>
                </c:pt>
                <c:pt idx="33">
                  <c:v>33903</c:v>
                </c:pt>
                <c:pt idx="34">
                  <c:v>33910</c:v>
                </c:pt>
                <c:pt idx="35">
                  <c:v>33917</c:v>
                </c:pt>
                <c:pt idx="36">
                  <c:v>33924</c:v>
                </c:pt>
                <c:pt idx="37">
                  <c:v>33932</c:v>
                </c:pt>
                <c:pt idx="38">
                  <c:v>33945</c:v>
                </c:pt>
                <c:pt idx="39">
                  <c:v>33952</c:v>
                </c:pt>
                <c:pt idx="40">
                  <c:v>33959</c:v>
                </c:pt>
                <c:pt idx="41">
                  <c:v>33973</c:v>
                </c:pt>
                <c:pt idx="42">
                  <c:v>33980</c:v>
                </c:pt>
                <c:pt idx="43">
                  <c:v>33987</c:v>
                </c:pt>
                <c:pt idx="44">
                  <c:v>33994</c:v>
                </c:pt>
                <c:pt idx="45">
                  <c:v>33996</c:v>
                </c:pt>
                <c:pt idx="46">
                  <c:v>34001</c:v>
                </c:pt>
                <c:pt idx="47">
                  <c:v>34004</c:v>
                </c:pt>
                <c:pt idx="48">
                  <c:v>34008</c:v>
                </c:pt>
                <c:pt idx="49">
                  <c:v>34015</c:v>
                </c:pt>
                <c:pt idx="50">
                  <c:v>34022</c:v>
                </c:pt>
                <c:pt idx="51">
                  <c:v>34029</c:v>
                </c:pt>
                <c:pt idx="52">
                  <c:v>34036</c:v>
                </c:pt>
                <c:pt idx="53">
                  <c:v>34043</c:v>
                </c:pt>
                <c:pt idx="54">
                  <c:v>34050</c:v>
                </c:pt>
                <c:pt idx="55">
                  <c:v>34057</c:v>
                </c:pt>
                <c:pt idx="56">
                  <c:v>34060</c:v>
                </c:pt>
                <c:pt idx="57">
                  <c:v>34064</c:v>
                </c:pt>
                <c:pt idx="58">
                  <c:v>34071</c:v>
                </c:pt>
                <c:pt idx="59">
                  <c:v>34078</c:v>
                </c:pt>
                <c:pt idx="60">
                  <c:v>34085</c:v>
                </c:pt>
                <c:pt idx="61">
                  <c:v>34095</c:v>
                </c:pt>
                <c:pt idx="62">
                  <c:v>34099</c:v>
                </c:pt>
                <c:pt idx="63">
                  <c:v>34106</c:v>
                </c:pt>
                <c:pt idx="64">
                  <c:v>34113</c:v>
                </c:pt>
                <c:pt idx="65">
                  <c:v>34127</c:v>
                </c:pt>
                <c:pt idx="66">
                  <c:v>34134</c:v>
                </c:pt>
                <c:pt idx="67">
                  <c:v>34141</c:v>
                </c:pt>
                <c:pt idx="68">
                  <c:v>34144</c:v>
                </c:pt>
                <c:pt idx="69">
                  <c:v>34155</c:v>
                </c:pt>
                <c:pt idx="70">
                  <c:v>34162</c:v>
                </c:pt>
                <c:pt idx="71">
                  <c:v>34183</c:v>
                </c:pt>
                <c:pt idx="72">
                  <c:v>34190</c:v>
                </c:pt>
                <c:pt idx="73">
                  <c:v>34197</c:v>
                </c:pt>
                <c:pt idx="74">
                  <c:v>34200</c:v>
                </c:pt>
                <c:pt idx="75">
                  <c:v>34204</c:v>
                </c:pt>
                <c:pt idx="76">
                  <c:v>34211</c:v>
                </c:pt>
                <c:pt idx="77">
                  <c:v>34218</c:v>
                </c:pt>
                <c:pt idx="78">
                  <c:v>34225</c:v>
                </c:pt>
                <c:pt idx="79">
                  <c:v>34232</c:v>
                </c:pt>
                <c:pt idx="80">
                  <c:v>34234</c:v>
                </c:pt>
                <c:pt idx="81">
                  <c:v>34239</c:v>
                </c:pt>
                <c:pt idx="82">
                  <c:v>34246</c:v>
                </c:pt>
                <c:pt idx="83">
                  <c:v>34254</c:v>
                </c:pt>
                <c:pt idx="84">
                  <c:v>34260</c:v>
                </c:pt>
                <c:pt idx="85">
                  <c:v>34267</c:v>
                </c:pt>
                <c:pt idx="86">
                  <c:v>34274</c:v>
                </c:pt>
                <c:pt idx="87">
                  <c:v>34281</c:v>
                </c:pt>
                <c:pt idx="88">
                  <c:v>34288</c:v>
                </c:pt>
                <c:pt idx="89">
                  <c:v>34295</c:v>
                </c:pt>
                <c:pt idx="90">
                  <c:v>34302</c:v>
                </c:pt>
                <c:pt idx="91">
                  <c:v>34304</c:v>
                </c:pt>
                <c:pt idx="92">
                  <c:v>34309</c:v>
                </c:pt>
                <c:pt idx="93">
                  <c:v>34316</c:v>
                </c:pt>
                <c:pt idx="94">
                  <c:v>34318</c:v>
                </c:pt>
                <c:pt idx="95">
                  <c:v>34323</c:v>
                </c:pt>
                <c:pt idx="96">
                  <c:v>34330</c:v>
                </c:pt>
                <c:pt idx="97">
                  <c:v>34331</c:v>
                </c:pt>
                <c:pt idx="98">
                  <c:v>34338</c:v>
                </c:pt>
                <c:pt idx="99">
                  <c:v>34344</c:v>
                </c:pt>
                <c:pt idx="100">
                  <c:v>34351</c:v>
                </c:pt>
                <c:pt idx="101">
                  <c:v>34358</c:v>
                </c:pt>
                <c:pt idx="102">
                  <c:v>34365</c:v>
                </c:pt>
                <c:pt idx="103">
                  <c:v>34372</c:v>
                </c:pt>
                <c:pt idx="104">
                  <c:v>34374</c:v>
                </c:pt>
                <c:pt idx="105">
                  <c:v>34379</c:v>
                </c:pt>
                <c:pt idx="106">
                  <c:v>34386</c:v>
                </c:pt>
                <c:pt idx="107">
                  <c:v>34393</c:v>
                </c:pt>
                <c:pt idx="108">
                  <c:v>34394</c:v>
                </c:pt>
                <c:pt idx="109">
                  <c:v>34400</c:v>
                </c:pt>
                <c:pt idx="110">
                  <c:v>34407</c:v>
                </c:pt>
                <c:pt idx="111">
                  <c:v>34415</c:v>
                </c:pt>
                <c:pt idx="112">
                  <c:v>34421</c:v>
                </c:pt>
                <c:pt idx="113">
                  <c:v>34428</c:v>
                </c:pt>
                <c:pt idx="114">
                  <c:v>34435</c:v>
                </c:pt>
                <c:pt idx="115">
                  <c:v>34442</c:v>
                </c:pt>
                <c:pt idx="116">
                  <c:v>34449</c:v>
                </c:pt>
                <c:pt idx="117">
                  <c:v>34456</c:v>
                </c:pt>
                <c:pt idx="118">
                  <c:v>34463</c:v>
                </c:pt>
                <c:pt idx="119">
                  <c:v>34470</c:v>
                </c:pt>
                <c:pt idx="120">
                  <c:v>34477</c:v>
                </c:pt>
                <c:pt idx="121">
                  <c:v>34484</c:v>
                </c:pt>
                <c:pt idx="122">
                  <c:v>34491</c:v>
                </c:pt>
                <c:pt idx="123">
                  <c:v>34493</c:v>
                </c:pt>
                <c:pt idx="124">
                  <c:v>34498</c:v>
                </c:pt>
                <c:pt idx="125">
                  <c:v>34505</c:v>
                </c:pt>
                <c:pt idx="126">
                  <c:v>34512</c:v>
                </c:pt>
                <c:pt idx="127">
                  <c:v>34519</c:v>
                </c:pt>
                <c:pt idx="128">
                  <c:v>34526</c:v>
                </c:pt>
                <c:pt idx="129">
                  <c:v>34533</c:v>
                </c:pt>
                <c:pt idx="130">
                  <c:v>34540</c:v>
                </c:pt>
                <c:pt idx="131">
                  <c:v>34547</c:v>
                </c:pt>
                <c:pt idx="132">
                  <c:v>34554</c:v>
                </c:pt>
                <c:pt idx="133">
                  <c:v>34561</c:v>
                </c:pt>
                <c:pt idx="134">
                  <c:v>34568</c:v>
                </c:pt>
                <c:pt idx="135">
                  <c:v>34575</c:v>
                </c:pt>
                <c:pt idx="136">
                  <c:v>34582</c:v>
                </c:pt>
                <c:pt idx="137">
                  <c:v>34589</c:v>
                </c:pt>
                <c:pt idx="138">
                  <c:v>34596</c:v>
                </c:pt>
                <c:pt idx="139">
                  <c:v>34603</c:v>
                </c:pt>
                <c:pt idx="140">
                  <c:v>34610</c:v>
                </c:pt>
                <c:pt idx="141">
                  <c:v>34618</c:v>
                </c:pt>
                <c:pt idx="142">
                  <c:v>34624</c:v>
                </c:pt>
                <c:pt idx="143">
                  <c:v>34631</c:v>
                </c:pt>
                <c:pt idx="144">
                  <c:v>34638</c:v>
                </c:pt>
                <c:pt idx="145">
                  <c:v>34645</c:v>
                </c:pt>
                <c:pt idx="146">
                  <c:v>34652</c:v>
                </c:pt>
                <c:pt idx="147">
                  <c:v>34659</c:v>
                </c:pt>
                <c:pt idx="148">
                  <c:v>34666</c:v>
                </c:pt>
                <c:pt idx="149">
                  <c:v>34673</c:v>
                </c:pt>
                <c:pt idx="150">
                  <c:v>34680</c:v>
                </c:pt>
                <c:pt idx="151">
                  <c:v>34687</c:v>
                </c:pt>
                <c:pt idx="152">
                  <c:v>34694</c:v>
                </c:pt>
                <c:pt idx="153">
                  <c:v>34703</c:v>
                </c:pt>
                <c:pt idx="154">
                  <c:v>34708</c:v>
                </c:pt>
                <c:pt idx="155">
                  <c:v>34716</c:v>
                </c:pt>
                <c:pt idx="156">
                  <c:v>34722</c:v>
                </c:pt>
                <c:pt idx="157">
                  <c:v>34729</c:v>
                </c:pt>
                <c:pt idx="158">
                  <c:v>34736</c:v>
                </c:pt>
                <c:pt idx="159">
                  <c:v>34743</c:v>
                </c:pt>
                <c:pt idx="160">
                  <c:v>34750</c:v>
                </c:pt>
                <c:pt idx="161">
                  <c:v>34757</c:v>
                </c:pt>
                <c:pt idx="162">
                  <c:v>34764</c:v>
                </c:pt>
                <c:pt idx="163">
                  <c:v>34771</c:v>
                </c:pt>
                <c:pt idx="164">
                  <c:v>34778</c:v>
                </c:pt>
                <c:pt idx="165">
                  <c:v>34785</c:v>
                </c:pt>
                <c:pt idx="166">
                  <c:v>34792</c:v>
                </c:pt>
                <c:pt idx="167">
                  <c:v>34799</c:v>
                </c:pt>
                <c:pt idx="168">
                  <c:v>34806</c:v>
                </c:pt>
                <c:pt idx="169">
                  <c:v>34813</c:v>
                </c:pt>
                <c:pt idx="170">
                  <c:v>34820</c:v>
                </c:pt>
                <c:pt idx="171">
                  <c:v>34827</c:v>
                </c:pt>
                <c:pt idx="172">
                  <c:v>34834</c:v>
                </c:pt>
                <c:pt idx="173">
                  <c:v>34841</c:v>
                </c:pt>
                <c:pt idx="174">
                  <c:v>34848</c:v>
                </c:pt>
                <c:pt idx="175">
                  <c:v>34855</c:v>
                </c:pt>
                <c:pt idx="176">
                  <c:v>34862</c:v>
                </c:pt>
                <c:pt idx="177">
                  <c:v>34869</c:v>
                </c:pt>
                <c:pt idx="178">
                  <c:v>34876</c:v>
                </c:pt>
                <c:pt idx="179">
                  <c:v>34883</c:v>
                </c:pt>
                <c:pt idx="180">
                  <c:v>34891</c:v>
                </c:pt>
                <c:pt idx="181">
                  <c:v>34897</c:v>
                </c:pt>
                <c:pt idx="182">
                  <c:v>34904</c:v>
                </c:pt>
                <c:pt idx="183">
                  <c:v>34911</c:v>
                </c:pt>
                <c:pt idx="184">
                  <c:v>34918</c:v>
                </c:pt>
                <c:pt idx="185">
                  <c:v>34925</c:v>
                </c:pt>
                <c:pt idx="186">
                  <c:v>34932</c:v>
                </c:pt>
                <c:pt idx="187">
                  <c:v>34939</c:v>
                </c:pt>
                <c:pt idx="188">
                  <c:v>34946</c:v>
                </c:pt>
                <c:pt idx="189">
                  <c:v>34953</c:v>
                </c:pt>
                <c:pt idx="190">
                  <c:v>34960</c:v>
                </c:pt>
                <c:pt idx="191">
                  <c:v>34967</c:v>
                </c:pt>
                <c:pt idx="192">
                  <c:v>34974</c:v>
                </c:pt>
                <c:pt idx="193">
                  <c:v>34981</c:v>
                </c:pt>
                <c:pt idx="194">
                  <c:v>34988</c:v>
                </c:pt>
                <c:pt idx="195">
                  <c:v>34995</c:v>
                </c:pt>
                <c:pt idx="196">
                  <c:v>35002</c:v>
                </c:pt>
                <c:pt idx="197">
                  <c:v>35009</c:v>
                </c:pt>
                <c:pt idx="198">
                  <c:v>35016</c:v>
                </c:pt>
                <c:pt idx="199">
                  <c:v>35023</c:v>
                </c:pt>
                <c:pt idx="200">
                  <c:v>35030</c:v>
                </c:pt>
                <c:pt idx="201">
                  <c:v>35037</c:v>
                </c:pt>
                <c:pt idx="202">
                  <c:v>35044</c:v>
                </c:pt>
                <c:pt idx="203">
                  <c:v>35051</c:v>
                </c:pt>
                <c:pt idx="204">
                  <c:v>35058</c:v>
                </c:pt>
                <c:pt idx="205">
                  <c:v>35072</c:v>
                </c:pt>
                <c:pt idx="206">
                  <c:v>35080</c:v>
                </c:pt>
                <c:pt idx="207">
                  <c:v>35086</c:v>
                </c:pt>
                <c:pt idx="208">
                  <c:v>35093</c:v>
                </c:pt>
                <c:pt idx="209">
                  <c:v>35100</c:v>
                </c:pt>
                <c:pt idx="210">
                  <c:v>35108</c:v>
                </c:pt>
                <c:pt idx="211">
                  <c:v>35114</c:v>
                </c:pt>
                <c:pt idx="212">
                  <c:v>35121</c:v>
                </c:pt>
                <c:pt idx="213">
                  <c:v>35128</c:v>
                </c:pt>
                <c:pt idx="214">
                  <c:v>35135</c:v>
                </c:pt>
                <c:pt idx="215">
                  <c:v>35142</c:v>
                </c:pt>
                <c:pt idx="216">
                  <c:v>35149</c:v>
                </c:pt>
                <c:pt idx="217">
                  <c:v>35156</c:v>
                </c:pt>
                <c:pt idx="218">
                  <c:v>35163</c:v>
                </c:pt>
                <c:pt idx="219">
                  <c:v>35170</c:v>
                </c:pt>
                <c:pt idx="220">
                  <c:v>35177</c:v>
                </c:pt>
                <c:pt idx="221">
                  <c:v>35185</c:v>
                </c:pt>
                <c:pt idx="222">
                  <c:v>35192</c:v>
                </c:pt>
                <c:pt idx="223">
                  <c:v>35198</c:v>
                </c:pt>
                <c:pt idx="224">
                  <c:v>35205</c:v>
                </c:pt>
                <c:pt idx="225">
                  <c:v>35212</c:v>
                </c:pt>
                <c:pt idx="226">
                  <c:v>35219</c:v>
                </c:pt>
                <c:pt idx="227">
                  <c:v>35226</c:v>
                </c:pt>
                <c:pt idx="228">
                  <c:v>35233</c:v>
                </c:pt>
                <c:pt idx="229">
                  <c:v>35240</c:v>
                </c:pt>
                <c:pt idx="230">
                  <c:v>35247</c:v>
                </c:pt>
                <c:pt idx="231">
                  <c:v>35254</c:v>
                </c:pt>
                <c:pt idx="232">
                  <c:v>35261</c:v>
                </c:pt>
                <c:pt idx="233">
                  <c:v>35268</c:v>
                </c:pt>
                <c:pt idx="234">
                  <c:v>35275</c:v>
                </c:pt>
                <c:pt idx="235">
                  <c:v>35282</c:v>
                </c:pt>
                <c:pt idx="236">
                  <c:v>35289</c:v>
                </c:pt>
                <c:pt idx="237">
                  <c:v>35296</c:v>
                </c:pt>
                <c:pt idx="238">
                  <c:v>35303</c:v>
                </c:pt>
                <c:pt idx="239">
                  <c:v>35310</c:v>
                </c:pt>
                <c:pt idx="240">
                  <c:v>35317</c:v>
                </c:pt>
                <c:pt idx="241">
                  <c:v>35325</c:v>
                </c:pt>
                <c:pt idx="242">
                  <c:v>35332</c:v>
                </c:pt>
                <c:pt idx="243">
                  <c:v>35338</c:v>
                </c:pt>
                <c:pt idx="244">
                  <c:v>35345</c:v>
                </c:pt>
                <c:pt idx="245">
                  <c:v>35352</c:v>
                </c:pt>
                <c:pt idx="246">
                  <c:v>35359</c:v>
                </c:pt>
                <c:pt idx="247">
                  <c:v>35366</c:v>
                </c:pt>
                <c:pt idx="248">
                  <c:v>35374</c:v>
                </c:pt>
                <c:pt idx="249">
                  <c:v>35380</c:v>
                </c:pt>
                <c:pt idx="250">
                  <c:v>35387</c:v>
                </c:pt>
                <c:pt idx="251">
                  <c:v>35394</c:v>
                </c:pt>
                <c:pt idx="252">
                  <c:v>35401</c:v>
                </c:pt>
                <c:pt idx="253">
                  <c:v>35408</c:v>
                </c:pt>
                <c:pt idx="254">
                  <c:v>35415</c:v>
                </c:pt>
                <c:pt idx="255">
                  <c:v>35423</c:v>
                </c:pt>
                <c:pt idx="256">
                  <c:v>35429</c:v>
                </c:pt>
                <c:pt idx="257">
                  <c:v>35436</c:v>
                </c:pt>
                <c:pt idx="258">
                  <c:v>35443</c:v>
                </c:pt>
                <c:pt idx="259">
                  <c:v>35450</c:v>
                </c:pt>
                <c:pt idx="260">
                  <c:v>35457</c:v>
                </c:pt>
                <c:pt idx="261">
                  <c:v>35464</c:v>
                </c:pt>
                <c:pt idx="262">
                  <c:v>35471</c:v>
                </c:pt>
                <c:pt idx="263">
                  <c:v>35478</c:v>
                </c:pt>
                <c:pt idx="264">
                  <c:v>35485</c:v>
                </c:pt>
                <c:pt idx="265">
                  <c:v>35492</c:v>
                </c:pt>
                <c:pt idx="266">
                  <c:v>35499</c:v>
                </c:pt>
                <c:pt idx="267">
                  <c:v>35506</c:v>
                </c:pt>
                <c:pt idx="268">
                  <c:v>35513</c:v>
                </c:pt>
                <c:pt idx="269">
                  <c:v>35520</c:v>
                </c:pt>
                <c:pt idx="270">
                  <c:v>35527</c:v>
                </c:pt>
                <c:pt idx="271">
                  <c:v>35534</c:v>
                </c:pt>
                <c:pt idx="272">
                  <c:v>35541</c:v>
                </c:pt>
                <c:pt idx="273">
                  <c:v>35548</c:v>
                </c:pt>
                <c:pt idx="274">
                  <c:v>35556</c:v>
                </c:pt>
                <c:pt idx="275">
                  <c:v>35562</c:v>
                </c:pt>
                <c:pt idx="276">
                  <c:v>35569</c:v>
                </c:pt>
                <c:pt idx="277">
                  <c:v>35576</c:v>
                </c:pt>
                <c:pt idx="278">
                  <c:v>35583</c:v>
                </c:pt>
                <c:pt idx="279">
                  <c:v>35590</c:v>
                </c:pt>
                <c:pt idx="280">
                  <c:v>35597</c:v>
                </c:pt>
                <c:pt idx="281">
                  <c:v>35604</c:v>
                </c:pt>
                <c:pt idx="282">
                  <c:v>35611</c:v>
                </c:pt>
                <c:pt idx="283">
                  <c:v>35618</c:v>
                </c:pt>
                <c:pt idx="284">
                  <c:v>35625</c:v>
                </c:pt>
                <c:pt idx="285">
                  <c:v>35633</c:v>
                </c:pt>
                <c:pt idx="286">
                  <c:v>35639</c:v>
                </c:pt>
                <c:pt idx="287">
                  <c:v>35646</c:v>
                </c:pt>
                <c:pt idx="288">
                  <c:v>35653</c:v>
                </c:pt>
                <c:pt idx="289">
                  <c:v>35660</c:v>
                </c:pt>
                <c:pt idx="290">
                  <c:v>35667</c:v>
                </c:pt>
                <c:pt idx="291">
                  <c:v>35674</c:v>
                </c:pt>
                <c:pt idx="292">
                  <c:v>35681</c:v>
                </c:pt>
                <c:pt idx="293">
                  <c:v>35689</c:v>
                </c:pt>
                <c:pt idx="294">
                  <c:v>35695</c:v>
                </c:pt>
                <c:pt idx="295">
                  <c:v>35702</c:v>
                </c:pt>
                <c:pt idx="296">
                  <c:v>35709</c:v>
                </c:pt>
                <c:pt idx="297">
                  <c:v>35716</c:v>
                </c:pt>
                <c:pt idx="298">
                  <c:v>35723</c:v>
                </c:pt>
                <c:pt idx="299">
                  <c:v>35730</c:v>
                </c:pt>
                <c:pt idx="300">
                  <c:v>35738</c:v>
                </c:pt>
                <c:pt idx="301">
                  <c:v>35744</c:v>
                </c:pt>
                <c:pt idx="302">
                  <c:v>35751</c:v>
                </c:pt>
                <c:pt idx="303">
                  <c:v>35759</c:v>
                </c:pt>
                <c:pt idx="304">
                  <c:v>35765</c:v>
                </c:pt>
                <c:pt idx="305">
                  <c:v>35772</c:v>
                </c:pt>
                <c:pt idx="306">
                  <c:v>35779</c:v>
                </c:pt>
                <c:pt idx="307">
                  <c:v>35786</c:v>
                </c:pt>
                <c:pt idx="308">
                  <c:v>35793</c:v>
                </c:pt>
                <c:pt idx="309">
                  <c:v>35800</c:v>
                </c:pt>
                <c:pt idx="310">
                  <c:v>35807</c:v>
                </c:pt>
                <c:pt idx="311">
                  <c:v>35814</c:v>
                </c:pt>
                <c:pt idx="312">
                  <c:v>35821</c:v>
                </c:pt>
                <c:pt idx="313">
                  <c:v>35828</c:v>
                </c:pt>
                <c:pt idx="314">
                  <c:v>35835</c:v>
                </c:pt>
                <c:pt idx="315">
                  <c:v>35842</c:v>
                </c:pt>
                <c:pt idx="316">
                  <c:v>35849</c:v>
                </c:pt>
                <c:pt idx="317">
                  <c:v>35856</c:v>
                </c:pt>
                <c:pt idx="318">
                  <c:v>35863</c:v>
                </c:pt>
                <c:pt idx="319">
                  <c:v>35870</c:v>
                </c:pt>
                <c:pt idx="320">
                  <c:v>35877</c:v>
                </c:pt>
                <c:pt idx="321">
                  <c:v>35884</c:v>
                </c:pt>
                <c:pt idx="322">
                  <c:v>35891</c:v>
                </c:pt>
                <c:pt idx="323">
                  <c:v>35898</c:v>
                </c:pt>
                <c:pt idx="324">
                  <c:v>35905</c:v>
                </c:pt>
                <c:pt idx="325">
                  <c:v>35912</c:v>
                </c:pt>
                <c:pt idx="326">
                  <c:v>35921</c:v>
                </c:pt>
                <c:pt idx="327">
                  <c:v>35926</c:v>
                </c:pt>
                <c:pt idx="328">
                  <c:v>35933</c:v>
                </c:pt>
                <c:pt idx="329">
                  <c:v>35940</c:v>
                </c:pt>
                <c:pt idx="330">
                  <c:v>35947</c:v>
                </c:pt>
                <c:pt idx="331">
                  <c:v>35954</c:v>
                </c:pt>
                <c:pt idx="332">
                  <c:v>35961</c:v>
                </c:pt>
                <c:pt idx="333">
                  <c:v>35968</c:v>
                </c:pt>
                <c:pt idx="334">
                  <c:v>35975</c:v>
                </c:pt>
                <c:pt idx="335">
                  <c:v>35982</c:v>
                </c:pt>
                <c:pt idx="336">
                  <c:v>35989</c:v>
                </c:pt>
                <c:pt idx="337">
                  <c:v>35997</c:v>
                </c:pt>
                <c:pt idx="338">
                  <c:v>36003</c:v>
                </c:pt>
                <c:pt idx="339">
                  <c:v>36010</c:v>
                </c:pt>
                <c:pt idx="340">
                  <c:v>36017</c:v>
                </c:pt>
                <c:pt idx="341">
                  <c:v>36024</c:v>
                </c:pt>
                <c:pt idx="342">
                  <c:v>36031</c:v>
                </c:pt>
                <c:pt idx="343">
                  <c:v>36038</c:v>
                </c:pt>
                <c:pt idx="344">
                  <c:v>36045</c:v>
                </c:pt>
                <c:pt idx="345">
                  <c:v>36052</c:v>
                </c:pt>
                <c:pt idx="346">
                  <c:v>36059</c:v>
                </c:pt>
                <c:pt idx="347">
                  <c:v>36066</c:v>
                </c:pt>
                <c:pt idx="348">
                  <c:v>36073</c:v>
                </c:pt>
                <c:pt idx="349">
                  <c:v>36080</c:v>
                </c:pt>
                <c:pt idx="350">
                  <c:v>36087</c:v>
                </c:pt>
                <c:pt idx="351">
                  <c:v>36094</c:v>
                </c:pt>
                <c:pt idx="352">
                  <c:v>36101</c:v>
                </c:pt>
                <c:pt idx="353">
                  <c:v>36108</c:v>
                </c:pt>
                <c:pt idx="354">
                  <c:v>36115</c:v>
                </c:pt>
                <c:pt idx="355">
                  <c:v>36123</c:v>
                </c:pt>
                <c:pt idx="356">
                  <c:v>36129</c:v>
                </c:pt>
                <c:pt idx="357">
                  <c:v>36136</c:v>
                </c:pt>
                <c:pt idx="358">
                  <c:v>36143</c:v>
                </c:pt>
                <c:pt idx="359">
                  <c:v>36150</c:v>
                </c:pt>
                <c:pt idx="360">
                  <c:v>36157</c:v>
                </c:pt>
                <c:pt idx="361">
                  <c:v>36164</c:v>
                </c:pt>
                <c:pt idx="362">
                  <c:v>36170</c:v>
                </c:pt>
                <c:pt idx="363">
                  <c:v>36178</c:v>
                </c:pt>
                <c:pt idx="364">
                  <c:v>36185</c:v>
                </c:pt>
                <c:pt idx="365">
                  <c:v>36192</c:v>
                </c:pt>
                <c:pt idx="366">
                  <c:v>36199</c:v>
                </c:pt>
                <c:pt idx="367">
                  <c:v>36206</c:v>
                </c:pt>
                <c:pt idx="368">
                  <c:v>36213</c:v>
                </c:pt>
                <c:pt idx="369">
                  <c:v>36214</c:v>
                </c:pt>
                <c:pt idx="370">
                  <c:v>36220</c:v>
                </c:pt>
                <c:pt idx="371">
                  <c:v>36227</c:v>
                </c:pt>
                <c:pt idx="372">
                  <c:v>36234</c:v>
                </c:pt>
                <c:pt idx="373">
                  <c:v>36242</c:v>
                </c:pt>
                <c:pt idx="374">
                  <c:v>36248</c:v>
                </c:pt>
                <c:pt idx="375">
                  <c:v>36255</c:v>
                </c:pt>
                <c:pt idx="376">
                  <c:v>36262</c:v>
                </c:pt>
                <c:pt idx="377">
                  <c:v>36269</c:v>
                </c:pt>
                <c:pt idx="378">
                  <c:v>36276</c:v>
                </c:pt>
                <c:pt idx="379">
                  <c:v>36286</c:v>
                </c:pt>
                <c:pt idx="380">
                  <c:v>36290</c:v>
                </c:pt>
                <c:pt idx="381">
                  <c:v>36297</c:v>
                </c:pt>
                <c:pt idx="382">
                  <c:v>36304</c:v>
                </c:pt>
                <c:pt idx="383">
                  <c:v>36311</c:v>
                </c:pt>
                <c:pt idx="384">
                  <c:v>36318</c:v>
                </c:pt>
                <c:pt idx="385">
                  <c:v>36325</c:v>
                </c:pt>
                <c:pt idx="386">
                  <c:v>36332</c:v>
                </c:pt>
                <c:pt idx="387">
                  <c:v>36339</c:v>
                </c:pt>
                <c:pt idx="388">
                  <c:v>36346</c:v>
                </c:pt>
                <c:pt idx="389">
                  <c:v>36353</c:v>
                </c:pt>
                <c:pt idx="390">
                  <c:v>36360</c:v>
                </c:pt>
                <c:pt idx="391">
                  <c:v>36367</c:v>
                </c:pt>
                <c:pt idx="392">
                  <c:v>36374</c:v>
                </c:pt>
                <c:pt idx="393">
                  <c:v>36381</c:v>
                </c:pt>
                <c:pt idx="394">
                  <c:v>36388</c:v>
                </c:pt>
                <c:pt idx="395">
                  <c:v>36395</c:v>
                </c:pt>
                <c:pt idx="396">
                  <c:v>36402</c:v>
                </c:pt>
                <c:pt idx="397">
                  <c:v>36409</c:v>
                </c:pt>
                <c:pt idx="398">
                  <c:v>36416</c:v>
                </c:pt>
                <c:pt idx="399">
                  <c:v>36423</c:v>
                </c:pt>
                <c:pt idx="400">
                  <c:v>36430</c:v>
                </c:pt>
                <c:pt idx="401">
                  <c:v>36437</c:v>
                </c:pt>
                <c:pt idx="402">
                  <c:v>36445</c:v>
                </c:pt>
                <c:pt idx="403">
                  <c:v>36451</c:v>
                </c:pt>
                <c:pt idx="404">
                  <c:v>36458</c:v>
                </c:pt>
                <c:pt idx="405">
                  <c:v>36465</c:v>
                </c:pt>
                <c:pt idx="406">
                  <c:v>36472</c:v>
                </c:pt>
                <c:pt idx="407">
                  <c:v>36479</c:v>
                </c:pt>
                <c:pt idx="408">
                  <c:v>36486</c:v>
                </c:pt>
                <c:pt idx="409">
                  <c:v>36493</c:v>
                </c:pt>
                <c:pt idx="410">
                  <c:v>36500</c:v>
                </c:pt>
                <c:pt idx="411">
                  <c:v>36507</c:v>
                </c:pt>
                <c:pt idx="412">
                  <c:v>36514</c:v>
                </c:pt>
                <c:pt idx="413">
                  <c:v>36521</c:v>
                </c:pt>
                <c:pt idx="414">
                  <c:v>36529</c:v>
                </c:pt>
                <c:pt idx="415">
                  <c:v>36536</c:v>
                </c:pt>
                <c:pt idx="416">
                  <c:v>36542</c:v>
                </c:pt>
                <c:pt idx="417">
                  <c:v>36549</c:v>
                </c:pt>
                <c:pt idx="418">
                  <c:v>36556</c:v>
                </c:pt>
                <c:pt idx="419">
                  <c:v>36563</c:v>
                </c:pt>
                <c:pt idx="420">
                  <c:v>36570</c:v>
                </c:pt>
                <c:pt idx="421">
                  <c:v>36577</c:v>
                </c:pt>
                <c:pt idx="422">
                  <c:v>36584</c:v>
                </c:pt>
                <c:pt idx="423">
                  <c:v>36591</c:v>
                </c:pt>
                <c:pt idx="424">
                  <c:v>36598</c:v>
                </c:pt>
                <c:pt idx="425">
                  <c:v>36606</c:v>
                </c:pt>
                <c:pt idx="426">
                  <c:v>36612</c:v>
                </c:pt>
                <c:pt idx="427">
                  <c:v>36619</c:v>
                </c:pt>
                <c:pt idx="428">
                  <c:v>36626</c:v>
                </c:pt>
                <c:pt idx="429">
                  <c:v>36633</c:v>
                </c:pt>
                <c:pt idx="430">
                  <c:v>36640</c:v>
                </c:pt>
                <c:pt idx="431">
                  <c:v>36647</c:v>
                </c:pt>
                <c:pt idx="432">
                  <c:v>36654</c:v>
                </c:pt>
                <c:pt idx="433">
                  <c:v>36661</c:v>
                </c:pt>
                <c:pt idx="434">
                  <c:v>36668</c:v>
                </c:pt>
                <c:pt idx="435">
                  <c:v>36675</c:v>
                </c:pt>
                <c:pt idx="436">
                  <c:v>36682</c:v>
                </c:pt>
                <c:pt idx="437">
                  <c:v>36689</c:v>
                </c:pt>
                <c:pt idx="438">
                  <c:v>36696</c:v>
                </c:pt>
                <c:pt idx="439">
                  <c:v>36703</c:v>
                </c:pt>
                <c:pt idx="440">
                  <c:v>36710</c:v>
                </c:pt>
                <c:pt idx="441">
                  <c:v>36717</c:v>
                </c:pt>
                <c:pt idx="442">
                  <c:v>36724</c:v>
                </c:pt>
                <c:pt idx="443">
                  <c:v>36726</c:v>
                </c:pt>
                <c:pt idx="444">
                  <c:v>36731</c:v>
                </c:pt>
                <c:pt idx="445">
                  <c:v>36738</c:v>
                </c:pt>
                <c:pt idx="446">
                  <c:v>36745</c:v>
                </c:pt>
                <c:pt idx="447">
                  <c:v>36752</c:v>
                </c:pt>
                <c:pt idx="448">
                  <c:v>36755</c:v>
                </c:pt>
                <c:pt idx="449">
                  <c:v>36759</c:v>
                </c:pt>
                <c:pt idx="450">
                  <c:v>36766</c:v>
                </c:pt>
                <c:pt idx="451">
                  <c:v>36773</c:v>
                </c:pt>
                <c:pt idx="452">
                  <c:v>36780</c:v>
                </c:pt>
                <c:pt idx="453">
                  <c:v>36787</c:v>
                </c:pt>
                <c:pt idx="454">
                  <c:v>36794</c:v>
                </c:pt>
                <c:pt idx="455">
                  <c:v>36801</c:v>
                </c:pt>
                <c:pt idx="456">
                  <c:v>36809</c:v>
                </c:pt>
                <c:pt idx="457">
                  <c:v>36815</c:v>
                </c:pt>
                <c:pt idx="458">
                  <c:v>36822</c:v>
                </c:pt>
                <c:pt idx="459">
                  <c:v>36829</c:v>
                </c:pt>
                <c:pt idx="460">
                  <c:v>36836</c:v>
                </c:pt>
                <c:pt idx="461">
                  <c:v>36843</c:v>
                </c:pt>
                <c:pt idx="462">
                  <c:v>36850</c:v>
                </c:pt>
                <c:pt idx="463">
                  <c:v>36857</c:v>
                </c:pt>
                <c:pt idx="464">
                  <c:v>36864</c:v>
                </c:pt>
                <c:pt idx="465">
                  <c:v>36871</c:v>
                </c:pt>
                <c:pt idx="466">
                  <c:v>36878</c:v>
                </c:pt>
                <c:pt idx="467">
                  <c:v>36885</c:v>
                </c:pt>
                <c:pt idx="468">
                  <c:v>36895</c:v>
                </c:pt>
                <c:pt idx="469">
                  <c:v>36900</c:v>
                </c:pt>
                <c:pt idx="470">
                  <c:v>36906</c:v>
                </c:pt>
                <c:pt idx="471">
                  <c:v>36913</c:v>
                </c:pt>
                <c:pt idx="472">
                  <c:v>36920</c:v>
                </c:pt>
                <c:pt idx="473">
                  <c:v>36927</c:v>
                </c:pt>
                <c:pt idx="474">
                  <c:v>36935</c:v>
                </c:pt>
                <c:pt idx="475">
                  <c:v>36936</c:v>
                </c:pt>
                <c:pt idx="476">
                  <c:v>36941</c:v>
                </c:pt>
                <c:pt idx="477">
                  <c:v>36948</c:v>
                </c:pt>
                <c:pt idx="478">
                  <c:v>36955</c:v>
                </c:pt>
                <c:pt idx="479">
                  <c:v>36962</c:v>
                </c:pt>
                <c:pt idx="480">
                  <c:v>36969</c:v>
                </c:pt>
                <c:pt idx="481">
                  <c:v>36976</c:v>
                </c:pt>
                <c:pt idx="482">
                  <c:v>36977</c:v>
                </c:pt>
                <c:pt idx="483">
                  <c:v>36983</c:v>
                </c:pt>
                <c:pt idx="484">
                  <c:v>36990</c:v>
                </c:pt>
                <c:pt idx="485">
                  <c:v>36997</c:v>
                </c:pt>
                <c:pt idx="486">
                  <c:v>37004</c:v>
                </c:pt>
                <c:pt idx="487">
                  <c:v>37012</c:v>
                </c:pt>
                <c:pt idx="488">
                  <c:v>37018</c:v>
                </c:pt>
                <c:pt idx="489">
                  <c:v>37025</c:v>
                </c:pt>
                <c:pt idx="490">
                  <c:v>37032</c:v>
                </c:pt>
                <c:pt idx="491">
                  <c:v>37039</c:v>
                </c:pt>
                <c:pt idx="492">
                  <c:v>37046</c:v>
                </c:pt>
                <c:pt idx="493">
                  <c:v>37053</c:v>
                </c:pt>
                <c:pt idx="494">
                  <c:v>37060</c:v>
                </c:pt>
                <c:pt idx="495">
                  <c:v>37067</c:v>
                </c:pt>
                <c:pt idx="496">
                  <c:v>37074</c:v>
                </c:pt>
                <c:pt idx="497">
                  <c:v>37081</c:v>
                </c:pt>
                <c:pt idx="498">
                  <c:v>37088</c:v>
                </c:pt>
                <c:pt idx="499">
                  <c:v>37095</c:v>
                </c:pt>
                <c:pt idx="500">
                  <c:v>37102</c:v>
                </c:pt>
                <c:pt idx="501">
                  <c:v>37109</c:v>
                </c:pt>
                <c:pt idx="502">
                  <c:v>37116</c:v>
                </c:pt>
                <c:pt idx="503">
                  <c:v>37123</c:v>
                </c:pt>
                <c:pt idx="504">
                  <c:v>37130</c:v>
                </c:pt>
                <c:pt idx="505">
                  <c:v>37137</c:v>
                </c:pt>
                <c:pt idx="506">
                  <c:v>37144</c:v>
                </c:pt>
                <c:pt idx="507">
                  <c:v>37151</c:v>
                </c:pt>
                <c:pt idx="508">
                  <c:v>37159</c:v>
                </c:pt>
                <c:pt idx="509">
                  <c:v>37160</c:v>
                </c:pt>
                <c:pt idx="510">
                  <c:v>37165</c:v>
                </c:pt>
                <c:pt idx="511">
                  <c:v>37173</c:v>
                </c:pt>
                <c:pt idx="512">
                  <c:v>37179</c:v>
                </c:pt>
                <c:pt idx="513">
                  <c:v>37186</c:v>
                </c:pt>
                <c:pt idx="514">
                  <c:v>37193</c:v>
                </c:pt>
                <c:pt idx="515">
                  <c:v>37200</c:v>
                </c:pt>
                <c:pt idx="516">
                  <c:v>37207</c:v>
                </c:pt>
                <c:pt idx="517">
                  <c:v>37214</c:v>
                </c:pt>
                <c:pt idx="518">
                  <c:v>37221</c:v>
                </c:pt>
                <c:pt idx="519">
                  <c:v>37228</c:v>
                </c:pt>
                <c:pt idx="520">
                  <c:v>37235</c:v>
                </c:pt>
                <c:pt idx="521">
                  <c:v>37242</c:v>
                </c:pt>
                <c:pt idx="522">
                  <c:v>37250</c:v>
                </c:pt>
                <c:pt idx="523">
                  <c:v>37260</c:v>
                </c:pt>
                <c:pt idx="524">
                  <c:v>37263</c:v>
                </c:pt>
                <c:pt idx="525">
                  <c:v>37271</c:v>
                </c:pt>
                <c:pt idx="526">
                  <c:v>37277</c:v>
                </c:pt>
                <c:pt idx="527">
                  <c:v>37284</c:v>
                </c:pt>
                <c:pt idx="528">
                  <c:v>37291</c:v>
                </c:pt>
                <c:pt idx="529">
                  <c:v>37299</c:v>
                </c:pt>
                <c:pt idx="530">
                  <c:v>37305</c:v>
                </c:pt>
                <c:pt idx="531">
                  <c:v>37312</c:v>
                </c:pt>
                <c:pt idx="532">
                  <c:v>37319</c:v>
                </c:pt>
                <c:pt idx="533">
                  <c:v>37326</c:v>
                </c:pt>
                <c:pt idx="534">
                  <c:v>37333</c:v>
                </c:pt>
                <c:pt idx="535">
                  <c:v>37340</c:v>
                </c:pt>
                <c:pt idx="536">
                  <c:v>37347</c:v>
                </c:pt>
                <c:pt idx="537">
                  <c:v>37354</c:v>
                </c:pt>
                <c:pt idx="538">
                  <c:v>37361</c:v>
                </c:pt>
                <c:pt idx="539">
                  <c:v>37368</c:v>
                </c:pt>
                <c:pt idx="540">
                  <c:v>37376</c:v>
                </c:pt>
                <c:pt idx="541">
                  <c:v>37383</c:v>
                </c:pt>
                <c:pt idx="542">
                  <c:v>37389</c:v>
                </c:pt>
                <c:pt idx="543">
                  <c:v>37396</c:v>
                </c:pt>
                <c:pt idx="544">
                  <c:v>37403</c:v>
                </c:pt>
                <c:pt idx="545">
                  <c:v>37410</c:v>
                </c:pt>
                <c:pt idx="546">
                  <c:v>37417</c:v>
                </c:pt>
                <c:pt idx="547">
                  <c:v>37424</c:v>
                </c:pt>
                <c:pt idx="548">
                  <c:v>37431</c:v>
                </c:pt>
                <c:pt idx="549">
                  <c:v>37438</c:v>
                </c:pt>
                <c:pt idx="550">
                  <c:v>37445</c:v>
                </c:pt>
                <c:pt idx="551">
                  <c:v>37452</c:v>
                </c:pt>
                <c:pt idx="552">
                  <c:v>37459</c:v>
                </c:pt>
                <c:pt idx="553">
                  <c:v>37466</c:v>
                </c:pt>
                <c:pt idx="554">
                  <c:v>37473</c:v>
                </c:pt>
                <c:pt idx="555">
                  <c:v>37480</c:v>
                </c:pt>
                <c:pt idx="556">
                  <c:v>37487</c:v>
                </c:pt>
                <c:pt idx="557">
                  <c:v>37494</c:v>
                </c:pt>
                <c:pt idx="558">
                  <c:v>37501</c:v>
                </c:pt>
                <c:pt idx="559">
                  <c:v>37508</c:v>
                </c:pt>
                <c:pt idx="560">
                  <c:v>37516</c:v>
                </c:pt>
                <c:pt idx="561">
                  <c:v>37523</c:v>
                </c:pt>
                <c:pt idx="562">
                  <c:v>37529</c:v>
                </c:pt>
                <c:pt idx="563">
                  <c:v>37536</c:v>
                </c:pt>
                <c:pt idx="564">
                  <c:v>37544</c:v>
                </c:pt>
                <c:pt idx="565">
                  <c:v>37550</c:v>
                </c:pt>
                <c:pt idx="566">
                  <c:v>37557</c:v>
                </c:pt>
                <c:pt idx="567">
                  <c:v>37565</c:v>
                </c:pt>
                <c:pt idx="568">
                  <c:v>37571</c:v>
                </c:pt>
                <c:pt idx="569">
                  <c:v>37578</c:v>
                </c:pt>
                <c:pt idx="570">
                  <c:v>37585</c:v>
                </c:pt>
                <c:pt idx="571">
                  <c:v>37592</c:v>
                </c:pt>
                <c:pt idx="572">
                  <c:v>37599</c:v>
                </c:pt>
                <c:pt idx="573">
                  <c:v>37606</c:v>
                </c:pt>
                <c:pt idx="574">
                  <c:v>37614</c:v>
                </c:pt>
                <c:pt idx="575">
                  <c:v>37620</c:v>
                </c:pt>
                <c:pt idx="576">
                  <c:v>37627</c:v>
                </c:pt>
                <c:pt idx="577">
                  <c:v>37635</c:v>
                </c:pt>
                <c:pt idx="578">
                  <c:v>37641</c:v>
                </c:pt>
                <c:pt idx="579">
                  <c:v>37648</c:v>
                </c:pt>
                <c:pt idx="580">
                  <c:v>37655</c:v>
                </c:pt>
                <c:pt idx="581">
                  <c:v>37662</c:v>
                </c:pt>
                <c:pt idx="582">
                  <c:v>37669</c:v>
                </c:pt>
                <c:pt idx="583">
                  <c:v>37676</c:v>
                </c:pt>
                <c:pt idx="584">
                  <c:v>37683</c:v>
                </c:pt>
                <c:pt idx="585">
                  <c:v>37690</c:v>
                </c:pt>
                <c:pt idx="586">
                  <c:v>37697</c:v>
                </c:pt>
                <c:pt idx="587">
                  <c:v>37704</c:v>
                </c:pt>
                <c:pt idx="588">
                  <c:v>37718</c:v>
                </c:pt>
                <c:pt idx="589">
                  <c:v>37725</c:v>
                </c:pt>
                <c:pt idx="590">
                  <c:v>37732</c:v>
                </c:pt>
                <c:pt idx="591">
                  <c:v>37739</c:v>
                </c:pt>
                <c:pt idx="592">
                  <c:v>37747</c:v>
                </c:pt>
                <c:pt idx="593">
                  <c:v>37753</c:v>
                </c:pt>
                <c:pt idx="594">
                  <c:v>37760</c:v>
                </c:pt>
                <c:pt idx="595">
                  <c:v>37767</c:v>
                </c:pt>
                <c:pt idx="596">
                  <c:v>37774</c:v>
                </c:pt>
                <c:pt idx="597">
                  <c:v>37781</c:v>
                </c:pt>
                <c:pt idx="598">
                  <c:v>37788</c:v>
                </c:pt>
                <c:pt idx="599">
                  <c:v>37795</c:v>
                </c:pt>
                <c:pt idx="600">
                  <c:v>37802</c:v>
                </c:pt>
                <c:pt idx="601">
                  <c:v>37809</c:v>
                </c:pt>
                <c:pt idx="602">
                  <c:v>37816</c:v>
                </c:pt>
                <c:pt idx="603">
                  <c:v>37824</c:v>
                </c:pt>
                <c:pt idx="604">
                  <c:v>37830</c:v>
                </c:pt>
                <c:pt idx="605">
                  <c:v>37837</c:v>
                </c:pt>
                <c:pt idx="606">
                  <c:v>37844</c:v>
                </c:pt>
                <c:pt idx="607">
                  <c:v>37851</c:v>
                </c:pt>
                <c:pt idx="608">
                  <c:v>37858</c:v>
                </c:pt>
                <c:pt idx="609">
                  <c:v>37865</c:v>
                </c:pt>
                <c:pt idx="610">
                  <c:v>37872</c:v>
                </c:pt>
                <c:pt idx="611">
                  <c:v>37880</c:v>
                </c:pt>
                <c:pt idx="612">
                  <c:v>37886</c:v>
                </c:pt>
                <c:pt idx="613">
                  <c:v>37893</c:v>
                </c:pt>
                <c:pt idx="614">
                  <c:v>37900</c:v>
                </c:pt>
                <c:pt idx="615">
                  <c:v>37908</c:v>
                </c:pt>
                <c:pt idx="616">
                  <c:v>37914</c:v>
                </c:pt>
                <c:pt idx="617">
                  <c:v>37921</c:v>
                </c:pt>
                <c:pt idx="618">
                  <c:v>37929</c:v>
                </c:pt>
                <c:pt idx="619">
                  <c:v>37935</c:v>
                </c:pt>
                <c:pt idx="620">
                  <c:v>37942</c:v>
                </c:pt>
                <c:pt idx="621">
                  <c:v>37950</c:v>
                </c:pt>
                <c:pt idx="622">
                  <c:v>37956</c:v>
                </c:pt>
                <c:pt idx="623">
                  <c:v>37963</c:v>
                </c:pt>
                <c:pt idx="624">
                  <c:v>37970</c:v>
                </c:pt>
                <c:pt idx="625">
                  <c:v>37977</c:v>
                </c:pt>
                <c:pt idx="626">
                  <c:v>37984</c:v>
                </c:pt>
                <c:pt idx="627">
                  <c:v>37991</c:v>
                </c:pt>
                <c:pt idx="628">
                  <c:v>37999</c:v>
                </c:pt>
                <c:pt idx="629">
                  <c:v>38005</c:v>
                </c:pt>
                <c:pt idx="630">
                  <c:v>38012</c:v>
                </c:pt>
                <c:pt idx="631">
                  <c:v>38019</c:v>
                </c:pt>
                <c:pt idx="632">
                  <c:v>38026</c:v>
                </c:pt>
                <c:pt idx="633">
                  <c:v>38033</c:v>
                </c:pt>
                <c:pt idx="634">
                  <c:v>38040</c:v>
                </c:pt>
                <c:pt idx="635">
                  <c:v>38047</c:v>
                </c:pt>
                <c:pt idx="636">
                  <c:v>38054</c:v>
                </c:pt>
                <c:pt idx="637">
                  <c:v>38061</c:v>
                </c:pt>
                <c:pt idx="638">
                  <c:v>38068</c:v>
                </c:pt>
                <c:pt idx="639">
                  <c:v>38075</c:v>
                </c:pt>
                <c:pt idx="640">
                  <c:v>38082</c:v>
                </c:pt>
                <c:pt idx="641">
                  <c:v>38089</c:v>
                </c:pt>
                <c:pt idx="642">
                  <c:v>38096</c:v>
                </c:pt>
                <c:pt idx="643">
                  <c:v>38103</c:v>
                </c:pt>
                <c:pt idx="644">
                  <c:v>38113</c:v>
                </c:pt>
                <c:pt idx="645">
                  <c:v>38117</c:v>
                </c:pt>
                <c:pt idx="646">
                  <c:v>38124</c:v>
                </c:pt>
                <c:pt idx="647">
                  <c:v>38131</c:v>
                </c:pt>
                <c:pt idx="648">
                  <c:v>38138</c:v>
                </c:pt>
                <c:pt idx="649">
                  <c:v>38145</c:v>
                </c:pt>
                <c:pt idx="650">
                  <c:v>38152</c:v>
                </c:pt>
                <c:pt idx="651">
                  <c:v>38159</c:v>
                </c:pt>
                <c:pt idx="652">
                  <c:v>38166</c:v>
                </c:pt>
                <c:pt idx="653">
                  <c:v>38173</c:v>
                </c:pt>
                <c:pt idx="654">
                  <c:v>38180</c:v>
                </c:pt>
                <c:pt idx="655">
                  <c:v>38188</c:v>
                </c:pt>
                <c:pt idx="656">
                  <c:v>38194</c:v>
                </c:pt>
                <c:pt idx="657">
                  <c:v>38201</c:v>
                </c:pt>
                <c:pt idx="658">
                  <c:v>38208</c:v>
                </c:pt>
                <c:pt idx="659">
                  <c:v>38215</c:v>
                </c:pt>
                <c:pt idx="660">
                  <c:v>38222</c:v>
                </c:pt>
                <c:pt idx="661">
                  <c:v>38229</c:v>
                </c:pt>
                <c:pt idx="662">
                  <c:v>38236</c:v>
                </c:pt>
                <c:pt idx="663">
                  <c:v>38243</c:v>
                </c:pt>
                <c:pt idx="664">
                  <c:v>38251</c:v>
                </c:pt>
                <c:pt idx="665">
                  <c:v>38257</c:v>
                </c:pt>
                <c:pt idx="666">
                  <c:v>38264</c:v>
                </c:pt>
                <c:pt idx="667">
                  <c:v>38272</c:v>
                </c:pt>
                <c:pt idx="668">
                  <c:v>38278</c:v>
                </c:pt>
                <c:pt idx="669">
                  <c:v>38285</c:v>
                </c:pt>
                <c:pt idx="670">
                  <c:v>38292</c:v>
                </c:pt>
                <c:pt idx="671">
                  <c:v>38299</c:v>
                </c:pt>
                <c:pt idx="672">
                  <c:v>38306</c:v>
                </c:pt>
                <c:pt idx="673">
                  <c:v>38313</c:v>
                </c:pt>
                <c:pt idx="674">
                  <c:v>38320</c:v>
                </c:pt>
                <c:pt idx="675">
                  <c:v>38327</c:v>
                </c:pt>
                <c:pt idx="676">
                  <c:v>38334</c:v>
                </c:pt>
                <c:pt idx="677">
                  <c:v>38341</c:v>
                </c:pt>
                <c:pt idx="678">
                  <c:v>38348</c:v>
                </c:pt>
                <c:pt idx="679">
                  <c:v>38356</c:v>
                </c:pt>
                <c:pt idx="680">
                  <c:v>38363</c:v>
                </c:pt>
                <c:pt idx="681">
                  <c:v>38369</c:v>
                </c:pt>
                <c:pt idx="682">
                  <c:v>38376</c:v>
                </c:pt>
                <c:pt idx="683">
                  <c:v>38383</c:v>
                </c:pt>
                <c:pt idx="684">
                  <c:v>38390</c:v>
                </c:pt>
                <c:pt idx="685">
                  <c:v>38397</c:v>
                </c:pt>
                <c:pt idx="686">
                  <c:v>38404</c:v>
                </c:pt>
                <c:pt idx="687">
                  <c:v>38411</c:v>
                </c:pt>
                <c:pt idx="688">
                  <c:v>38418</c:v>
                </c:pt>
                <c:pt idx="689">
                  <c:v>38425</c:v>
                </c:pt>
                <c:pt idx="690">
                  <c:v>38433</c:v>
                </c:pt>
                <c:pt idx="691">
                  <c:v>38439</c:v>
                </c:pt>
                <c:pt idx="692">
                  <c:v>38446</c:v>
                </c:pt>
                <c:pt idx="693">
                  <c:v>38453</c:v>
                </c:pt>
                <c:pt idx="694">
                  <c:v>38460</c:v>
                </c:pt>
                <c:pt idx="695">
                  <c:v>38467</c:v>
                </c:pt>
                <c:pt idx="696">
                  <c:v>38474</c:v>
                </c:pt>
                <c:pt idx="697">
                  <c:v>38481</c:v>
                </c:pt>
                <c:pt idx="698">
                  <c:v>38488</c:v>
                </c:pt>
                <c:pt idx="699">
                  <c:v>38495</c:v>
                </c:pt>
                <c:pt idx="700">
                  <c:v>38502</c:v>
                </c:pt>
                <c:pt idx="701">
                  <c:v>38509</c:v>
                </c:pt>
                <c:pt idx="702">
                  <c:v>38516</c:v>
                </c:pt>
                <c:pt idx="703">
                  <c:v>38523</c:v>
                </c:pt>
                <c:pt idx="704">
                  <c:v>38530</c:v>
                </c:pt>
                <c:pt idx="705">
                  <c:v>38537</c:v>
                </c:pt>
                <c:pt idx="706">
                  <c:v>38544</c:v>
                </c:pt>
                <c:pt idx="707">
                  <c:v>38552</c:v>
                </c:pt>
                <c:pt idx="708">
                  <c:v>38558</c:v>
                </c:pt>
                <c:pt idx="709">
                  <c:v>38565</c:v>
                </c:pt>
                <c:pt idx="710">
                  <c:v>38572</c:v>
                </c:pt>
                <c:pt idx="711">
                  <c:v>38579</c:v>
                </c:pt>
                <c:pt idx="712">
                  <c:v>38586</c:v>
                </c:pt>
                <c:pt idx="713">
                  <c:v>38593</c:v>
                </c:pt>
                <c:pt idx="714">
                  <c:v>38600</c:v>
                </c:pt>
                <c:pt idx="715">
                  <c:v>38607</c:v>
                </c:pt>
                <c:pt idx="716">
                  <c:v>38615</c:v>
                </c:pt>
                <c:pt idx="717">
                  <c:v>38621</c:v>
                </c:pt>
                <c:pt idx="718">
                  <c:v>38628</c:v>
                </c:pt>
                <c:pt idx="719">
                  <c:v>38636</c:v>
                </c:pt>
                <c:pt idx="720">
                  <c:v>38642</c:v>
                </c:pt>
                <c:pt idx="721">
                  <c:v>38649</c:v>
                </c:pt>
                <c:pt idx="722">
                  <c:v>38656</c:v>
                </c:pt>
                <c:pt idx="723">
                  <c:v>38663</c:v>
                </c:pt>
                <c:pt idx="724">
                  <c:v>38670</c:v>
                </c:pt>
                <c:pt idx="725">
                  <c:v>38677</c:v>
                </c:pt>
                <c:pt idx="726">
                  <c:v>38684</c:v>
                </c:pt>
                <c:pt idx="727">
                  <c:v>38691</c:v>
                </c:pt>
                <c:pt idx="728">
                  <c:v>38698</c:v>
                </c:pt>
                <c:pt idx="729">
                  <c:v>38705</c:v>
                </c:pt>
                <c:pt idx="730">
                  <c:v>38712</c:v>
                </c:pt>
                <c:pt idx="731">
                  <c:v>38721</c:v>
                </c:pt>
                <c:pt idx="732">
                  <c:v>38727</c:v>
                </c:pt>
                <c:pt idx="733">
                  <c:v>38733</c:v>
                </c:pt>
                <c:pt idx="734">
                  <c:v>38740</c:v>
                </c:pt>
                <c:pt idx="735">
                  <c:v>38747</c:v>
                </c:pt>
                <c:pt idx="736">
                  <c:v>38754</c:v>
                </c:pt>
                <c:pt idx="737">
                  <c:v>38761</c:v>
                </c:pt>
                <c:pt idx="738">
                  <c:v>38768</c:v>
                </c:pt>
                <c:pt idx="739">
                  <c:v>38775</c:v>
                </c:pt>
                <c:pt idx="740">
                  <c:v>38782</c:v>
                </c:pt>
                <c:pt idx="741">
                  <c:v>38789</c:v>
                </c:pt>
                <c:pt idx="742">
                  <c:v>38796</c:v>
                </c:pt>
                <c:pt idx="743">
                  <c:v>38798</c:v>
                </c:pt>
                <c:pt idx="744">
                  <c:v>38803</c:v>
                </c:pt>
                <c:pt idx="745">
                  <c:v>38810</c:v>
                </c:pt>
                <c:pt idx="746">
                  <c:v>38817</c:v>
                </c:pt>
                <c:pt idx="747">
                  <c:v>38818</c:v>
                </c:pt>
                <c:pt idx="748">
                  <c:v>38824</c:v>
                </c:pt>
                <c:pt idx="749">
                  <c:v>38831</c:v>
                </c:pt>
                <c:pt idx="750">
                  <c:v>38838</c:v>
                </c:pt>
                <c:pt idx="751">
                  <c:v>38845</c:v>
                </c:pt>
                <c:pt idx="752">
                  <c:v>38852</c:v>
                </c:pt>
                <c:pt idx="753">
                  <c:v>38859</c:v>
                </c:pt>
                <c:pt idx="754">
                  <c:v>38866</c:v>
                </c:pt>
                <c:pt idx="755">
                  <c:v>38873</c:v>
                </c:pt>
                <c:pt idx="756">
                  <c:v>38880</c:v>
                </c:pt>
                <c:pt idx="757">
                  <c:v>38887</c:v>
                </c:pt>
                <c:pt idx="758">
                  <c:v>38894</c:v>
                </c:pt>
                <c:pt idx="759">
                  <c:v>38901</c:v>
                </c:pt>
                <c:pt idx="760">
                  <c:v>38908</c:v>
                </c:pt>
                <c:pt idx="761">
                  <c:v>38909</c:v>
                </c:pt>
                <c:pt idx="762">
                  <c:v>38916</c:v>
                </c:pt>
                <c:pt idx="763">
                  <c:v>38917</c:v>
                </c:pt>
                <c:pt idx="764">
                  <c:v>38922</c:v>
                </c:pt>
                <c:pt idx="765">
                  <c:v>38929</c:v>
                </c:pt>
                <c:pt idx="766">
                  <c:v>38936</c:v>
                </c:pt>
                <c:pt idx="767">
                  <c:v>38943</c:v>
                </c:pt>
                <c:pt idx="768">
                  <c:v>38950</c:v>
                </c:pt>
                <c:pt idx="769">
                  <c:v>38957</c:v>
                </c:pt>
                <c:pt idx="770">
                  <c:v>38964</c:v>
                </c:pt>
                <c:pt idx="771">
                  <c:v>38971</c:v>
                </c:pt>
                <c:pt idx="772">
                  <c:v>38979</c:v>
                </c:pt>
                <c:pt idx="773">
                  <c:v>38985</c:v>
                </c:pt>
                <c:pt idx="774">
                  <c:v>38992</c:v>
                </c:pt>
                <c:pt idx="775">
                  <c:v>39000</c:v>
                </c:pt>
                <c:pt idx="776">
                  <c:v>39006</c:v>
                </c:pt>
                <c:pt idx="777">
                  <c:v>39013</c:v>
                </c:pt>
                <c:pt idx="778">
                  <c:v>39020</c:v>
                </c:pt>
                <c:pt idx="779">
                  <c:v>39027</c:v>
                </c:pt>
                <c:pt idx="780">
                  <c:v>39034</c:v>
                </c:pt>
                <c:pt idx="781">
                  <c:v>39041</c:v>
                </c:pt>
                <c:pt idx="782">
                  <c:v>39048</c:v>
                </c:pt>
                <c:pt idx="783">
                  <c:v>39055</c:v>
                </c:pt>
                <c:pt idx="784">
                  <c:v>39062</c:v>
                </c:pt>
                <c:pt idx="785">
                  <c:v>39069</c:v>
                </c:pt>
                <c:pt idx="786">
                  <c:v>39076</c:v>
                </c:pt>
                <c:pt idx="787">
                  <c:v>39086</c:v>
                </c:pt>
                <c:pt idx="788">
                  <c:v>39091</c:v>
                </c:pt>
                <c:pt idx="789">
                  <c:v>39097</c:v>
                </c:pt>
                <c:pt idx="790">
                  <c:v>39104</c:v>
                </c:pt>
                <c:pt idx="791">
                  <c:v>39111</c:v>
                </c:pt>
                <c:pt idx="792">
                  <c:v>39118</c:v>
                </c:pt>
                <c:pt idx="793">
                  <c:v>39126</c:v>
                </c:pt>
                <c:pt idx="794">
                  <c:v>39132</c:v>
                </c:pt>
                <c:pt idx="795">
                  <c:v>39139</c:v>
                </c:pt>
                <c:pt idx="796">
                  <c:v>39146</c:v>
                </c:pt>
                <c:pt idx="797">
                  <c:v>39153</c:v>
                </c:pt>
                <c:pt idx="798">
                  <c:v>39160</c:v>
                </c:pt>
                <c:pt idx="799">
                  <c:v>39167</c:v>
                </c:pt>
                <c:pt idx="800">
                  <c:v>39174</c:v>
                </c:pt>
                <c:pt idx="801">
                  <c:v>39181</c:v>
                </c:pt>
                <c:pt idx="802">
                  <c:v>39188</c:v>
                </c:pt>
                <c:pt idx="803">
                  <c:v>39195</c:v>
                </c:pt>
                <c:pt idx="804">
                  <c:v>39203</c:v>
                </c:pt>
                <c:pt idx="805">
                  <c:v>39209</c:v>
                </c:pt>
                <c:pt idx="806">
                  <c:v>39216</c:v>
                </c:pt>
                <c:pt idx="807">
                  <c:v>39223</c:v>
                </c:pt>
                <c:pt idx="808">
                  <c:v>39230</c:v>
                </c:pt>
                <c:pt idx="809">
                  <c:v>39237</c:v>
                </c:pt>
                <c:pt idx="810">
                  <c:v>39244</c:v>
                </c:pt>
                <c:pt idx="811">
                  <c:v>39251</c:v>
                </c:pt>
                <c:pt idx="812">
                  <c:v>39252</c:v>
                </c:pt>
                <c:pt idx="813">
                  <c:v>39258</c:v>
                </c:pt>
                <c:pt idx="814">
                  <c:v>39265</c:v>
                </c:pt>
                <c:pt idx="815">
                  <c:v>39272</c:v>
                </c:pt>
                <c:pt idx="816">
                  <c:v>39280</c:v>
                </c:pt>
                <c:pt idx="817">
                  <c:v>39286</c:v>
                </c:pt>
                <c:pt idx="818">
                  <c:v>39293</c:v>
                </c:pt>
                <c:pt idx="819">
                  <c:v>39300</c:v>
                </c:pt>
                <c:pt idx="820">
                  <c:v>39307</c:v>
                </c:pt>
                <c:pt idx="821">
                  <c:v>39314</c:v>
                </c:pt>
                <c:pt idx="822">
                  <c:v>39321</c:v>
                </c:pt>
                <c:pt idx="823">
                  <c:v>39328</c:v>
                </c:pt>
                <c:pt idx="824">
                  <c:v>39335</c:v>
                </c:pt>
                <c:pt idx="825">
                  <c:v>39343</c:v>
                </c:pt>
                <c:pt idx="826">
                  <c:v>39350</c:v>
                </c:pt>
                <c:pt idx="827">
                  <c:v>39356</c:v>
                </c:pt>
                <c:pt idx="828">
                  <c:v>39364</c:v>
                </c:pt>
                <c:pt idx="829">
                  <c:v>39370</c:v>
                </c:pt>
                <c:pt idx="830">
                  <c:v>39377</c:v>
                </c:pt>
                <c:pt idx="831">
                  <c:v>39384</c:v>
                </c:pt>
                <c:pt idx="832">
                  <c:v>39391</c:v>
                </c:pt>
                <c:pt idx="833">
                  <c:v>39398</c:v>
                </c:pt>
                <c:pt idx="834">
                  <c:v>39405</c:v>
                </c:pt>
                <c:pt idx="835">
                  <c:v>39412</c:v>
                </c:pt>
                <c:pt idx="836">
                  <c:v>39419</c:v>
                </c:pt>
                <c:pt idx="837">
                  <c:v>39426</c:v>
                </c:pt>
                <c:pt idx="838">
                  <c:v>39433</c:v>
                </c:pt>
                <c:pt idx="839">
                  <c:v>39441</c:v>
                </c:pt>
                <c:pt idx="840">
                  <c:v>39451</c:v>
                </c:pt>
                <c:pt idx="841">
                  <c:v>39454</c:v>
                </c:pt>
                <c:pt idx="842">
                  <c:v>39462</c:v>
                </c:pt>
                <c:pt idx="843">
                  <c:v>39468</c:v>
                </c:pt>
                <c:pt idx="844">
                  <c:v>39475</c:v>
                </c:pt>
                <c:pt idx="845">
                  <c:v>39482</c:v>
                </c:pt>
                <c:pt idx="846">
                  <c:v>39490</c:v>
                </c:pt>
                <c:pt idx="847">
                  <c:v>39496</c:v>
                </c:pt>
                <c:pt idx="848">
                  <c:v>39503</c:v>
                </c:pt>
                <c:pt idx="849">
                  <c:v>39510</c:v>
                </c:pt>
                <c:pt idx="850">
                  <c:v>39517</c:v>
                </c:pt>
                <c:pt idx="851">
                  <c:v>39524</c:v>
                </c:pt>
                <c:pt idx="852">
                  <c:v>39531</c:v>
                </c:pt>
                <c:pt idx="853">
                  <c:v>39538</c:v>
                </c:pt>
                <c:pt idx="854">
                  <c:v>39545</c:v>
                </c:pt>
                <c:pt idx="855">
                  <c:v>39552</c:v>
                </c:pt>
                <c:pt idx="856">
                  <c:v>39559</c:v>
                </c:pt>
                <c:pt idx="857">
                  <c:v>39566</c:v>
                </c:pt>
                <c:pt idx="858">
                  <c:v>39575</c:v>
                </c:pt>
                <c:pt idx="859">
                  <c:v>39580</c:v>
                </c:pt>
                <c:pt idx="860">
                  <c:v>39587</c:v>
                </c:pt>
                <c:pt idx="861">
                  <c:v>39594</c:v>
                </c:pt>
                <c:pt idx="862">
                  <c:v>39601</c:v>
                </c:pt>
                <c:pt idx="863">
                  <c:v>39608</c:v>
                </c:pt>
                <c:pt idx="864">
                  <c:v>39615</c:v>
                </c:pt>
                <c:pt idx="865">
                  <c:v>39622</c:v>
                </c:pt>
                <c:pt idx="866">
                  <c:v>39629</c:v>
                </c:pt>
                <c:pt idx="867">
                  <c:v>39636</c:v>
                </c:pt>
                <c:pt idx="868">
                  <c:v>39643</c:v>
                </c:pt>
                <c:pt idx="869">
                  <c:v>39651</c:v>
                </c:pt>
                <c:pt idx="870">
                  <c:v>39657</c:v>
                </c:pt>
                <c:pt idx="871">
                  <c:v>39664</c:v>
                </c:pt>
                <c:pt idx="872">
                  <c:v>39671</c:v>
                </c:pt>
                <c:pt idx="873">
                  <c:v>39678</c:v>
                </c:pt>
                <c:pt idx="874">
                  <c:v>39685</c:v>
                </c:pt>
                <c:pt idx="875">
                  <c:v>39692</c:v>
                </c:pt>
                <c:pt idx="876">
                  <c:v>39699</c:v>
                </c:pt>
                <c:pt idx="877">
                  <c:v>39707</c:v>
                </c:pt>
                <c:pt idx="878">
                  <c:v>39713</c:v>
                </c:pt>
                <c:pt idx="879">
                  <c:v>39720</c:v>
                </c:pt>
                <c:pt idx="880">
                  <c:v>39727</c:v>
                </c:pt>
                <c:pt idx="881">
                  <c:v>39735</c:v>
                </c:pt>
                <c:pt idx="882">
                  <c:v>39741</c:v>
                </c:pt>
                <c:pt idx="883">
                  <c:v>39748</c:v>
                </c:pt>
                <c:pt idx="884">
                  <c:v>39756</c:v>
                </c:pt>
                <c:pt idx="885">
                  <c:v>39762</c:v>
                </c:pt>
                <c:pt idx="886">
                  <c:v>39769</c:v>
                </c:pt>
                <c:pt idx="887">
                  <c:v>39777</c:v>
                </c:pt>
                <c:pt idx="888">
                  <c:v>39783</c:v>
                </c:pt>
                <c:pt idx="889">
                  <c:v>39790</c:v>
                </c:pt>
                <c:pt idx="890">
                  <c:v>39797</c:v>
                </c:pt>
                <c:pt idx="891">
                  <c:v>39804</c:v>
                </c:pt>
                <c:pt idx="892">
                  <c:v>39811</c:v>
                </c:pt>
                <c:pt idx="893">
                  <c:v>39818</c:v>
                </c:pt>
                <c:pt idx="894">
                  <c:v>39826</c:v>
                </c:pt>
                <c:pt idx="895">
                  <c:v>39832</c:v>
                </c:pt>
                <c:pt idx="896">
                  <c:v>39839</c:v>
                </c:pt>
                <c:pt idx="897">
                  <c:v>39846</c:v>
                </c:pt>
                <c:pt idx="898">
                  <c:v>39853</c:v>
                </c:pt>
                <c:pt idx="899">
                  <c:v>39860</c:v>
                </c:pt>
                <c:pt idx="900">
                  <c:v>39867</c:v>
                </c:pt>
                <c:pt idx="901">
                  <c:v>39874</c:v>
                </c:pt>
                <c:pt idx="902">
                  <c:v>39881</c:v>
                </c:pt>
                <c:pt idx="903">
                  <c:v>39888</c:v>
                </c:pt>
                <c:pt idx="904">
                  <c:v>39895</c:v>
                </c:pt>
                <c:pt idx="905">
                  <c:v>39902</c:v>
                </c:pt>
                <c:pt idx="906">
                  <c:v>39909</c:v>
                </c:pt>
                <c:pt idx="907">
                  <c:v>39916</c:v>
                </c:pt>
                <c:pt idx="908">
                  <c:v>39923</c:v>
                </c:pt>
                <c:pt idx="909">
                  <c:v>39930</c:v>
                </c:pt>
                <c:pt idx="910">
                  <c:v>39940</c:v>
                </c:pt>
                <c:pt idx="911">
                  <c:v>39944</c:v>
                </c:pt>
                <c:pt idx="912">
                  <c:v>39951</c:v>
                </c:pt>
                <c:pt idx="913">
                  <c:v>39958</c:v>
                </c:pt>
                <c:pt idx="914">
                  <c:v>39965</c:v>
                </c:pt>
                <c:pt idx="915">
                  <c:v>39972</c:v>
                </c:pt>
                <c:pt idx="916">
                  <c:v>39979</c:v>
                </c:pt>
                <c:pt idx="917">
                  <c:v>39986</c:v>
                </c:pt>
                <c:pt idx="918">
                  <c:v>39993</c:v>
                </c:pt>
                <c:pt idx="919">
                  <c:v>40000</c:v>
                </c:pt>
                <c:pt idx="920">
                  <c:v>40007</c:v>
                </c:pt>
                <c:pt idx="921">
                  <c:v>40015</c:v>
                </c:pt>
                <c:pt idx="922">
                  <c:v>40021</c:v>
                </c:pt>
                <c:pt idx="923">
                  <c:v>40028</c:v>
                </c:pt>
                <c:pt idx="924">
                  <c:v>40035</c:v>
                </c:pt>
                <c:pt idx="925">
                  <c:v>40042</c:v>
                </c:pt>
                <c:pt idx="926">
                  <c:v>40049</c:v>
                </c:pt>
                <c:pt idx="927">
                  <c:v>40056</c:v>
                </c:pt>
                <c:pt idx="928">
                  <c:v>40063</c:v>
                </c:pt>
                <c:pt idx="929">
                  <c:v>40070</c:v>
                </c:pt>
                <c:pt idx="930">
                  <c:v>40080</c:v>
                </c:pt>
                <c:pt idx="931">
                  <c:v>40084</c:v>
                </c:pt>
                <c:pt idx="932">
                  <c:v>40091</c:v>
                </c:pt>
                <c:pt idx="933">
                  <c:v>40099</c:v>
                </c:pt>
                <c:pt idx="934">
                  <c:v>40105</c:v>
                </c:pt>
                <c:pt idx="935">
                  <c:v>40112</c:v>
                </c:pt>
                <c:pt idx="936">
                  <c:v>40119</c:v>
                </c:pt>
                <c:pt idx="937">
                  <c:v>40126</c:v>
                </c:pt>
                <c:pt idx="938">
                  <c:v>40133</c:v>
                </c:pt>
                <c:pt idx="939">
                  <c:v>40141</c:v>
                </c:pt>
                <c:pt idx="940">
                  <c:v>40147</c:v>
                </c:pt>
                <c:pt idx="941">
                  <c:v>40154</c:v>
                </c:pt>
                <c:pt idx="942">
                  <c:v>40161</c:v>
                </c:pt>
                <c:pt idx="943">
                  <c:v>40168</c:v>
                </c:pt>
                <c:pt idx="944">
                  <c:v>40175</c:v>
                </c:pt>
                <c:pt idx="945">
                  <c:v>40182</c:v>
                </c:pt>
                <c:pt idx="946">
                  <c:v>40190</c:v>
                </c:pt>
                <c:pt idx="947">
                  <c:v>40196</c:v>
                </c:pt>
                <c:pt idx="948">
                  <c:v>40203</c:v>
                </c:pt>
                <c:pt idx="949">
                  <c:v>40210</c:v>
                </c:pt>
                <c:pt idx="950">
                  <c:v>40217</c:v>
                </c:pt>
                <c:pt idx="951">
                  <c:v>40224</c:v>
                </c:pt>
                <c:pt idx="952">
                  <c:v>40231</c:v>
                </c:pt>
                <c:pt idx="953">
                  <c:v>40238</c:v>
                </c:pt>
                <c:pt idx="954">
                  <c:v>40245</c:v>
                </c:pt>
                <c:pt idx="955">
                  <c:v>40252</c:v>
                </c:pt>
                <c:pt idx="956">
                  <c:v>40260</c:v>
                </c:pt>
                <c:pt idx="957">
                  <c:v>40266</c:v>
                </c:pt>
                <c:pt idx="958">
                  <c:v>40273</c:v>
                </c:pt>
                <c:pt idx="959">
                  <c:v>40280</c:v>
                </c:pt>
                <c:pt idx="960">
                  <c:v>40287</c:v>
                </c:pt>
                <c:pt idx="961">
                  <c:v>40294</c:v>
                </c:pt>
                <c:pt idx="962">
                  <c:v>40304</c:v>
                </c:pt>
                <c:pt idx="963">
                  <c:v>40308</c:v>
                </c:pt>
                <c:pt idx="964">
                  <c:v>40315</c:v>
                </c:pt>
                <c:pt idx="965">
                  <c:v>40322</c:v>
                </c:pt>
                <c:pt idx="966">
                  <c:v>40329</c:v>
                </c:pt>
                <c:pt idx="967">
                  <c:v>40336</c:v>
                </c:pt>
                <c:pt idx="968">
                  <c:v>40343</c:v>
                </c:pt>
                <c:pt idx="969">
                  <c:v>40350</c:v>
                </c:pt>
                <c:pt idx="970">
                  <c:v>40357</c:v>
                </c:pt>
                <c:pt idx="971">
                  <c:v>40364</c:v>
                </c:pt>
                <c:pt idx="972">
                  <c:v>40371</c:v>
                </c:pt>
                <c:pt idx="973">
                  <c:v>40379</c:v>
                </c:pt>
                <c:pt idx="974">
                  <c:v>40385</c:v>
                </c:pt>
                <c:pt idx="975">
                  <c:v>40392</c:v>
                </c:pt>
                <c:pt idx="976">
                  <c:v>40399</c:v>
                </c:pt>
                <c:pt idx="977">
                  <c:v>40406</c:v>
                </c:pt>
                <c:pt idx="978">
                  <c:v>40413</c:v>
                </c:pt>
                <c:pt idx="979">
                  <c:v>40420</c:v>
                </c:pt>
                <c:pt idx="980">
                  <c:v>40427</c:v>
                </c:pt>
                <c:pt idx="981">
                  <c:v>40434</c:v>
                </c:pt>
                <c:pt idx="982">
                  <c:v>40442</c:v>
                </c:pt>
                <c:pt idx="983">
                  <c:v>40448</c:v>
                </c:pt>
                <c:pt idx="984">
                  <c:v>40455</c:v>
                </c:pt>
                <c:pt idx="985">
                  <c:v>40463</c:v>
                </c:pt>
                <c:pt idx="986">
                  <c:v>40469</c:v>
                </c:pt>
                <c:pt idx="987">
                  <c:v>40476</c:v>
                </c:pt>
                <c:pt idx="988">
                  <c:v>40483</c:v>
                </c:pt>
                <c:pt idx="989">
                  <c:v>40490</c:v>
                </c:pt>
                <c:pt idx="990">
                  <c:v>40497</c:v>
                </c:pt>
                <c:pt idx="991">
                  <c:v>40504</c:v>
                </c:pt>
                <c:pt idx="992">
                  <c:v>40511</c:v>
                </c:pt>
                <c:pt idx="993">
                  <c:v>40518</c:v>
                </c:pt>
                <c:pt idx="994">
                  <c:v>40525</c:v>
                </c:pt>
                <c:pt idx="995">
                  <c:v>40532</c:v>
                </c:pt>
                <c:pt idx="996">
                  <c:v>40539</c:v>
                </c:pt>
                <c:pt idx="997">
                  <c:v>40182</c:v>
                </c:pt>
                <c:pt idx="998">
                  <c:v>40554</c:v>
                </c:pt>
                <c:pt idx="999">
                  <c:v>40560</c:v>
                </c:pt>
                <c:pt idx="1000">
                  <c:v>40567</c:v>
                </c:pt>
                <c:pt idx="1001">
                  <c:v>40574</c:v>
                </c:pt>
                <c:pt idx="1002">
                  <c:v>40581</c:v>
                </c:pt>
                <c:pt idx="1003">
                  <c:v>40588</c:v>
                </c:pt>
                <c:pt idx="1004">
                  <c:v>40624</c:v>
                </c:pt>
                <c:pt idx="1005">
                  <c:v>40630</c:v>
                </c:pt>
                <c:pt idx="1006">
                  <c:v>40637</c:v>
                </c:pt>
                <c:pt idx="1007">
                  <c:v>40644</c:v>
                </c:pt>
                <c:pt idx="1008">
                  <c:v>40651</c:v>
                </c:pt>
                <c:pt idx="1009">
                  <c:v>40658</c:v>
                </c:pt>
                <c:pt idx="1010">
                  <c:v>40665</c:v>
                </c:pt>
                <c:pt idx="1011">
                  <c:v>40672</c:v>
                </c:pt>
                <c:pt idx="1012">
                  <c:v>40679</c:v>
                </c:pt>
                <c:pt idx="1013">
                  <c:v>40686</c:v>
                </c:pt>
                <c:pt idx="1014">
                  <c:v>40693</c:v>
                </c:pt>
                <c:pt idx="1015">
                  <c:v>40700</c:v>
                </c:pt>
                <c:pt idx="1016">
                  <c:v>40707</c:v>
                </c:pt>
                <c:pt idx="1017">
                  <c:v>40714</c:v>
                </c:pt>
                <c:pt idx="1018">
                  <c:v>40721</c:v>
                </c:pt>
                <c:pt idx="1019">
                  <c:v>40728</c:v>
                </c:pt>
                <c:pt idx="1020">
                  <c:v>40735</c:v>
                </c:pt>
                <c:pt idx="1021">
                  <c:v>40743</c:v>
                </c:pt>
                <c:pt idx="1022">
                  <c:v>40749</c:v>
                </c:pt>
                <c:pt idx="1023">
                  <c:v>40756</c:v>
                </c:pt>
                <c:pt idx="1024">
                  <c:v>40763</c:v>
                </c:pt>
                <c:pt idx="1025">
                  <c:v>40770</c:v>
                </c:pt>
                <c:pt idx="1026">
                  <c:v>40777</c:v>
                </c:pt>
                <c:pt idx="1027">
                  <c:v>40784</c:v>
                </c:pt>
                <c:pt idx="1028">
                  <c:v>40791</c:v>
                </c:pt>
                <c:pt idx="1029">
                  <c:v>40798</c:v>
                </c:pt>
                <c:pt idx="1030">
                  <c:v>40806</c:v>
                </c:pt>
                <c:pt idx="1031">
                  <c:v>40812</c:v>
                </c:pt>
                <c:pt idx="1032">
                  <c:v>40819</c:v>
                </c:pt>
                <c:pt idx="1033">
                  <c:v>40827</c:v>
                </c:pt>
                <c:pt idx="1034">
                  <c:v>40833</c:v>
                </c:pt>
                <c:pt idx="1035">
                  <c:v>40840</c:v>
                </c:pt>
                <c:pt idx="1036">
                  <c:v>40847</c:v>
                </c:pt>
                <c:pt idx="1037">
                  <c:v>40854</c:v>
                </c:pt>
                <c:pt idx="1038">
                  <c:v>40861</c:v>
                </c:pt>
                <c:pt idx="1039">
                  <c:v>40868</c:v>
                </c:pt>
                <c:pt idx="1040">
                  <c:v>40875</c:v>
                </c:pt>
                <c:pt idx="1041">
                  <c:v>40882</c:v>
                </c:pt>
                <c:pt idx="1042">
                  <c:v>40889</c:v>
                </c:pt>
                <c:pt idx="1043">
                  <c:v>40896</c:v>
                </c:pt>
                <c:pt idx="1044">
                  <c:v>40903</c:v>
                </c:pt>
                <c:pt idx="1045">
                  <c:v>40912</c:v>
                </c:pt>
                <c:pt idx="1046">
                  <c:v>40918</c:v>
                </c:pt>
                <c:pt idx="1047">
                  <c:v>40924</c:v>
                </c:pt>
                <c:pt idx="1048">
                  <c:v>40931</c:v>
                </c:pt>
                <c:pt idx="1049">
                  <c:v>40938</c:v>
                </c:pt>
                <c:pt idx="1050">
                  <c:v>40945</c:v>
                </c:pt>
                <c:pt idx="1051">
                  <c:v>40952</c:v>
                </c:pt>
                <c:pt idx="1052">
                  <c:v>40959</c:v>
                </c:pt>
                <c:pt idx="1053">
                  <c:v>40966</c:v>
                </c:pt>
                <c:pt idx="1054">
                  <c:v>40973</c:v>
                </c:pt>
                <c:pt idx="1055">
                  <c:v>40980</c:v>
                </c:pt>
                <c:pt idx="1056">
                  <c:v>40987</c:v>
                </c:pt>
                <c:pt idx="1057">
                  <c:v>40994</c:v>
                </c:pt>
                <c:pt idx="1058">
                  <c:v>41001</c:v>
                </c:pt>
                <c:pt idx="1059">
                  <c:v>41008</c:v>
                </c:pt>
                <c:pt idx="1060">
                  <c:v>41015</c:v>
                </c:pt>
                <c:pt idx="1061">
                  <c:v>41022</c:v>
                </c:pt>
                <c:pt idx="1062">
                  <c:v>41030</c:v>
                </c:pt>
                <c:pt idx="1063">
                  <c:v>41036</c:v>
                </c:pt>
                <c:pt idx="1064">
                  <c:v>41043</c:v>
                </c:pt>
                <c:pt idx="1065">
                  <c:v>41050</c:v>
                </c:pt>
                <c:pt idx="1066">
                  <c:v>41057</c:v>
                </c:pt>
                <c:pt idx="1067">
                  <c:v>41064</c:v>
                </c:pt>
                <c:pt idx="1068">
                  <c:v>41071</c:v>
                </c:pt>
                <c:pt idx="1069">
                  <c:v>41078</c:v>
                </c:pt>
                <c:pt idx="1070">
                  <c:v>41085</c:v>
                </c:pt>
                <c:pt idx="1071">
                  <c:v>41092</c:v>
                </c:pt>
                <c:pt idx="1072">
                  <c:v>41099</c:v>
                </c:pt>
                <c:pt idx="1073">
                  <c:v>41107</c:v>
                </c:pt>
                <c:pt idx="1074">
                  <c:v>41113</c:v>
                </c:pt>
                <c:pt idx="1075">
                  <c:v>41120</c:v>
                </c:pt>
                <c:pt idx="1076">
                  <c:v>41127</c:v>
                </c:pt>
                <c:pt idx="1077">
                  <c:v>41134</c:v>
                </c:pt>
                <c:pt idx="1078">
                  <c:v>41141</c:v>
                </c:pt>
                <c:pt idx="1079">
                  <c:v>41148</c:v>
                </c:pt>
                <c:pt idx="1080">
                  <c:v>41155</c:v>
                </c:pt>
                <c:pt idx="1081">
                  <c:v>41162</c:v>
                </c:pt>
                <c:pt idx="1082">
                  <c:v>41170</c:v>
                </c:pt>
                <c:pt idx="1083">
                  <c:v>41176</c:v>
                </c:pt>
                <c:pt idx="1084">
                  <c:v>41183</c:v>
                </c:pt>
                <c:pt idx="1085">
                  <c:v>41191</c:v>
                </c:pt>
                <c:pt idx="1086">
                  <c:v>41197</c:v>
                </c:pt>
                <c:pt idx="1087">
                  <c:v>41204</c:v>
                </c:pt>
                <c:pt idx="1088">
                  <c:v>41211</c:v>
                </c:pt>
                <c:pt idx="1089">
                  <c:v>41218</c:v>
                </c:pt>
                <c:pt idx="1090">
                  <c:v>41225</c:v>
                </c:pt>
                <c:pt idx="1091">
                  <c:v>41232</c:v>
                </c:pt>
                <c:pt idx="1092">
                  <c:v>41239</c:v>
                </c:pt>
                <c:pt idx="1093">
                  <c:v>41246</c:v>
                </c:pt>
                <c:pt idx="1094">
                  <c:v>41253</c:v>
                </c:pt>
                <c:pt idx="1095">
                  <c:v>41260</c:v>
                </c:pt>
                <c:pt idx="1096">
                  <c:v>41268</c:v>
                </c:pt>
                <c:pt idx="1097">
                  <c:v>41278</c:v>
                </c:pt>
                <c:pt idx="1098">
                  <c:v>41281</c:v>
                </c:pt>
                <c:pt idx="1099">
                  <c:v>41289</c:v>
                </c:pt>
                <c:pt idx="1100">
                  <c:v>41295</c:v>
                </c:pt>
                <c:pt idx="1101">
                  <c:v>41302</c:v>
                </c:pt>
                <c:pt idx="1102">
                  <c:v>41309</c:v>
                </c:pt>
                <c:pt idx="1103">
                  <c:v>41317</c:v>
                </c:pt>
                <c:pt idx="1104">
                  <c:v>41323</c:v>
                </c:pt>
                <c:pt idx="1105">
                  <c:v>41330</c:v>
                </c:pt>
                <c:pt idx="1106">
                  <c:v>41337</c:v>
                </c:pt>
                <c:pt idx="1107">
                  <c:v>41344</c:v>
                </c:pt>
                <c:pt idx="1108">
                  <c:v>41351</c:v>
                </c:pt>
                <c:pt idx="1109">
                  <c:v>41358</c:v>
                </c:pt>
                <c:pt idx="1110">
                  <c:v>41365</c:v>
                </c:pt>
                <c:pt idx="1111">
                  <c:v>41372</c:v>
                </c:pt>
                <c:pt idx="1112">
                  <c:v>41379</c:v>
                </c:pt>
                <c:pt idx="1113">
                  <c:v>41386</c:v>
                </c:pt>
                <c:pt idx="1114">
                  <c:v>41394</c:v>
                </c:pt>
                <c:pt idx="1115">
                  <c:v>41401</c:v>
                </c:pt>
                <c:pt idx="1116">
                  <c:v>41407</c:v>
                </c:pt>
                <c:pt idx="1117">
                  <c:v>41414</c:v>
                </c:pt>
                <c:pt idx="1118">
                  <c:v>41421</c:v>
                </c:pt>
                <c:pt idx="1119">
                  <c:v>41428</c:v>
                </c:pt>
                <c:pt idx="1120">
                  <c:v>41435</c:v>
                </c:pt>
                <c:pt idx="1121">
                  <c:v>41442</c:v>
                </c:pt>
                <c:pt idx="1122">
                  <c:v>41449</c:v>
                </c:pt>
                <c:pt idx="1123">
                  <c:v>41456</c:v>
                </c:pt>
                <c:pt idx="1124">
                  <c:v>41463</c:v>
                </c:pt>
                <c:pt idx="1125">
                  <c:v>41471</c:v>
                </c:pt>
                <c:pt idx="1126">
                  <c:v>41477</c:v>
                </c:pt>
                <c:pt idx="1127">
                  <c:v>41484</c:v>
                </c:pt>
                <c:pt idx="1128">
                  <c:v>41491</c:v>
                </c:pt>
                <c:pt idx="1129">
                  <c:v>41498</c:v>
                </c:pt>
                <c:pt idx="1130">
                  <c:v>41505</c:v>
                </c:pt>
                <c:pt idx="1131">
                  <c:v>41512</c:v>
                </c:pt>
                <c:pt idx="1132">
                  <c:v>41519</c:v>
                </c:pt>
                <c:pt idx="1133">
                  <c:v>41526</c:v>
                </c:pt>
                <c:pt idx="1134">
                  <c:v>41534</c:v>
                </c:pt>
                <c:pt idx="1135">
                  <c:v>41541</c:v>
                </c:pt>
                <c:pt idx="1136">
                  <c:v>41547</c:v>
                </c:pt>
                <c:pt idx="1137">
                  <c:v>41554</c:v>
                </c:pt>
                <c:pt idx="1138">
                  <c:v>41562</c:v>
                </c:pt>
                <c:pt idx="1139">
                  <c:v>41568</c:v>
                </c:pt>
                <c:pt idx="1140">
                  <c:v>41575</c:v>
                </c:pt>
                <c:pt idx="1141">
                  <c:v>41583</c:v>
                </c:pt>
                <c:pt idx="1142">
                  <c:v>41589</c:v>
                </c:pt>
                <c:pt idx="1143">
                  <c:v>41596</c:v>
                </c:pt>
                <c:pt idx="1144">
                  <c:v>41603</c:v>
                </c:pt>
                <c:pt idx="1145">
                  <c:v>41610</c:v>
                </c:pt>
                <c:pt idx="1146">
                  <c:v>41617</c:v>
                </c:pt>
                <c:pt idx="1147">
                  <c:v>41624</c:v>
                </c:pt>
                <c:pt idx="1148">
                  <c:v>41632</c:v>
                </c:pt>
                <c:pt idx="1149">
                  <c:v>41638</c:v>
                </c:pt>
                <c:pt idx="1150">
                  <c:v>41645</c:v>
                </c:pt>
                <c:pt idx="1151">
                  <c:v>41653</c:v>
                </c:pt>
                <c:pt idx="1152">
                  <c:v>41659</c:v>
                </c:pt>
                <c:pt idx="1153">
                  <c:v>41666</c:v>
                </c:pt>
                <c:pt idx="1154">
                  <c:v>41673</c:v>
                </c:pt>
                <c:pt idx="1155">
                  <c:v>41680</c:v>
                </c:pt>
                <c:pt idx="1156">
                  <c:v>41687</c:v>
                </c:pt>
                <c:pt idx="1157">
                  <c:v>41694</c:v>
                </c:pt>
                <c:pt idx="1158">
                  <c:v>41701</c:v>
                </c:pt>
                <c:pt idx="1159">
                  <c:v>41708</c:v>
                </c:pt>
                <c:pt idx="1160">
                  <c:v>41715</c:v>
                </c:pt>
                <c:pt idx="1161">
                  <c:v>41722</c:v>
                </c:pt>
                <c:pt idx="1162">
                  <c:v>41729</c:v>
                </c:pt>
                <c:pt idx="1163">
                  <c:v>41736</c:v>
                </c:pt>
                <c:pt idx="1164">
                  <c:v>41743</c:v>
                </c:pt>
                <c:pt idx="1165">
                  <c:v>41750</c:v>
                </c:pt>
                <c:pt idx="1166">
                  <c:v>41757</c:v>
                </c:pt>
                <c:pt idx="1167">
                  <c:v>41766</c:v>
                </c:pt>
                <c:pt idx="1168">
                  <c:v>41771</c:v>
                </c:pt>
                <c:pt idx="1169">
                  <c:v>41778</c:v>
                </c:pt>
                <c:pt idx="1170">
                  <c:v>41785</c:v>
                </c:pt>
                <c:pt idx="1171">
                  <c:v>41792</c:v>
                </c:pt>
                <c:pt idx="1172">
                  <c:v>41799</c:v>
                </c:pt>
                <c:pt idx="1173">
                  <c:v>41806</c:v>
                </c:pt>
                <c:pt idx="1174">
                  <c:v>41813</c:v>
                </c:pt>
                <c:pt idx="1175">
                  <c:v>41820</c:v>
                </c:pt>
                <c:pt idx="1176">
                  <c:v>41827</c:v>
                </c:pt>
                <c:pt idx="1177">
                  <c:v>41834</c:v>
                </c:pt>
                <c:pt idx="1178">
                  <c:v>41842</c:v>
                </c:pt>
                <c:pt idx="1179">
                  <c:v>41848</c:v>
                </c:pt>
                <c:pt idx="1180">
                  <c:v>41855</c:v>
                </c:pt>
                <c:pt idx="1181">
                  <c:v>41862</c:v>
                </c:pt>
                <c:pt idx="1182">
                  <c:v>41869</c:v>
                </c:pt>
                <c:pt idx="1183">
                  <c:v>41876</c:v>
                </c:pt>
                <c:pt idx="1184">
                  <c:v>41883</c:v>
                </c:pt>
                <c:pt idx="1185">
                  <c:v>41890</c:v>
                </c:pt>
                <c:pt idx="1186">
                  <c:v>41898</c:v>
                </c:pt>
                <c:pt idx="1187">
                  <c:v>41904</c:v>
                </c:pt>
                <c:pt idx="1188">
                  <c:v>41911</c:v>
                </c:pt>
                <c:pt idx="1189">
                  <c:v>41918</c:v>
                </c:pt>
                <c:pt idx="1190">
                  <c:v>41926</c:v>
                </c:pt>
                <c:pt idx="1191">
                  <c:v>41932</c:v>
                </c:pt>
                <c:pt idx="1192">
                  <c:v>41939</c:v>
                </c:pt>
                <c:pt idx="1193">
                  <c:v>41947</c:v>
                </c:pt>
                <c:pt idx="1194">
                  <c:v>41953</c:v>
                </c:pt>
                <c:pt idx="1195">
                  <c:v>41960</c:v>
                </c:pt>
                <c:pt idx="1196">
                  <c:v>41968</c:v>
                </c:pt>
                <c:pt idx="1197">
                  <c:v>41974</c:v>
                </c:pt>
                <c:pt idx="1198">
                  <c:v>41981</c:v>
                </c:pt>
                <c:pt idx="1199">
                  <c:v>41988</c:v>
                </c:pt>
                <c:pt idx="1200">
                  <c:v>41995</c:v>
                </c:pt>
                <c:pt idx="1201">
                  <c:v>42002</c:v>
                </c:pt>
                <c:pt idx="1202">
                  <c:v>42009</c:v>
                </c:pt>
                <c:pt idx="1203">
                  <c:v>42017</c:v>
                </c:pt>
                <c:pt idx="1204">
                  <c:v>42023</c:v>
                </c:pt>
                <c:pt idx="1205">
                  <c:v>42030</c:v>
                </c:pt>
                <c:pt idx="1206">
                  <c:v>42037</c:v>
                </c:pt>
                <c:pt idx="1207">
                  <c:v>42044</c:v>
                </c:pt>
                <c:pt idx="1208">
                  <c:v>42051</c:v>
                </c:pt>
                <c:pt idx="1209">
                  <c:v>42058</c:v>
                </c:pt>
                <c:pt idx="1210">
                  <c:v>42065</c:v>
                </c:pt>
                <c:pt idx="1211">
                  <c:v>42072</c:v>
                </c:pt>
                <c:pt idx="1212">
                  <c:v>42079</c:v>
                </c:pt>
                <c:pt idx="1213">
                  <c:v>42086</c:v>
                </c:pt>
                <c:pt idx="1214">
                  <c:v>42093</c:v>
                </c:pt>
                <c:pt idx="1215">
                  <c:v>42100</c:v>
                </c:pt>
                <c:pt idx="1216">
                  <c:v>42107</c:v>
                </c:pt>
                <c:pt idx="1217">
                  <c:v>42114</c:v>
                </c:pt>
                <c:pt idx="1218">
                  <c:v>42121</c:v>
                </c:pt>
                <c:pt idx="1219">
                  <c:v>42131</c:v>
                </c:pt>
                <c:pt idx="1220">
                  <c:v>42135</c:v>
                </c:pt>
                <c:pt idx="1221">
                  <c:v>42142</c:v>
                </c:pt>
                <c:pt idx="1222">
                  <c:v>42149</c:v>
                </c:pt>
                <c:pt idx="1223">
                  <c:v>42156</c:v>
                </c:pt>
                <c:pt idx="1224">
                  <c:v>42163</c:v>
                </c:pt>
                <c:pt idx="1225">
                  <c:v>42170</c:v>
                </c:pt>
                <c:pt idx="1226">
                  <c:v>42177</c:v>
                </c:pt>
                <c:pt idx="1227">
                  <c:v>42184</c:v>
                </c:pt>
                <c:pt idx="1228">
                  <c:v>42191</c:v>
                </c:pt>
                <c:pt idx="1229">
                  <c:v>42198</c:v>
                </c:pt>
                <c:pt idx="1230">
                  <c:v>42206</c:v>
                </c:pt>
                <c:pt idx="1231">
                  <c:v>42212</c:v>
                </c:pt>
                <c:pt idx="1232">
                  <c:v>42219</c:v>
                </c:pt>
                <c:pt idx="1233">
                  <c:v>42226</c:v>
                </c:pt>
                <c:pt idx="1234">
                  <c:v>42233</c:v>
                </c:pt>
                <c:pt idx="1235">
                  <c:v>42240</c:v>
                </c:pt>
                <c:pt idx="1236">
                  <c:v>42247</c:v>
                </c:pt>
                <c:pt idx="1237">
                  <c:v>42254</c:v>
                </c:pt>
                <c:pt idx="1238">
                  <c:v>42261</c:v>
                </c:pt>
                <c:pt idx="1239">
                  <c:v>42271</c:v>
                </c:pt>
                <c:pt idx="1240">
                  <c:v>42275</c:v>
                </c:pt>
                <c:pt idx="1241">
                  <c:v>42282</c:v>
                </c:pt>
                <c:pt idx="1242">
                  <c:v>42290</c:v>
                </c:pt>
                <c:pt idx="1243">
                  <c:v>42296</c:v>
                </c:pt>
                <c:pt idx="1244">
                  <c:v>42303</c:v>
                </c:pt>
                <c:pt idx="1245">
                  <c:v>42310</c:v>
                </c:pt>
                <c:pt idx="1246">
                  <c:v>42317</c:v>
                </c:pt>
                <c:pt idx="1247">
                  <c:v>42324</c:v>
                </c:pt>
                <c:pt idx="1248">
                  <c:v>42332</c:v>
                </c:pt>
                <c:pt idx="1249">
                  <c:v>42338</c:v>
                </c:pt>
                <c:pt idx="1250">
                  <c:v>42345</c:v>
                </c:pt>
                <c:pt idx="1251">
                  <c:v>42352</c:v>
                </c:pt>
                <c:pt idx="1252">
                  <c:v>42359</c:v>
                </c:pt>
                <c:pt idx="1253">
                  <c:v>42366</c:v>
                </c:pt>
                <c:pt idx="1254">
                  <c:v>42373</c:v>
                </c:pt>
                <c:pt idx="1255">
                  <c:v>42381</c:v>
                </c:pt>
                <c:pt idx="1256">
                  <c:v>42387</c:v>
                </c:pt>
                <c:pt idx="1257">
                  <c:v>42394</c:v>
                </c:pt>
                <c:pt idx="1258">
                  <c:v>42401</c:v>
                </c:pt>
                <c:pt idx="1259">
                  <c:v>42408</c:v>
                </c:pt>
                <c:pt idx="1260">
                  <c:v>42415</c:v>
                </c:pt>
                <c:pt idx="1261">
                  <c:v>42422</c:v>
                </c:pt>
                <c:pt idx="1262">
                  <c:v>42429</c:v>
                </c:pt>
                <c:pt idx="1263">
                  <c:v>42436</c:v>
                </c:pt>
                <c:pt idx="1264">
                  <c:v>42443</c:v>
                </c:pt>
                <c:pt idx="1265">
                  <c:v>42451</c:v>
                </c:pt>
                <c:pt idx="1266">
                  <c:v>42457</c:v>
                </c:pt>
                <c:pt idx="1267">
                  <c:v>42373</c:v>
                </c:pt>
                <c:pt idx="1268">
                  <c:v>42381</c:v>
                </c:pt>
                <c:pt idx="1269">
                  <c:v>42387</c:v>
                </c:pt>
                <c:pt idx="1270">
                  <c:v>42394</c:v>
                </c:pt>
                <c:pt idx="1271">
                  <c:v>42401</c:v>
                </c:pt>
                <c:pt idx="1272">
                  <c:v>42408</c:v>
                </c:pt>
                <c:pt idx="1273">
                  <c:v>42415</c:v>
                </c:pt>
                <c:pt idx="1274">
                  <c:v>42422</c:v>
                </c:pt>
                <c:pt idx="1275">
                  <c:v>42429</c:v>
                </c:pt>
                <c:pt idx="1276">
                  <c:v>42436</c:v>
                </c:pt>
                <c:pt idx="1277">
                  <c:v>42443</c:v>
                </c:pt>
                <c:pt idx="1278">
                  <c:v>42451</c:v>
                </c:pt>
                <c:pt idx="1279">
                  <c:v>42457</c:v>
                </c:pt>
                <c:pt idx="1280">
                  <c:v>42464</c:v>
                </c:pt>
                <c:pt idx="1281">
                  <c:v>42471</c:v>
                </c:pt>
                <c:pt idx="1282">
                  <c:v>42478</c:v>
                </c:pt>
                <c:pt idx="1283">
                  <c:v>42485</c:v>
                </c:pt>
                <c:pt idx="1284">
                  <c:v>42492</c:v>
                </c:pt>
                <c:pt idx="1285">
                  <c:v>42499</c:v>
                </c:pt>
                <c:pt idx="1286">
                  <c:v>42506</c:v>
                </c:pt>
                <c:pt idx="1287">
                  <c:v>42513</c:v>
                </c:pt>
                <c:pt idx="1288">
                  <c:v>42520</c:v>
                </c:pt>
                <c:pt idx="1289">
                  <c:v>42527</c:v>
                </c:pt>
                <c:pt idx="1290">
                  <c:v>42534</c:v>
                </c:pt>
                <c:pt idx="1291">
                  <c:v>42541</c:v>
                </c:pt>
                <c:pt idx="1292">
                  <c:v>42548</c:v>
                </c:pt>
                <c:pt idx="1293">
                  <c:v>42555</c:v>
                </c:pt>
                <c:pt idx="1294">
                  <c:v>42562</c:v>
                </c:pt>
                <c:pt idx="1295">
                  <c:v>42570</c:v>
                </c:pt>
                <c:pt idx="1296">
                  <c:v>42576</c:v>
                </c:pt>
                <c:pt idx="1297">
                  <c:v>42583</c:v>
                </c:pt>
                <c:pt idx="1298">
                  <c:v>42590</c:v>
                </c:pt>
                <c:pt idx="1299">
                  <c:v>42597</c:v>
                </c:pt>
                <c:pt idx="1300">
                  <c:v>42604</c:v>
                </c:pt>
                <c:pt idx="1301">
                  <c:v>42611</c:v>
                </c:pt>
                <c:pt idx="1302">
                  <c:v>42618</c:v>
                </c:pt>
                <c:pt idx="1303">
                  <c:v>42625</c:v>
                </c:pt>
                <c:pt idx="1304">
                  <c:v>42633</c:v>
                </c:pt>
                <c:pt idx="1305">
                  <c:v>42639</c:v>
                </c:pt>
                <c:pt idx="1306">
                  <c:v>42646</c:v>
                </c:pt>
                <c:pt idx="1307">
                  <c:v>42654</c:v>
                </c:pt>
                <c:pt idx="1308">
                  <c:v>42660</c:v>
                </c:pt>
                <c:pt idx="1309">
                  <c:v>42667</c:v>
                </c:pt>
                <c:pt idx="1310">
                  <c:v>42674</c:v>
                </c:pt>
                <c:pt idx="1311">
                  <c:v>42681</c:v>
                </c:pt>
                <c:pt idx="1312">
                  <c:v>42688</c:v>
                </c:pt>
                <c:pt idx="1313">
                  <c:v>42695</c:v>
                </c:pt>
                <c:pt idx="1314">
                  <c:v>42702</c:v>
                </c:pt>
                <c:pt idx="1315">
                  <c:v>42709</c:v>
                </c:pt>
                <c:pt idx="1316">
                  <c:v>42716</c:v>
                </c:pt>
                <c:pt idx="1317">
                  <c:v>42723</c:v>
                </c:pt>
                <c:pt idx="1318">
                  <c:v>42730</c:v>
                </c:pt>
                <c:pt idx="1319">
                  <c:v>42739</c:v>
                </c:pt>
                <c:pt idx="1320">
                  <c:v>42745</c:v>
                </c:pt>
                <c:pt idx="1321">
                  <c:v>42751</c:v>
                </c:pt>
                <c:pt idx="1322">
                  <c:v>42758</c:v>
                </c:pt>
                <c:pt idx="1323">
                  <c:v>42765</c:v>
                </c:pt>
                <c:pt idx="1324">
                  <c:v>42772</c:v>
                </c:pt>
                <c:pt idx="1325">
                  <c:v>42779</c:v>
                </c:pt>
                <c:pt idx="1326">
                  <c:v>42786</c:v>
                </c:pt>
                <c:pt idx="1327">
                  <c:v>42793</c:v>
                </c:pt>
                <c:pt idx="1328">
                  <c:v>42800</c:v>
                </c:pt>
                <c:pt idx="1329">
                  <c:v>42807</c:v>
                </c:pt>
                <c:pt idx="1330">
                  <c:v>42815</c:v>
                </c:pt>
                <c:pt idx="1331">
                  <c:v>42821</c:v>
                </c:pt>
                <c:pt idx="1332">
                  <c:v>42828</c:v>
                </c:pt>
                <c:pt idx="1333">
                  <c:v>42835</c:v>
                </c:pt>
                <c:pt idx="1334">
                  <c:v>42842</c:v>
                </c:pt>
                <c:pt idx="1335">
                  <c:v>42849</c:v>
                </c:pt>
                <c:pt idx="1336">
                  <c:v>42856</c:v>
                </c:pt>
                <c:pt idx="1337">
                  <c:v>42863</c:v>
                </c:pt>
                <c:pt idx="1338">
                  <c:v>42870</c:v>
                </c:pt>
                <c:pt idx="1339">
                  <c:v>42877</c:v>
                </c:pt>
                <c:pt idx="1340">
                  <c:v>42884</c:v>
                </c:pt>
                <c:pt idx="1341">
                  <c:v>42891</c:v>
                </c:pt>
                <c:pt idx="1342">
                  <c:v>42898</c:v>
                </c:pt>
                <c:pt idx="1343">
                  <c:v>42905</c:v>
                </c:pt>
                <c:pt idx="1344">
                  <c:v>42912</c:v>
                </c:pt>
                <c:pt idx="1345">
                  <c:v>42919</c:v>
                </c:pt>
                <c:pt idx="1346">
                  <c:v>42926</c:v>
                </c:pt>
                <c:pt idx="1347">
                  <c:v>42934</c:v>
                </c:pt>
                <c:pt idx="1348">
                  <c:v>42940</c:v>
                </c:pt>
                <c:pt idx="1349">
                  <c:v>42947</c:v>
                </c:pt>
                <c:pt idx="1350">
                  <c:v>42954</c:v>
                </c:pt>
                <c:pt idx="1351">
                  <c:v>42961</c:v>
                </c:pt>
                <c:pt idx="1352">
                  <c:v>42968</c:v>
                </c:pt>
                <c:pt idx="1353">
                  <c:v>42975</c:v>
                </c:pt>
                <c:pt idx="1354">
                  <c:v>42982</c:v>
                </c:pt>
                <c:pt idx="1355">
                  <c:v>42989</c:v>
                </c:pt>
                <c:pt idx="1356">
                  <c:v>42997</c:v>
                </c:pt>
                <c:pt idx="1357">
                  <c:v>43003</c:v>
                </c:pt>
                <c:pt idx="1358">
                  <c:v>43010</c:v>
                </c:pt>
                <c:pt idx="1359">
                  <c:v>43018</c:v>
                </c:pt>
                <c:pt idx="1360">
                  <c:v>43024</c:v>
                </c:pt>
                <c:pt idx="1361">
                  <c:v>43031</c:v>
                </c:pt>
                <c:pt idx="1362">
                  <c:v>43038</c:v>
                </c:pt>
                <c:pt idx="1363">
                  <c:v>43045</c:v>
                </c:pt>
                <c:pt idx="1364">
                  <c:v>43052</c:v>
                </c:pt>
                <c:pt idx="1365">
                  <c:v>43059</c:v>
                </c:pt>
                <c:pt idx="1366">
                  <c:v>43066</c:v>
                </c:pt>
                <c:pt idx="1367">
                  <c:v>43073</c:v>
                </c:pt>
                <c:pt idx="1368">
                  <c:v>43080</c:v>
                </c:pt>
                <c:pt idx="1369">
                  <c:v>43087</c:v>
                </c:pt>
                <c:pt idx="1370">
                  <c:v>43094</c:v>
                </c:pt>
                <c:pt idx="1371">
                  <c:v>43104</c:v>
                </c:pt>
                <c:pt idx="1372">
                  <c:v>43115</c:v>
                </c:pt>
                <c:pt idx="1373">
                  <c:v>43122</c:v>
                </c:pt>
                <c:pt idx="1374">
                  <c:v>43129</c:v>
                </c:pt>
                <c:pt idx="1375">
                  <c:v>43136</c:v>
                </c:pt>
                <c:pt idx="1376">
                  <c:v>43144</c:v>
                </c:pt>
                <c:pt idx="1377">
                  <c:v>43150</c:v>
                </c:pt>
                <c:pt idx="1378">
                  <c:v>43157</c:v>
                </c:pt>
                <c:pt idx="1379">
                  <c:v>43164</c:v>
                </c:pt>
                <c:pt idx="1380">
                  <c:v>43171</c:v>
                </c:pt>
                <c:pt idx="1381">
                  <c:v>43178</c:v>
                </c:pt>
                <c:pt idx="1382">
                  <c:v>43185</c:v>
                </c:pt>
                <c:pt idx="1383">
                  <c:v>43192</c:v>
                </c:pt>
                <c:pt idx="1384">
                  <c:v>43199</c:v>
                </c:pt>
                <c:pt idx="1385">
                  <c:v>43206</c:v>
                </c:pt>
                <c:pt idx="1386">
                  <c:v>43213</c:v>
                </c:pt>
                <c:pt idx="1387">
                  <c:v>43221</c:v>
                </c:pt>
                <c:pt idx="1388">
                  <c:v>43227</c:v>
                </c:pt>
                <c:pt idx="1389">
                  <c:v>43234</c:v>
                </c:pt>
                <c:pt idx="1390">
                  <c:v>43241</c:v>
                </c:pt>
                <c:pt idx="1391">
                  <c:v>43248</c:v>
                </c:pt>
                <c:pt idx="1392">
                  <c:v>43255</c:v>
                </c:pt>
                <c:pt idx="1393">
                  <c:v>43262</c:v>
                </c:pt>
                <c:pt idx="1394">
                  <c:v>43269</c:v>
                </c:pt>
                <c:pt idx="1395">
                  <c:v>43276</c:v>
                </c:pt>
                <c:pt idx="1396">
                  <c:v>43283</c:v>
                </c:pt>
                <c:pt idx="1397">
                  <c:v>43290</c:v>
                </c:pt>
                <c:pt idx="1398">
                  <c:v>43298</c:v>
                </c:pt>
                <c:pt idx="1399">
                  <c:v>43304</c:v>
                </c:pt>
                <c:pt idx="1400">
                  <c:v>43311</c:v>
                </c:pt>
                <c:pt idx="1401">
                  <c:v>43318</c:v>
                </c:pt>
                <c:pt idx="1402">
                  <c:v>43325</c:v>
                </c:pt>
                <c:pt idx="1403">
                  <c:v>43332</c:v>
                </c:pt>
                <c:pt idx="1404">
                  <c:v>43339</c:v>
                </c:pt>
                <c:pt idx="1405">
                  <c:v>43346</c:v>
                </c:pt>
                <c:pt idx="1406">
                  <c:v>43353</c:v>
                </c:pt>
                <c:pt idx="1407">
                  <c:v>43361</c:v>
                </c:pt>
                <c:pt idx="1408">
                  <c:v>43368</c:v>
                </c:pt>
                <c:pt idx="1409">
                  <c:v>43374</c:v>
                </c:pt>
                <c:pt idx="1410">
                  <c:v>43382</c:v>
                </c:pt>
                <c:pt idx="1411">
                  <c:v>43388</c:v>
                </c:pt>
                <c:pt idx="1412">
                  <c:v>43395</c:v>
                </c:pt>
                <c:pt idx="1413">
                  <c:v>43402</c:v>
                </c:pt>
                <c:pt idx="1414">
                  <c:v>43409</c:v>
                </c:pt>
                <c:pt idx="1415">
                  <c:v>43416</c:v>
                </c:pt>
                <c:pt idx="1416">
                  <c:v>43423</c:v>
                </c:pt>
                <c:pt idx="1417">
                  <c:v>43430</c:v>
                </c:pt>
                <c:pt idx="1418">
                  <c:v>43437</c:v>
                </c:pt>
                <c:pt idx="1419">
                  <c:v>43444</c:v>
                </c:pt>
                <c:pt idx="1420">
                  <c:v>43451</c:v>
                </c:pt>
                <c:pt idx="1421">
                  <c:v>43459</c:v>
                </c:pt>
                <c:pt idx="1422">
                  <c:v>43469</c:v>
                </c:pt>
                <c:pt idx="1423">
                  <c:v>43472</c:v>
                </c:pt>
                <c:pt idx="1424">
                  <c:v>43480</c:v>
                </c:pt>
                <c:pt idx="1425">
                  <c:v>43486</c:v>
                </c:pt>
                <c:pt idx="1426">
                  <c:v>43493</c:v>
                </c:pt>
                <c:pt idx="1427">
                  <c:v>43500</c:v>
                </c:pt>
                <c:pt idx="1428">
                  <c:v>43508</c:v>
                </c:pt>
                <c:pt idx="1429">
                  <c:v>43514</c:v>
                </c:pt>
                <c:pt idx="1430">
                  <c:v>43521</c:v>
                </c:pt>
                <c:pt idx="1431">
                  <c:v>43528</c:v>
                </c:pt>
                <c:pt idx="1432">
                  <c:v>43535</c:v>
                </c:pt>
                <c:pt idx="1433">
                  <c:v>43542</c:v>
                </c:pt>
                <c:pt idx="1434">
                  <c:v>43549</c:v>
                </c:pt>
                <c:pt idx="1435">
                  <c:v>43556</c:v>
                </c:pt>
                <c:pt idx="1436">
                  <c:v>43563</c:v>
                </c:pt>
                <c:pt idx="1437">
                  <c:v>43570</c:v>
                </c:pt>
                <c:pt idx="1438">
                  <c:v>43577</c:v>
                </c:pt>
                <c:pt idx="1439">
                  <c:v>43592</c:v>
                </c:pt>
                <c:pt idx="1440">
                  <c:v>43598</c:v>
                </c:pt>
                <c:pt idx="1441">
                  <c:v>43605</c:v>
                </c:pt>
                <c:pt idx="1442">
                  <c:v>43612</c:v>
                </c:pt>
                <c:pt idx="1443">
                  <c:v>43619</c:v>
                </c:pt>
                <c:pt idx="1444">
                  <c:v>43626</c:v>
                </c:pt>
                <c:pt idx="1445">
                  <c:v>43633</c:v>
                </c:pt>
                <c:pt idx="1446">
                  <c:v>43640</c:v>
                </c:pt>
                <c:pt idx="1447">
                  <c:v>43647</c:v>
                </c:pt>
                <c:pt idx="1448">
                  <c:v>43654</c:v>
                </c:pt>
                <c:pt idx="1449">
                  <c:v>43662</c:v>
                </c:pt>
                <c:pt idx="1450">
                  <c:v>43668</c:v>
                </c:pt>
                <c:pt idx="1451">
                  <c:v>43675</c:v>
                </c:pt>
                <c:pt idx="1452">
                  <c:v>43682</c:v>
                </c:pt>
                <c:pt idx="1453">
                  <c:v>43690</c:v>
                </c:pt>
                <c:pt idx="1454">
                  <c:v>43696</c:v>
                </c:pt>
                <c:pt idx="1455">
                  <c:v>43703</c:v>
                </c:pt>
                <c:pt idx="1456">
                  <c:v>43710</c:v>
                </c:pt>
                <c:pt idx="1457">
                  <c:v>43717</c:v>
                </c:pt>
                <c:pt idx="1458">
                  <c:v>43725</c:v>
                </c:pt>
                <c:pt idx="1459">
                  <c:v>43732</c:v>
                </c:pt>
                <c:pt idx="1460">
                  <c:v>43738</c:v>
                </c:pt>
                <c:pt idx="1461">
                  <c:v>43745</c:v>
                </c:pt>
                <c:pt idx="1462">
                  <c:v>43753</c:v>
                </c:pt>
                <c:pt idx="1463">
                  <c:v>43759</c:v>
                </c:pt>
                <c:pt idx="1464">
                  <c:v>43766</c:v>
                </c:pt>
                <c:pt idx="1465">
                  <c:v>43774</c:v>
                </c:pt>
                <c:pt idx="1466">
                  <c:v>43780</c:v>
                </c:pt>
                <c:pt idx="1467">
                  <c:v>43787</c:v>
                </c:pt>
                <c:pt idx="1468">
                  <c:v>43794</c:v>
                </c:pt>
                <c:pt idx="1469">
                  <c:v>43801</c:v>
                </c:pt>
                <c:pt idx="1470">
                  <c:v>43808</c:v>
                </c:pt>
                <c:pt idx="1471">
                  <c:v>43815</c:v>
                </c:pt>
                <c:pt idx="1472">
                  <c:v>43822</c:v>
                </c:pt>
                <c:pt idx="1473">
                  <c:v>43829</c:v>
                </c:pt>
                <c:pt idx="1474">
                  <c:v>43836</c:v>
                </c:pt>
                <c:pt idx="1475">
                  <c:v>43844</c:v>
                </c:pt>
                <c:pt idx="1476">
                  <c:v>43850</c:v>
                </c:pt>
                <c:pt idx="1477">
                  <c:v>43857</c:v>
                </c:pt>
                <c:pt idx="1478">
                  <c:v>43864</c:v>
                </c:pt>
                <c:pt idx="1479">
                  <c:v>43871</c:v>
                </c:pt>
                <c:pt idx="1480">
                  <c:v>43878</c:v>
                </c:pt>
                <c:pt idx="1481">
                  <c:v>43886</c:v>
                </c:pt>
                <c:pt idx="1482">
                  <c:v>43892</c:v>
                </c:pt>
                <c:pt idx="1483">
                  <c:v>43899</c:v>
                </c:pt>
                <c:pt idx="1484">
                  <c:v>43906</c:v>
                </c:pt>
                <c:pt idx="1485">
                  <c:v>43913</c:v>
                </c:pt>
                <c:pt idx="1486">
                  <c:v>43920</c:v>
                </c:pt>
                <c:pt idx="1487">
                  <c:v>43927</c:v>
                </c:pt>
                <c:pt idx="1488">
                  <c:v>43934</c:v>
                </c:pt>
                <c:pt idx="1489">
                  <c:v>43941</c:v>
                </c:pt>
                <c:pt idx="1490">
                  <c:v>43948</c:v>
                </c:pt>
                <c:pt idx="1491">
                  <c:v>43958</c:v>
                </c:pt>
                <c:pt idx="1492">
                  <c:v>43962</c:v>
                </c:pt>
                <c:pt idx="1493">
                  <c:v>43969</c:v>
                </c:pt>
                <c:pt idx="1494">
                  <c:v>43976</c:v>
                </c:pt>
                <c:pt idx="1495">
                  <c:v>43983</c:v>
                </c:pt>
                <c:pt idx="1496">
                  <c:v>43990</c:v>
                </c:pt>
                <c:pt idx="1497">
                  <c:v>43997</c:v>
                </c:pt>
                <c:pt idx="1498">
                  <c:v>44004</c:v>
                </c:pt>
                <c:pt idx="1499">
                  <c:v>44011</c:v>
                </c:pt>
                <c:pt idx="1500">
                  <c:v>44018</c:v>
                </c:pt>
                <c:pt idx="1501">
                  <c:v>44025</c:v>
                </c:pt>
                <c:pt idx="1502">
                  <c:v>44032</c:v>
                </c:pt>
                <c:pt idx="1503">
                  <c:v>44039</c:v>
                </c:pt>
                <c:pt idx="1504">
                  <c:v>44046</c:v>
                </c:pt>
                <c:pt idx="1505">
                  <c:v>44054</c:v>
                </c:pt>
                <c:pt idx="1506">
                  <c:v>44060</c:v>
                </c:pt>
                <c:pt idx="1507">
                  <c:v>44067</c:v>
                </c:pt>
                <c:pt idx="1508">
                  <c:v>44074</c:v>
                </c:pt>
                <c:pt idx="1509">
                  <c:v>44081</c:v>
                </c:pt>
                <c:pt idx="1510">
                  <c:v>44088</c:v>
                </c:pt>
                <c:pt idx="1511">
                  <c:v>44097</c:v>
                </c:pt>
                <c:pt idx="1512">
                  <c:v>44102</c:v>
                </c:pt>
                <c:pt idx="1513">
                  <c:v>44109</c:v>
                </c:pt>
                <c:pt idx="1514">
                  <c:v>44116</c:v>
                </c:pt>
                <c:pt idx="1515">
                  <c:v>44123</c:v>
                </c:pt>
                <c:pt idx="1516">
                  <c:v>44130</c:v>
                </c:pt>
                <c:pt idx="1517">
                  <c:v>44137</c:v>
                </c:pt>
                <c:pt idx="1518">
                  <c:v>44144</c:v>
                </c:pt>
                <c:pt idx="1519">
                  <c:v>44151</c:v>
                </c:pt>
              </c:numCache>
            </c:numRef>
          </c:cat>
          <c:val>
            <c:numRef>
              <c:f>Sheet2!$A$2:$BFL$2</c:f>
              <c:numCache>
                <c:formatCode>General</c:formatCode>
                <c:ptCount val="1520"/>
                <c:pt idx="0">
                  <c:v>4.8</c:v>
                </c:pt>
                <c:pt idx="1">
                  <c:v>4.3499999999999996</c:v>
                </c:pt>
                <c:pt idx="2">
                  <c:v>4.25</c:v>
                </c:pt>
                <c:pt idx="3">
                  <c:v>4.25</c:v>
                </c:pt>
                <c:pt idx="4">
                  <c:v>4.25</c:v>
                </c:pt>
                <c:pt idx="5">
                  <c:v>4.25</c:v>
                </c:pt>
                <c:pt idx="6">
                  <c:v>4.25</c:v>
                </c:pt>
                <c:pt idx="7">
                  <c:v>4.25</c:v>
                </c:pt>
                <c:pt idx="8">
                  <c:v>4.25</c:v>
                </c:pt>
                <c:pt idx="9">
                  <c:v>4.25</c:v>
                </c:pt>
                <c:pt idx="10">
                  <c:v>4.3</c:v>
                </c:pt>
                <c:pt idx="11">
                  <c:v>4.3</c:v>
                </c:pt>
                <c:pt idx="12">
                  <c:v>4.4000000000000004</c:v>
                </c:pt>
                <c:pt idx="13">
                  <c:v>4.4000000000000004</c:v>
                </c:pt>
                <c:pt idx="14">
                  <c:v>4.3</c:v>
                </c:pt>
                <c:pt idx="15">
                  <c:v>4.4000000000000004</c:v>
                </c:pt>
                <c:pt idx="16">
                  <c:v>4.3</c:v>
                </c:pt>
                <c:pt idx="17">
                  <c:v>4.2</c:v>
                </c:pt>
                <c:pt idx="18">
                  <c:v>4.1500000000000004</c:v>
                </c:pt>
                <c:pt idx="19">
                  <c:v>4.1500000000000004</c:v>
                </c:pt>
                <c:pt idx="20">
                  <c:v>4.1500000000000004</c:v>
                </c:pt>
                <c:pt idx="21">
                  <c:v>4.1500000000000004</c:v>
                </c:pt>
                <c:pt idx="22">
                  <c:v>3.85</c:v>
                </c:pt>
                <c:pt idx="23">
                  <c:v>3.85</c:v>
                </c:pt>
                <c:pt idx="24">
                  <c:v>3.85</c:v>
                </c:pt>
                <c:pt idx="25">
                  <c:v>3.85</c:v>
                </c:pt>
                <c:pt idx="26">
                  <c:v>3.85</c:v>
                </c:pt>
                <c:pt idx="27">
                  <c:v>3.85</c:v>
                </c:pt>
                <c:pt idx="28">
                  <c:v>3.85</c:v>
                </c:pt>
                <c:pt idx="29">
                  <c:v>3.85</c:v>
                </c:pt>
                <c:pt idx="30">
                  <c:v>3.85</c:v>
                </c:pt>
                <c:pt idx="31">
                  <c:v>3.85</c:v>
                </c:pt>
                <c:pt idx="32">
                  <c:v>3.85</c:v>
                </c:pt>
                <c:pt idx="33">
                  <c:v>3.85</c:v>
                </c:pt>
                <c:pt idx="34">
                  <c:v>3.85</c:v>
                </c:pt>
                <c:pt idx="35">
                  <c:v>3.85</c:v>
                </c:pt>
                <c:pt idx="36">
                  <c:v>3.85</c:v>
                </c:pt>
                <c:pt idx="37">
                  <c:v>3.85</c:v>
                </c:pt>
                <c:pt idx="38">
                  <c:v>3.85</c:v>
                </c:pt>
                <c:pt idx="39">
                  <c:v>3.85</c:v>
                </c:pt>
                <c:pt idx="40">
                  <c:v>3.85</c:v>
                </c:pt>
                <c:pt idx="41">
                  <c:v>3.85</c:v>
                </c:pt>
                <c:pt idx="42">
                  <c:v>3.85</c:v>
                </c:pt>
                <c:pt idx="43">
                  <c:v>3.85</c:v>
                </c:pt>
                <c:pt idx="44">
                  <c:v>3.85</c:v>
                </c:pt>
                <c:pt idx="45">
                  <c:v>3.85</c:v>
                </c:pt>
                <c:pt idx="46">
                  <c:v>3.85</c:v>
                </c:pt>
                <c:pt idx="47">
                  <c:v>3.85</c:v>
                </c:pt>
                <c:pt idx="48">
                  <c:v>3.85</c:v>
                </c:pt>
                <c:pt idx="49">
                  <c:v>3.85</c:v>
                </c:pt>
                <c:pt idx="50">
                  <c:v>3.85</c:v>
                </c:pt>
                <c:pt idx="51">
                  <c:v>3.4</c:v>
                </c:pt>
                <c:pt idx="52">
                  <c:v>3.4</c:v>
                </c:pt>
                <c:pt idx="53">
                  <c:v>3.4</c:v>
                </c:pt>
                <c:pt idx="54">
                  <c:v>3.4</c:v>
                </c:pt>
                <c:pt idx="55">
                  <c:v>3.4</c:v>
                </c:pt>
                <c:pt idx="56">
                  <c:v>3.4</c:v>
                </c:pt>
                <c:pt idx="57">
                  <c:v>3.4</c:v>
                </c:pt>
                <c:pt idx="58">
                  <c:v>3.4</c:v>
                </c:pt>
                <c:pt idx="59">
                  <c:v>3.4</c:v>
                </c:pt>
                <c:pt idx="60">
                  <c:v>3.4</c:v>
                </c:pt>
                <c:pt idx="61">
                  <c:v>3.4</c:v>
                </c:pt>
                <c:pt idx="62">
                  <c:v>3.4</c:v>
                </c:pt>
                <c:pt idx="63">
                  <c:v>3.4</c:v>
                </c:pt>
                <c:pt idx="64">
                  <c:v>3.4</c:v>
                </c:pt>
                <c:pt idx="65">
                  <c:v>3.4</c:v>
                </c:pt>
                <c:pt idx="66">
                  <c:v>3.4</c:v>
                </c:pt>
                <c:pt idx="67">
                  <c:v>3.4</c:v>
                </c:pt>
                <c:pt idx="68">
                  <c:v>3.4</c:v>
                </c:pt>
                <c:pt idx="69">
                  <c:v>3.4</c:v>
                </c:pt>
                <c:pt idx="70">
                  <c:v>3.4</c:v>
                </c:pt>
                <c:pt idx="71">
                  <c:v>3.35</c:v>
                </c:pt>
                <c:pt idx="72">
                  <c:v>3.25</c:v>
                </c:pt>
                <c:pt idx="73">
                  <c:v>3.2</c:v>
                </c:pt>
                <c:pt idx="74">
                  <c:v>3.15</c:v>
                </c:pt>
                <c:pt idx="75">
                  <c:v>3.05</c:v>
                </c:pt>
                <c:pt idx="76">
                  <c:v>2.9</c:v>
                </c:pt>
                <c:pt idx="77">
                  <c:v>2.75</c:v>
                </c:pt>
                <c:pt idx="78">
                  <c:v>2.5499999999999998</c:v>
                </c:pt>
                <c:pt idx="79">
                  <c:v>2.5</c:v>
                </c:pt>
                <c:pt idx="80">
                  <c:v>2.2000000000000002</c:v>
                </c:pt>
                <c:pt idx="81">
                  <c:v>2.2000000000000002</c:v>
                </c:pt>
                <c:pt idx="82">
                  <c:v>2.2000000000000002</c:v>
                </c:pt>
                <c:pt idx="83">
                  <c:v>2.2000000000000002</c:v>
                </c:pt>
                <c:pt idx="84">
                  <c:v>2.2000000000000002</c:v>
                </c:pt>
                <c:pt idx="85">
                  <c:v>2.2000000000000002</c:v>
                </c:pt>
                <c:pt idx="86">
                  <c:v>2</c:v>
                </c:pt>
                <c:pt idx="87">
                  <c:v>1.85</c:v>
                </c:pt>
                <c:pt idx="88">
                  <c:v>1.85</c:v>
                </c:pt>
                <c:pt idx="89">
                  <c:v>1.85</c:v>
                </c:pt>
                <c:pt idx="90">
                  <c:v>1.85</c:v>
                </c:pt>
                <c:pt idx="91">
                  <c:v>1.85</c:v>
                </c:pt>
                <c:pt idx="92">
                  <c:v>1.8</c:v>
                </c:pt>
                <c:pt idx="93">
                  <c:v>1.8</c:v>
                </c:pt>
                <c:pt idx="94">
                  <c:v>1.8</c:v>
                </c:pt>
                <c:pt idx="95">
                  <c:v>1.8</c:v>
                </c:pt>
                <c:pt idx="96">
                  <c:v>1.8</c:v>
                </c:pt>
                <c:pt idx="97">
                  <c:v>1.8</c:v>
                </c:pt>
                <c:pt idx="98">
                  <c:v>1.75</c:v>
                </c:pt>
                <c:pt idx="99">
                  <c:v>1.75</c:v>
                </c:pt>
                <c:pt idx="100">
                  <c:v>1.75</c:v>
                </c:pt>
                <c:pt idx="101">
                  <c:v>1.75</c:v>
                </c:pt>
                <c:pt idx="102">
                  <c:v>1.75</c:v>
                </c:pt>
                <c:pt idx="103">
                  <c:v>1.75</c:v>
                </c:pt>
                <c:pt idx="104">
                  <c:v>1.75</c:v>
                </c:pt>
                <c:pt idx="105">
                  <c:v>1.75</c:v>
                </c:pt>
                <c:pt idx="106">
                  <c:v>1.8</c:v>
                </c:pt>
                <c:pt idx="107">
                  <c:v>1.8</c:v>
                </c:pt>
                <c:pt idx="108">
                  <c:v>1.8</c:v>
                </c:pt>
                <c:pt idx="109">
                  <c:v>1.85</c:v>
                </c:pt>
                <c:pt idx="110">
                  <c:v>1.85</c:v>
                </c:pt>
                <c:pt idx="111">
                  <c:v>1.9</c:v>
                </c:pt>
                <c:pt idx="112">
                  <c:v>1.9</c:v>
                </c:pt>
                <c:pt idx="113">
                  <c:v>1.9</c:v>
                </c:pt>
                <c:pt idx="114">
                  <c:v>1.9</c:v>
                </c:pt>
                <c:pt idx="115">
                  <c:v>1.9</c:v>
                </c:pt>
                <c:pt idx="116">
                  <c:v>2</c:v>
                </c:pt>
                <c:pt idx="117">
                  <c:v>2.0499999999999998</c:v>
                </c:pt>
                <c:pt idx="118">
                  <c:v>2.0499999999999998</c:v>
                </c:pt>
                <c:pt idx="119">
                  <c:v>2</c:v>
                </c:pt>
                <c:pt idx="120">
                  <c:v>1.9</c:v>
                </c:pt>
                <c:pt idx="121">
                  <c:v>1.95</c:v>
                </c:pt>
                <c:pt idx="122">
                  <c:v>2</c:v>
                </c:pt>
                <c:pt idx="123">
                  <c:v>2.0499999999999998</c:v>
                </c:pt>
                <c:pt idx="124">
                  <c:v>2.1</c:v>
                </c:pt>
                <c:pt idx="125">
                  <c:v>2.1</c:v>
                </c:pt>
                <c:pt idx="126">
                  <c:v>2.1</c:v>
                </c:pt>
                <c:pt idx="127">
                  <c:v>2.1</c:v>
                </c:pt>
                <c:pt idx="128">
                  <c:v>2.1</c:v>
                </c:pt>
                <c:pt idx="129">
                  <c:v>2.1</c:v>
                </c:pt>
                <c:pt idx="130">
                  <c:v>2.1</c:v>
                </c:pt>
                <c:pt idx="131">
                  <c:v>2.1</c:v>
                </c:pt>
                <c:pt idx="132">
                  <c:v>2.1</c:v>
                </c:pt>
                <c:pt idx="133">
                  <c:v>2.15</c:v>
                </c:pt>
                <c:pt idx="134">
                  <c:v>2.15</c:v>
                </c:pt>
                <c:pt idx="135">
                  <c:v>2.15</c:v>
                </c:pt>
                <c:pt idx="136">
                  <c:v>2.2000000000000002</c:v>
                </c:pt>
                <c:pt idx="137">
                  <c:v>2.2000000000000002</c:v>
                </c:pt>
                <c:pt idx="138">
                  <c:v>2.2000000000000002</c:v>
                </c:pt>
                <c:pt idx="139">
                  <c:v>2.2000000000000002</c:v>
                </c:pt>
                <c:pt idx="140">
                  <c:v>2.15</c:v>
                </c:pt>
                <c:pt idx="141">
                  <c:v>2.2000000000000002</c:v>
                </c:pt>
                <c:pt idx="142">
                  <c:v>2.2999999999999998</c:v>
                </c:pt>
                <c:pt idx="143">
                  <c:v>2.2999999999999998</c:v>
                </c:pt>
                <c:pt idx="144">
                  <c:v>2.2999999999999998</c:v>
                </c:pt>
                <c:pt idx="145">
                  <c:v>2.2999999999999998</c:v>
                </c:pt>
                <c:pt idx="146">
                  <c:v>2.2999999999999998</c:v>
                </c:pt>
                <c:pt idx="147">
                  <c:v>2.2999999999999998</c:v>
                </c:pt>
                <c:pt idx="148">
                  <c:v>2.2999999999999998</c:v>
                </c:pt>
                <c:pt idx="149">
                  <c:v>2.2999999999999998</c:v>
                </c:pt>
                <c:pt idx="150">
                  <c:v>2.4</c:v>
                </c:pt>
                <c:pt idx="151">
                  <c:v>2.35</c:v>
                </c:pt>
                <c:pt idx="152">
                  <c:v>2.35</c:v>
                </c:pt>
                <c:pt idx="153">
                  <c:v>2.35</c:v>
                </c:pt>
                <c:pt idx="154">
                  <c:v>2.2999999999999998</c:v>
                </c:pt>
                <c:pt idx="155">
                  <c:v>2.2999999999999998</c:v>
                </c:pt>
                <c:pt idx="156">
                  <c:v>2.25</c:v>
                </c:pt>
                <c:pt idx="157">
                  <c:v>2.2000000000000002</c:v>
                </c:pt>
                <c:pt idx="158">
                  <c:v>2.2000000000000002</c:v>
                </c:pt>
                <c:pt idx="159">
                  <c:v>2.2000000000000002</c:v>
                </c:pt>
                <c:pt idx="160">
                  <c:v>2.15</c:v>
                </c:pt>
                <c:pt idx="161">
                  <c:v>2.15</c:v>
                </c:pt>
                <c:pt idx="162">
                  <c:v>2.15</c:v>
                </c:pt>
                <c:pt idx="163">
                  <c:v>2</c:v>
                </c:pt>
                <c:pt idx="164">
                  <c:v>1.9</c:v>
                </c:pt>
                <c:pt idx="165">
                  <c:v>1.85</c:v>
                </c:pt>
                <c:pt idx="166">
                  <c:v>1.6</c:v>
                </c:pt>
                <c:pt idx="167">
                  <c:v>1.35</c:v>
                </c:pt>
                <c:pt idx="168">
                  <c:v>1.2</c:v>
                </c:pt>
                <c:pt idx="169">
                  <c:v>1.2</c:v>
                </c:pt>
                <c:pt idx="170">
                  <c:v>1.2</c:v>
                </c:pt>
                <c:pt idx="171">
                  <c:v>1.2</c:v>
                </c:pt>
                <c:pt idx="172">
                  <c:v>1.2</c:v>
                </c:pt>
                <c:pt idx="173">
                  <c:v>1.2</c:v>
                </c:pt>
                <c:pt idx="174">
                  <c:v>1.2</c:v>
                </c:pt>
                <c:pt idx="175">
                  <c:v>1.1000000000000001</c:v>
                </c:pt>
                <c:pt idx="176">
                  <c:v>1.05</c:v>
                </c:pt>
                <c:pt idx="177">
                  <c:v>1.05</c:v>
                </c:pt>
                <c:pt idx="178">
                  <c:v>1</c:v>
                </c:pt>
                <c:pt idx="179">
                  <c:v>1</c:v>
                </c:pt>
                <c:pt idx="180">
                  <c:v>0.65</c:v>
                </c:pt>
                <c:pt idx="181">
                  <c:v>0.65</c:v>
                </c:pt>
                <c:pt idx="182">
                  <c:v>0.6</c:v>
                </c:pt>
                <c:pt idx="183">
                  <c:v>0.6</c:v>
                </c:pt>
                <c:pt idx="184">
                  <c:v>0.6</c:v>
                </c:pt>
                <c:pt idx="185">
                  <c:v>0.65</c:v>
                </c:pt>
                <c:pt idx="186">
                  <c:v>0.7</c:v>
                </c:pt>
                <c:pt idx="187">
                  <c:v>0.6</c:v>
                </c:pt>
                <c:pt idx="188">
                  <c:v>0.6</c:v>
                </c:pt>
                <c:pt idx="189">
                  <c:v>0.4</c:v>
                </c:pt>
                <c:pt idx="190">
                  <c:v>0.4</c:v>
                </c:pt>
                <c:pt idx="191">
                  <c:v>0.4</c:v>
                </c:pt>
                <c:pt idx="192">
                  <c:v>0.4</c:v>
                </c:pt>
                <c:pt idx="193">
                  <c:v>0.4</c:v>
                </c:pt>
                <c:pt idx="194">
                  <c:v>0.4</c:v>
                </c:pt>
                <c:pt idx="195">
                  <c:v>0.4</c:v>
                </c:pt>
                <c:pt idx="196">
                  <c:v>0.55000000000000004</c:v>
                </c:pt>
                <c:pt idx="197">
                  <c:v>0.6</c:v>
                </c:pt>
                <c:pt idx="198">
                  <c:v>0.55000000000000004</c:v>
                </c:pt>
                <c:pt idx="199">
                  <c:v>0.55000000000000004</c:v>
                </c:pt>
                <c:pt idx="200">
                  <c:v>0.55000000000000004</c:v>
                </c:pt>
                <c:pt idx="201">
                  <c:v>0.55000000000000004</c:v>
                </c:pt>
                <c:pt idx="202">
                  <c:v>0.55000000000000004</c:v>
                </c:pt>
                <c:pt idx="203">
                  <c:v>0.55000000000000004</c:v>
                </c:pt>
                <c:pt idx="204">
                  <c:v>0.5</c:v>
                </c:pt>
                <c:pt idx="205">
                  <c:v>0.55000000000000004</c:v>
                </c:pt>
                <c:pt idx="206">
                  <c:v>0.5</c:v>
                </c:pt>
                <c:pt idx="207">
                  <c:v>0.5</c:v>
                </c:pt>
                <c:pt idx="208">
                  <c:v>0.5</c:v>
                </c:pt>
                <c:pt idx="209">
                  <c:v>0.5</c:v>
                </c:pt>
                <c:pt idx="210">
                  <c:v>0.5</c:v>
                </c:pt>
                <c:pt idx="211">
                  <c:v>0.5</c:v>
                </c:pt>
                <c:pt idx="212">
                  <c:v>0.55000000000000004</c:v>
                </c:pt>
                <c:pt idx="213">
                  <c:v>0.55000000000000004</c:v>
                </c:pt>
                <c:pt idx="214">
                  <c:v>0.55000000000000004</c:v>
                </c:pt>
                <c:pt idx="215">
                  <c:v>0.55000000000000004</c:v>
                </c:pt>
                <c:pt idx="216">
                  <c:v>0.55000000000000004</c:v>
                </c:pt>
                <c:pt idx="217">
                  <c:v>0.55000000000000004</c:v>
                </c:pt>
                <c:pt idx="218">
                  <c:v>0.55000000000000004</c:v>
                </c:pt>
                <c:pt idx="219">
                  <c:v>0.55000000000000004</c:v>
                </c:pt>
                <c:pt idx="220">
                  <c:v>0.55000000000000004</c:v>
                </c:pt>
                <c:pt idx="221">
                  <c:v>0.55000000000000004</c:v>
                </c:pt>
                <c:pt idx="222">
                  <c:v>0.55000000000000004</c:v>
                </c:pt>
                <c:pt idx="223">
                  <c:v>0.55000000000000004</c:v>
                </c:pt>
                <c:pt idx="224">
                  <c:v>0.55000000000000004</c:v>
                </c:pt>
                <c:pt idx="225">
                  <c:v>0.55000000000000004</c:v>
                </c:pt>
                <c:pt idx="226">
                  <c:v>0.55000000000000004</c:v>
                </c:pt>
                <c:pt idx="227">
                  <c:v>0.55000000000000004</c:v>
                </c:pt>
                <c:pt idx="228">
                  <c:v>0.55000000000000004</c:v>
                </c:pt>
                <c:pt idx="229">
                  <c:v>0.55000000000000004</c:v>
                </c:pt>
                <c:pt idx="230">
                  <c:v>0.55000000000000004</c:v>
                </c:pt>
                <c:pt idx="231">
                  <c:v>0.55000000000000004</c:v>
                </c:pt>
                <c:pt idx="232">
                  <c:v>0.55000000000000004</c:v>
                </c:pt>
                <c:pt idx="233">
                  <c:v>0.6</c:v>
                </c:pt>
                <c:pt idx="234">
                  <c:v>0.6</c:v>
                </c:pt>
                <c:pt idx="235">
                  <c:v>0.55000000000000004</c:v>
                </c:pt>
                <c:pt idx="236">
                  <c:v>0.55000000000000004</c:v>
                </c:pt>
                <c:pt idx="237">
                  <c:v>0.5</c:v>
                </c:pt>
                <c:pt idx="238">
                  <c:v>0.45</c:v>
                </c:pt>
                <c:pt idx="239">
                  <c:v>0.4</c:v>
                </c:pt>
                <c:pt idx="240">
                  <c:v>0.4</c:v>
                </c:pt>
                <c:pt idx="241">
                  <c:v>0.4</c:v>
                </c:pt>
                <c:pt idx="242">
                  <c:v>0.4</c:v>
                </c:pt>
                <c:pt idx="243">
                  <c:v>0.4</c:v>
                </c:pt>
                <c:pt idx="244">
                  <c:v>0.4</c:v>
                </c:pt>
                <c:pt idx="245">
                  <c:v>0.35</c:v>
                </c:pt>
                <c:pt idx="246">
                  <c:v>0.35</c:v>
                </c:pt>
                <c:pt idx="247">
                  <c:v>0.35</c:v>
                </c:pt>
                <c:pt idx="248">
                  <c:v>0.35</c:v>
                </c:pt>
                <c:pt idx="249">
                  <c:v>0.35</c:v>
                </c:pt>
                <c:pt idx="250">
                  <c:v>0.35</c:v>
                </c:pt>
                <c:pt idx="251">
                  <c:v>0.35</c:v>
                </c:pt>
                <c:pt idx="252">
                  <c:v>0.35</c:v>
                </c:pt>
                <c:pt idx="253">
                  <c:v>0.35</c:v>
                </c:pt>
                <c:pt idx="254">
                  <c:v>0.35</c:v>
                </c:pt>
                <c:pt idx="255">
                  <c:v>0.35</c:v>
                </c:pt>
                <c:pt idx="256">
                  <c:v>0.35</c:v>
                </c:pt>
                <c:pt idx="257">
                  <c:v>0.35</c:v>
                </c:pt>
                <c:pt idx="258">
                  <c:v>0.35</c:v>
                </c:pt>
                <c:pt idx="259">
                  <c:v>0.35</c:v>
                </c:pt>
                <c:pt idx="260">
                  <c:v>0.35</c:v>
                </c:pt>
                <c:pt idx="261">
                  <c:v>0.35</c:v>
                </c:pt>
                <c:pt idx="262">
                  <c:v>0.35</c:v>
                </c:pt>
                <c:pt idx="263">
                  <c:v>0.35</c:v>
                </c:pt>
                <c:pt idx="264">
                  <c:v>0.35</c:v>
                </c:pt>
                <c:pt idx="265">
                  <c:v>0.35</c:v>
                </c:pt>
                <c:pt idx="266">
                  <c:v>0.35</c:v>
                </c:pt>
                <c:pt idx="267">
                  <c:v>0.35</c:v>
                </c:pt>
                <c:pt idx="268">
                  <c:v>0.35</c:v>
                </c:pt>
                <c:pt idx="269">
                  <c:v>0.35</c:v>
                </c:pt>
                <c:pt idx="270">
                  <c:v>0.35</c:v>
                </c:pt>
                <c:pt idx="271">
                  <c:v>0.35</c:v>
                </c:pt>
                <c:pt idx="272">
                  <c:v>0.35</c:v>
                </c:pt>
                <c:pt idx="273">
                  <c:v>0.35</c:v>
                </c:pt>
                <c:pt idx="274">
                  <c:v>0.35</c:v>
                </c:pt>
                <c:pt idx="275">
                  <c:v>0.35</c:v>
                </c:pt>
                <c:pt idx="276">
                  <c:v>0.4</c:v>
                </c:pt>
                <c:pt idx="277">
                  <c:v>0.4</c:v>
                </c:pt>
                <c:pt idx="278">
                  <c:v>0.4</c:v>
                </c:pt>
                <c:pt idx="279">
                  <c:v>0.45</c:v>
                </c:pt>
                <c:pt idx="280">
                  <c:v>0.45</c:v>
                </c:pt>
                <c:pt idx="281">
                  <c:v>0.45</c:v>
                </c:pt>
                <c:pt idx="282">
                  <c:v>0.45</c:v>
                </c:pt>
                <c:pt idx="283">
                  <c:v>0.45</c:v>
                </c:pt>
                <c:pt idx="284">
                  <c:v>0.45</c:v>
                </c:pt>
                <c:pt idx="285">
                  <c:v>0.45</c:v>
                </c:pt>
                <c:pt idx="286">
                  <c:v>0.45</c:v>
                </c:pt>
                <c:pt idx="287">
                  <c:v>0.4</c:v>
                </c:pt>
                <c:pt idx="288">
                  <c:v>0.4</c:v>
                </c:pt>
                <c:pt idx="289">
                  <c:v>0.35</c:v>
                </c:pt>
                <c:pt idx="290">
                  <c:v>0.35</c:v>
                </c:pt>
                <c:pt idx="291">
                  <c:v>0.35</c:v>
                </c:pt>
                <c:pt idx="292">
                  <c:v>0.35</c:v>
                </c:pt>
                <c:pt idx="293">
                  <c:v>0.35</c:v>
                </c:pt>
                <c:pt idx="294">
                  <c:v>0.35</c:v>
                </c:pt>
                <c:pt idx="295">
                  <c:v>0.35</c:v>
                </c:pt>
                <c:pt idx="296">
                  <c:v>0.35</c:v>
                </c:pt>
                <c:pt idx="297">
                  <c:v>0.35</c:v>
                </c:pt>
                <c:pt idx="298">
                  <c:v>0.35</c:v>
                </c:pt>
                <c:pt idx="299">
                  <c:v>0.35</c:v>
                </c:pt>
                <c:pt idx="300">
                  <c:v>0.35</c:v>
                </c:pt>
                <c:pt idx="301">
                  <c:v>0.3</c:v>
                </c:pt>
                <c:pt idx="302">
                  <c:v>0.3</c:v>
                </c:pt>
                <c:pt idx="303">
                  <c:v>0.35</c:v>
                </c:pt>
                <c:pt idx="304">
                  <c:v>0.4</c:v>
                </c:pt>
                <c:pt idx="305">
                  <c:v>0.4</c:v>
                </c:pt>
                <c:pt idx="306">
                  <c:v>0.4</c:v>
                </c:pt>
                <c:pt idx="307">
                  <c:v>0.35</c:v>
                </c:pt>
                <c:pt idx="308">
                  <c:v>0.35</c:v>
                </c:pt>
                <c:pt idx="309">
                  <c:v>0.35</c:v>
                </c:pt>
                <c:pt idx="310">
                  <c:v>0.35</c:v>
                </c:pt>
                <c:pt idx="311">
                  <c:v>0.35</c:v>
                </c:pt>
                <c:pt idx="312">
                  <c:v>0.35</c:v>
                </c:pt>
                <c:pt idx="313">
                  <c:v>0.35</c:v>
                </c:pt>
                <c:pt idx="314">
                  <c:v>0.35</c:v>
                </c:pt>
                <c:pt idx="315">
                  <c:v>0.4</c:v>
                </c:pt>
                <c:pt idx="316">
                  <c:v>0.4</c:v>
                </c:pt>
                <c:pt idx="317">
                  <c:v>0.4</c:v>
                </c:pt>
                <c:pt idx="318">
                  <c:v>0.4</c:v>
                </c:pt>
                <c:pt idx="319">
                  <c:v>0.4</c:v>
                </c:pt>
                <c:pt idx="320">
                  <c:v>0.35</c:v>
                </c:pt>
                <c:pt idx="321">
                  <c:v>0.35</c:v>
                </c:pt>
                <c:pt idx="322">
                  <c:v>0.35</c:v>
                </c:pt>
                <c:pt idx="323">
                  <c:v>0.35</c:v>
                </c:pt>
                <c:pt idx="324">
                  <c:v>0.35</c:v>
                </c:pt>
                <c:pt idx="325">
                  <c:v>0.35</c:v>
                </c:pt>
                <c:pt idx="326">
                  <c:v>0.35</c:v>
                </c:pt>
                <c:pt idx="327">
                  <c:v>0.35</c:v>
                </c:pt>
                <c:pt idx="328">
                  <c:v>0.35</c:v>
                </c:pt>
                <c:pt idx="329">
                  <c:v>0.35</c:v>
                </c:pt>
                <c:pt idx="330">
                  <c:v>0.35</c:v>
                </c:pt>
                <c:pt idx="331">
                  <c:v>0.35</c:v>
                </c:pt>
                <c:pt idx="332">
                  <c:v>0.35</c:v>
                </c:pt>
                <c:pt idx="333">
                  <c:v>0.35</c:v>
                </c:pt>
                <c:pt idx="334">
                  <c:v>0.45</c:v>
                </c:pt>
                <c:pt idx="335">
                  <c:v>0.4</c:v>
                </c:pt>
                <c:pt idx="336">
                  <c:v>0.4</c:v>
                </c:pt>
                <c:pt idx="337">
                  <c:v>0.4</c:v>
                </c:pt>
                <c:pt idx="338">
                  <c:v>0.4</c:v>
                </c:pt>
                <c:pt idx="339">
                  <c:v>0.35</c:v>
                </c:pt>
                <c:pt idx="340">
                  <c:v>0.35</c:v>
                </c:pt>
                <c:pt idx="341">
                  <c:v>0.35</c:v>
                </c:pt>
                <c:pt idx="342">
                  <c:v>0.35</c:v>
                </c:pt>
                <c:pt idx="343">
                  <c:v>0.35</c:v>
                </c:pt>
                <c:pt idx="344">
                  <c:v>0.35</c:v>
                </c:pt>
                <c:pt idx="345">
                  <c:v>0.35</c:v>
                </c:pt>
                <c:pt idx="346">
                  <c:v>0.35</c:v>
                </c:pt>
                <c:pt idx="347">
                  <c:v>0.3</c:v>
                </c:pt>
                <c:pt idx="348">
                  <c:v>0.25</c:v>
                </c:pt>
                <c:pt idx="349">
                  <c:v>0.25</c:v>
                </c:pt>
                <c:pt idx="350">
                  <c:v>0.25</c:v>
                </c:pt>
                <c:pt idx="351">
                  <c:v>0.25</c:v>
                </c:pt>
                <c:pt idx="352">
                  <c:v>0.25</c:v>
                </c:pt>
                <c:pt idx="353">
                  <c:v>0.25</c:v>
                </c:pt>
                <c:pt idx="354">
                  <c:v>0.25</c:v>
                </c:pt>
                <c:pt idx="355">
                  <c:v>0.25</c:v>
                </c:pt>
                <c:pt idx="356">
                  <c:v>0.25</c:v>
                </c:pt>
                <c:pt idx="357">
                  <c:v>0.25</c:v>
                </c:pt>
                <c:pt idx="358">
                  <c:v>0.25</c:v>
                </c:pt>
                <c:pt idx="359">
                  <c:v>0.25</c:v>
                </c:pt>
                <c:pt idx="360">
                  <c:v>0.25</c:v>
                </c:pt>
                <c:pt idx="361">
                  <c:v>0.25</c:v>
                </c:pt>
                <c:pt idx="362">
                  <c:v>0.25</c:v>
                </c:pt>
                <c:pt idx="363">
                  <c:v>0.25</c:v>
                </c:pt>
                <c:pt idx="364">
                  <c:v>0.25</c:v>
                </c:pt>
                <c:pt idx="365">
                  <c:v>0.25</c:v>
                </c:pt>
                <c:pt idx="366">
                  <c:v>0.25</c:v>
                </c:pt>
                <c:pt idx="367">
                  <c:v>0.25</c:v>
                </c:pt>
                <c:pt idx="368">
                  <c:v>0.25</c:v>
                </c:pt>
                <c:pt idx="369">
                  <c:v>0.2</c:v>
                </c:pt>
                <c:pt idx="370">
                  <c:v>0.2</c:v>
                </c:pt>
                <c:pt idx="371">
                  <c:v>0.15</c:v>
                </c:pt>
                <c:pt idx="372">
                  <c:v>0.15</c:v>
                </c:pt>
                <c:pt idx="373">
                  <c:v>0.15</c:v>
                </c:pt>
                <c:pt idx="374">
                  <c:v>0.15</c:v>
                </c:pt>
                <c:pt idx="375">
                  <c:v>0.15</c:v>
                </c:pt>
                <c:pt idx="376">
                  <c:v>0.15</c:v>
                </c:pt>
                <c:pt idx="377">
                  <c:v>0.15</c:v>
                </c:pt>
                <c:pt idx="378">
                  <c:v>0.15</c:v>
                </c:pt>
                <c:pt idx="379">
                  <c:v>0.15</c:v>
                </c:pt>
                <c:pt idx="380">
                  <c:v>0.15</c:v>
                </c:pt>
                <c:pt idx="381">
                  <c:v>0.15</c:v>
                </c:pt>
                <c:pt idx="382">
                  <c:v>0.15</c:v>
                </c:pt>
                <c:pt idx="383">
                  <c:v>0.15</c:v>
                </c:pt>
                <c:pt idx="384">
                  <c:v>0.15</c:v>
                </c:pt>
                <c:pt idx="385">
                  <c:v>0.15</c:v>
                </c:pt>
                <c:pt idx="386">
                  <c:v>0.15</c:v>
                </c:pt>
                <c:pt idx="387">
                  <c:v>0.15</c:v>
                </c:pt>
                <c:pt idx="388">
                  <c:v>0.15</c:v>
                </c:pt>
                <c:pt idx="389">
                  <c:v>0.15</c:v>
                </c:pt>
                <c:pt idx="390">
                  <c:v>0.12</c:v>
                </c:pt>
                <c:pt idx="391">
                  <c:v>0.12</c:v>
                </c:pt>
                <c:pt idx="392">
                  <c:v>0.12</c:v>
                </c:pt>
                <c:pt idx="393">
                  <c:v>0.12</c:v>
                </c:pt>
                <c:pt idx="394">
                  <c:v>0.12</c:v>
                </c:pt>
                <c:pt idx="395">
                  <c:v>0.12</c:v>
                </c:pt>
                <c:pt idx="396">
                  <c:v>0.12</c:v>
                </c:pt>
                <c:pt idx="397">
                  <c:v>0.12</c:v>
                </c:pt>
                <c:pt idx="398">
                  <c:v>0.12</c:v>
                </c:pt>
                <c:pt idx="399">
                  <c:v>0.12</c:v>
                </c:pt>
                <c:pt idx="400">
                  <c:v>0.12</c:v>
                </c:pt>
                <c:pt idx="401">
                  <c:v>0.12</c:v>
                </c:pt>
                <c:pt idx="402">
                  <c:v>0.12</c:v>
                </c:pt>
                <c:pt idx="403">
                  <c:v>0.12</c:v>
                </c:pt>
                <c:pt idx="404">
                  <c:v>0.12</c:v>
                </c:pt>
                <c:pt idx="405">
                  <c:v>0.12</c:v>
                </c:pt>
                <c:pt idx="406">
                  <c:v>0.12</c:v>
                </c:pt>
                <c:pt idx="407">
                  <c:v>0.12</c:v>
                </c:pt>
                <c:pt idx="408">
                  <c:v>0.12</c:v>
                </c:pt>
                <c:pt idx="409">
                  <c:v>0.12</c:v>
                </c:pt>
                <c:pt idx="410">
                  <c:v>0.12</c:v>
                </c:pt>
                <c:pt idx="411">
                  <c:v>0.12</c:v>
                </c:pt>
                <c:pt idx="412">
                  <c:v>0.12</c:v>
                </c:pt>
                <c:pt idx="413">
                  <c:v>0.12</c:v>
                </c:pt>
                <c:pt idx="414">
                  <c:v>0.12</c:v>
                </c:pt>
                <c:pt idx="415">
                  <c:v>0.12</c:v>
                </c:pt>
                <c:pt idx="416">
                  <c:v>0.12</c:v>
                </c:pt>
                <c:pt idx="417">
                  <c:v>0.12</c:v>
                </c:pt>
                <c:pt idx="418">
                  <c:v>0.12</c:v>
                </c:pt>
                <c:pt idx="419">
                  <c:v>0.12</c:v>
                </c:pt>
                <c:pt idx="420">
                  <c:v>0.12</c:v>
                </c:pt>
                <c:pt idx="421">
                  <c:v>0.12</c:v>
                </c:pt>
                <c:pt idx="422">
                  <c:v>0.12</c:v>
                </c:pt>
                <c:pt idx="423">
                  <c:v>0.12</c:v>
                </c:pt>
                <c:pt idx="424">
                  <c:v>0.12</c:v>
                </c:pt>
                <c:pt idx="425">
                  <c:v>0.12</c:v>
                </c:pt>
                <c:pt idx="426">
                  <c:v>0.12</c:v>
                </c:pt>
                <c:pt idx="427">
                  <c:v>0.12</c:v>
                </c:pt>
                <c:pt idx="428">
                  <c:v>0.12</c:v>
                </c:pt>
                <c:pt idx="429">
                  <c:v>0.12</c:v>
                </c:pt>
                <c:pt idx="430">
                  <c:v>0.12</c:v>
                </c:pt>
                <c:pt idx="431">
                  <c:v>0.12</c:v>
                </c:pt>
                <c:pt idx="432">
                  <c:v>0.12</c:v>
                </c:pt>
                <c:pt idx="433">
                  <c:v>0.12</c:v>
                </c:pt>
                <c:pt idx="434">
                  <c:v>0.12</c:v>
                </c:pt>
                <c:pt idx="435">
                  <c:v>0.12</c:v>
                </c:pt>
                <c:pt idx="436">
                  <c:v>0.12</c:v>
                </c:pt>
                <c:pt idx="437">
                  <c:v>0.12</c:v>
                </c:pt>
                <c:pt idx="438">
                  <c:v>0.12</c:v>
                </c:pt>
                <c:pt idx="439">
                  <c:v>0.12</c:v>
                </c:pt>
                <c:pt idx="440">
                  <c:v>0.12</c:v>
                </c:pt>
                <c:pt idx="441">
                  <c:v>0.12</c:v>
                </c:pt>
                <c:pt idx="442">
                  <c:v>0.12</c:v>
                </c:pt>
                <c:pt idx="443">
                  <c:v>0.12</c:v>
                </c:pt>
                <c:pt idx="444">
                  <c:v>0.12</c:v>
                </c:pt>
                <c:pt idx="445">
                  <c:v>0.12</c:v>
                </c:pt>
                <c:pt idx="446">
                  <c:v>0.12</c:v>
                </c:pt>
                <c:pt idx="447">
                  <c:v>0.12</c:v>
                </c:pt>
                <c:pt idx="448">
                  <c:v>0.2</c:v>
                </c:pt>
                <c:pt idx="449">
                  <c:v>0.2</c:v>
                </c:pt>
                <c:pt idx="450">
                  <c:v>0.2</c:v>
                </c:pt>
                <c:pt idx="451">
                  <c:v>0.2</c:v>
                </c:pt>
                <c:pt idx="452">
                  <c:v>0.2</c:v>
                </c:pt>
                <c:pt idx="453">
                  <c:v>0.2</c:v>
                </c:pt>
                <c:pt idx="454">
                  <c:v>0.2</c:v>
                </c:pt>
                <c:pt idx="455">
                  <c:v>0.2</c:v>
                </c:pt>
                <c:pt idx="456">
                  <c:v>0.2</c:v>
                </c:pt>
                <c:pt idx="457">
                  <c:v>0.2</c:v>
                </c:pt>
                <c:pt idx="458">
                  <c:v>0.2</c:v>
                </c:pt>
                <c:pt idx="459">
                  <c:v>0.2</c:v>
                </c:pt>
                <c:pt idx="460">
                  <c:v>0.2</c:v>
                </c:pt>
                <c:pt idx="461">
                  <c:v>0.2</c:v>
                </c:pt>
                <c:pt idx="462">
                  <c:v>0.2</c:v>
                </c:pt>
                <c:pt idx="463">
                  <c:v>0.2</c:v>
                </c:pt>
                <c:pt idx="464">
                  <c:v>0.2</c:v>
                </c:pt>
                <c:pt idx="465">
                  <c:v>0.2</c:v>
                </c:pt>
                <c:pt idx="466">
                  <c:v>0.2</c:v>
                </c:pt>
                <c:pt idx="467">
                  <c:v>0.2</c:v>
                </c:pt>
                <c:pt idx="468">
                  <c:v>0.2</c:v>
                </c:pt>
                <c:pt idx="469">
                  <c:v>0.2</c:v>
                </c:pt>
                <c:pt idx="470">
                  <c:v>0.2</c:v>
                </c:pt>
                <c:pt idx="471">
                  <c:v>0.2</c:v>
                </c:pt>
                <c:pt idx="472">
                  <c:v>0.2</c:v>
                </c:pt>
                <c:pt idx="473">
                  <c:v>0.17</c:v>
                </c:pt>
                <c:pt idx="474">
                  <c:v>0.17</c:v>
                </c:pt>
                <c:pt idx="475">
                  <c:v>0.17</c:v>
                </c:pt>
                <c:pt idx="476">
                  <c:v>0.17</c:v>
                </c:pt>
                <c:pt idx="477">
                  <c:v>0.17</c:v>
                </c:pt>
                <c:pt idx="478">
                  <c:v>0.15</c:v>
                </c:pt>
                <c:pt idx="479">
                  <c:v>0.12</c:v>
                </c:pt>
                <c:pt idx="480">
                  <c:v>0.12</c:v>
                </c:pt>
                <c:pt idx="481">
                  <c:v>0.12</c:v>
                </c:pt>
                <c:pt idx="482">
                  <c:v>0.05</c:v>
                </c:pt>
                <c:pt idx="483">
                  <c:v>0.05</c:v>
                </c:pt>
                <c:pt idx="484">
                  <c:v>0.05</c:v>
                </c:pt>
                <c:pt idx="485">
                  <c:v>0.05</c:v>
                </c:pt>
                <c:pt idx="486">
                  <c:v>0.05</c:v>
                </c:pt>
                <c:pt idx="487">
                  <c:v>0.05</c:v>
                </c:pt>
                <c:pt idx="488">
                  <c:v>0.05</c:v>
                </c:pt>
                <c:pt idx="489">
                  <c:v>0.05</c:v>
                </c:pt>
                <c:pt idx="490">
                  <c:v>0.05</c:v>
                </c:pt>
                <c:pt idx="491">
                  <c:v>0.05</c:v>
                </c:pt>
                <c:pt idx="492">
                  <c:v>0.05</c:v>
                </c:pt>
                <c:pt idx="493">
                  <c:v>0.05</c:v>
                </c:pt>
                <c:pt idx="494">
                  <c:v>0.05</c:v>
                </c:pt>
                <c:pt idx="495">
                  <c:v>0.04</c:v>
                </c:pt>
                <c:pt idx="496">
                  <c:v>0.04</c:v>
                </c:pt>
                <c:pt idx="497">
                  <c:v>0.04</c:v>
                </c:pt>
                <c:pt idx="498">
                  <c:v>0.04</c:v>
                </c:pt>
                <c:pt idx="499">
                  <c:v>0.04</c:v>
                </c:pt>
                <c:pt idx="500">
                  <c:v>0.05</c:v>
                </c:pt>
                <c:pt idx="501">
                  <c:v>0.05</c:v>
                </c:pt>
                <c:pt idx="502">
                  <c:v>0.05</c:v>
                </c:pt>
                <c:pt idx="503">
                  <c:v>0.05</c:v>
                </c:pt>
                <c:pt idx="504">
                  <c:v>0.05</c:v>
                </c:pt>
                <c:pt idx="505">
                  <c:v>0.05</c:v>
                </c:pt>
                <c:pt idx="506">
                  <c:v>0.04</c:v>
                </c:pt>
                <c:pt idx="507">
                  <c:v>0.04</c:v>
                </c:pt>
                <c:pt idx="508">
                  <c:v>0.04</c:v>
                </c:pt>
                <c:pt idx="509">
                  <c:v>0.04</c:v>
                </c:pt>
                <c:pt idx="510">
                  <c:v>0.04</c:v>
                </c:pt>
                <c:pt idx="511">
                  <c:v>0.04</c:v>
                </c:pt>
                <c:pt idx="512">
                  <c:v>0.04</c:v>
                </c:pt>
                <c:pt idx="513">
                  <c:v>0.04</c:v>
                </c:pt>
                <c:pt idx="514">
                  <c:v>0.04</c:v>
                </c:pt>
                <c:pt idx="515">
                  <c:v>0.04</c:v>
                </c:pt>
                <c:pt idx="516">
                  <c:v>0.04</c:v>
                </c:pt>
                <c:pt idx="517">
                  <c:v>0.03</c:v>
                </c:pt>
                <c:pt idx="518">
                  <c:v>0.03</c:v>
                </c:pt>
                <c:pt idx="519">
                  <c:v>0.03</c:v>
                </c:pt>
                <c:pt idx="520">
                  <c:v>0.03</c:v>
                </c:pt>
                <c:pt idx="521">
                  <c:v>0.03</c:v>
                </c:pt>
                <c:pt idx="522">
                  <c:v>0.03</c:v>
                </c:pt>
                <c:pt idx="523">
                  <c:v>0.03</c:v>
                </c:pt>
                <c:pt idx="524">
                  <c:v>0.03</c:v>
                </c:pt>
                <c:pt idx="525">
                  <c:v>0.03</c:v>
                </c:pt>
                <c:pt idx="526">
                  <c:v>0.03</c:v>
                </c:pt>
                <c:pt idx="527">
                  <c:v>0.03</c:v>
                </c:pt>
                <c:pt idx="528">
                  <c:v>0.03</c:v>
                </c:pt>
                <c:pt idx="529">
                  <c:v>0.03</c:v>
                </c:pt>
                <c:pt idx="530">
                  <c:v>0.03</c:v>
                </c:pt>
                <c:pt idx="531">
                  <c:v>0.03</c:v>
                </c:pt>
                <c:pt idx="532">
                  <c:v>0.03</c:v>
                </c:pt>
                <c:pt idx="533">
                  <c:v>0.03</c:v>
                </c:pt>
                <c:pt idx="534">
                  <c:v>0.03</c:v>
                </c:pt>
                <c:pt idx="535">
                  <c:v>0.03</c:v>
                </c:pt>
                <c:pt idx="536">
                  <c:v>0.02</c:v>
                </c:pt>
                <c:pt idx="537">
                  <c:v>0.02</c:v>
                </c:pt>
                <c:pt idx="538">
                  <c:v>0.02</c:v>
                </c:pt>
                <c:pt idx="539">
                  <c:v>0.02</c:v>
                </c:pt>
                <c:pt idx="540">
                  <c:v>0.02</c:v>
                </c:pt>
                <c:pt idx="541">
                  <c:v>0.02</c:v>
                </c:pt>
                <c:pt idx="542">
                  <c:v>0.02</c:v>
                </c:pt>
                <c:pt idx="543">
                  <c:v>0.02</c:v>
                </c:pt>
                <c:pt idx="544">
                  <c:v>0.02</c:v>
                </c:pt>
                <c:pt idx="545">
                  <c:v>0.02</c:v>
                </c:pt>
                <c:pt idx="546">
                  <c:v>0.02</c:v>
                </c:pt>
                <c:pt idx="547">
                  <c:v>0.02</c:v>
                </c:pt>
                <c:pt idx="548">
                  <c:v>0.02</c:v>
                </c:pt>
                <c:pt idx="549">
                  <c:v>0.02</c:v>
                </c:pt>
                <c:pt idx="550">
                  <c:v>0.02</c:v>
                </c:pt>
                <c:pt idx="551">
                  <c:v>0.02</c:v>
                </c:pt>
                <c:pt idx="552">
                  <c:v>0.02</c:v>
                </c:pt>
                <c:pt idx="553">
                  <c:v>0.02</c:v>
                </c:pt>
                <c:pt idx="554">
                  <c:v>0.02</c:v>
                </c:pt>
                <c:pt idx="555">
                  <c:v>0.02</c:v>
                </c:pt>
                <c:pt idx="556">
                  <c:v>0.02</c:v>
                </c:pt>
                <c:pt idx="557">
                  <c:v>0.02</c:v>
                </c:pt>
                <c:pt idx="558">
                  <c:v>0.02</c:v>
                </c:pt>
                <c:pt idx="559">
                  <c:v>0.02</c:v>
                </c:pt>
                <c:pt idx="560">
                  <c:v>0.02</c:v>
                </c:pt>
                <c:pt idx="561">
                  <c:v>0.02</c:v>
                </c:pt>
                <c:pt idx="562">
                  <c:v>0.02</c:v>
                </c:pt>
                <c:pt idx="563">
                  <c:v>0.02</c:v>
                </c:pt>
                <c:pt idx="564">
                  <c:v>0.02</c:v>
                </c:pt>
                <c:pt idx="565">
                  <c:v>0.02</c:v>
                </c:pt>
                <c:pt idx="566">
                  <c:v>0.02</c:v>
                </c:pt>
                <c:pt idx="567">
                  <c:v>0.02</c:v>
                </c:pt>
                <c:pt idx="568">
                  <c:v>0.02</c:v>
                </c:pt>
                <c:pt idx="569">
                  <c:v>0.02</c:v>
                </c:pt>
                <c:pt idx="570">
                  <c:v>0.02</c:v>
                </c:pt>
                <c:pt idx="571">
                  <c:v>0.02</c:v>
                </c:pt>
                <c:pt idx="572">
                  <c:v>0.02</c:v>
                </c:pt>
                <c:pt idx="573">
                  <c:v>0.02</c:v>
                </c:pt>
                <c:pt idx="574">
                  <c:v>0.02</c:v>
                </c:pt>
                <c:pt idx="575">
                  <c:v>0.02</c:v>
                </c:pt>
                <c:pt idx="576">
                  <c:v>0.02</c:v>
                </c:pt>
                <c:pt idx="577">
                  <c:v>0.02</c:v>
                </c:pt>
                <c:pt idx="578">
                  <c:v>0.02</c:v>
                </c:pt>
                <c:pt idx="579">
                  <c:v>0.02</c:v>
                </c:pt>
                <c:pt idx="580">
                  <c:v>0.02</c:v>
                </c:pt>
                <c:pt idx="581">
                  <c:v>0.02</c:v>
                </c:pt>
                <c:pt idx="582">
                  <c:v>0.02</c:v>
                </c:pt>
                <c:pt idx="583">
                  <c:v>0.02</c:v>
                </c:pt>
                <c:pt idx="584">
                  <c:v>0.02</c:v>
                </c:pt>
                <c:pt idx="585">
                  <c:v>0.02</c:v>
                </c:pt>
                <c:pt idx="586">
                  <c:v>0.02</c:v>
                </c:pt>
                <c:pt idx="587">
                  <c:v>0.02</c:v>
                </c:pt>
                <c:pt idx="588">
                  <c:v>0.02</c:v>
                </c:pt>
                <c:pt idx="589">
                  <c:v>0.02</c:v>
                </c:pt>
                <c:pt idx="590">
                  <c:v>0.02</c:v>
                </c:pt>
                <c:pt idx="591">
                  <c:v>0.02</c:v>
                </c:pt>
                <c:pt idx="592">
                  <c:v>0.02</c:v>
                </c:pt>
                <c:pt idx="593">
                  <c:v>0.02</c:v>
                </c:pt>
                <c:pt idx="594">
                  <c:v>0.02</c:v>
                </c:pt>
                <c:pt idx="595">
                  <c:v>0.02</c:v>
                </c:pt>
                <c:pt idx="596">
                  <c:v>0.02</c:v>
                </c:pt>
                <c:pt idx="597">
                  <c:v>0.02</c:v>
                </c:pt>
                <c:pt idx="598">
                  <c:v>0.02</c:v>
                </c:pt>
                <c:pt idx="599">
                  <c:v>0.02</c:v>
                </c:pt>
                <c:pt idx="600">
                  <c:v>0.02</c:v>
                </c:pt>
                <c:pt idx="601">
                  <c:v>0.02</c:v>
                </c:pt>
                <c:pt idx="602">
                  <c:v>0.02</c:v>
                </c:pt>
                <c:pt idx="603">
                  <c:v>0.02</c:v>
                </c:pt>
                <c:pt idx="604">
                  <c:v>0.02</c:v>
                </c:pt>
                <c:pt idx="605">
                  <c:v>0.02</c:v>
                </c:pt>
                <c:pt idx="606">
                  <c:v>0.02</c:v>
                </c:pt>
                <c:pt idx="607">
                  <c:v>0.02</c:v>
                </c:pt>
                <c:pt idx="608">
                  <c:v>0.02</c:v>
                </c:pt>
                <c:pt idx="609">
                  <c:v>0.02</c:v>
                </c:pt>
                <c:pt idx="610">
                  <c:v>0.02</c:v>
                </c:pt>
                <c:pt idx="611">
                  <c:v>0.02</c:v>
                </c:pt>
                <c:pt idx="612">
                  <c:v>0.02</c:v>
                </c:pt>
                <c:pt idx="613">
                  <c:v>0.02</c:v>
                </c:pt>
                <c:pt idx="614">
                  <c:v>0.02</c:v>
                </c:pt>
                <c:pt idx="615">
                  <c:v>0.02</c:v>
                </c:pt>
                <c:pt idx="616">
                  <c:v>0.02</c:v>
                </c:pt>
                <c:pt idx="617">
                  <c:v>0.02</c:v>
                </c:pt>
                <c:pt idx="618">
                  <c:v>0.02</c:v>
                </c:pt>
                <c:pt idx="619">
                  <c:v>0.02</c:v>
                </c:pt>
                <c:pt idx="620">
                  <c:v>0.02</c:v>
                </c:pt>
                <c:pt idx="621">
                  <c:v>0.02</c:v>
                </c:pt>
                <c:pt idx="622">
                  <c:v>0.02</c:v>
                </c:pt>
                <c:pt idx="623">
                  <c:v>0.02</c:v>
                </c:pt>
                <c:pt idx="624">
                  <c:v>0.02</c:v>
                </c:pt>
                <c:pt idx="625">
                  <c:v>0.02</c:v>
                </c:pt>
                <c:pt idx="626">
                  <c:v>0.02</c:v>
                </c:pt>
                <c:pt idx="627">
                  <c:v>0.02</c:v>
                </c:pt>
                <c:pt idx="628">
                  <c:v>0.02</c:v>
                </c:pt>
                <c:pt idx="629">
                  <c:v>0.02</c:v>
                </c:pt>
                <c:pt idx="630">
                  <c:v>0.02</c:v>
                </c:pt>
                <c:pt idx="631">
                  <c:v>0.02</c:v>
                </c:pt>
                <c:pt idx="632">
                  <c:v>0.02</c:v>
                </c:pt>
                <c:pt idx="633">
                  <c:v>0.02</c:v>
                </c:pt>
                <c:pt idx="634">
                  <c:v>0.02</c:v>
                </c:pt>
                <c:pt idx="635">
                  <c:v>0.02</c:v>
                </c:pt>
                <c:pt idx="636">
                  <c:v>0.02</c:v>
                </c:pt>
                <c:pt idx="637">
                  <c:v>0.02</c:v>
                </c:pt>
                <c:pt idx="638">
                  <c:v>0.02</c:v>
                </c:pt>
                <c:pt idx="639">
                  <c:v>0.02</c:v>
                </c:pt>
                <c:pt idx="640">
                  <c:v>0.02</c:v>
                </c:pt>
                <c:pt idx="641">
                  <c:v>0.02</c:v>
                </c:pt>
                <c:pt idx="642">
                  <c:v>0.02</c:v>
                </c:pt>
                <c:pt idx="643">
                  <c:v>0.02</c:v>
                </c:pt>
                <c:pt idx="644">
                  <c:v>0.02</c:v>
                </c:pt>
                <c:pt idx="645">
                  <c:v>0.02</c:v>
                </c:pt>
                <c:pt idx="646">
                  <c:v>0.02</c:v>
                </c:pt>
                <c:pt idx="647">
                  <c:v>0.02</c:v>
                </c:pt>
                <c:pt idx="648">
                  <c:v>0.02</c:v>
                </c:pt>
                <c:pt idx="649">
                  <c:v>0.02</c:v>
                </c:pt>
                <c:pt idx="650">
                  <c:v>0.02</c:v>
                </c:pt>
                <c:pt idx="651">
                  <c:v>0.02</c:v>
                </c:pt>
                <c:pt idx="652">
                  <c:v>0.02</c:v>
                </c:pt>
                <c:pt idx="653">
                  <c:v>0.02</c:v>
                </c:pt>
                <c:pt idx="654">
                  <c:v>0.02</c:v>
                </c:pt>
                <c:pt idx="655">
                  <c:v>0.02</c:v>
                </c:pt>
                <c:pt idx="656">
                  <c:v>0.02</c:v>
                </c:pt>
                <c:pt idx="657">
                  <c:v>0.02</c:v>
                </c:pt>
                <c:pt idx="658">
                  <c:v>0.02</c:v>
                </c:pt>
                <c:pt idx="659">
                  <c:v>0.02</c:v>
                </c:pt>
                <c:pt idx="660">
                  <c:v>0.02</c:v>
                </c:pt>
                <c:pt idx="661">
                  <c:v>0.02</c:v>
                </c:pt>
                <c:pt idx="662">
                  <c:v>0.02</c:v>
                </c:pt>
                <c:pt idx="663">
                  <c:v>0.02</c:v>
                </c:pt>
                <c:pt idx="664">
                  <c:v>0.02</c:v>
                </c:pt>
                <c:pt idx="665">
                  <c:v>0.02</c:v>
                </c:pt>
                <c:pt idx="666">
                  <c:v>0.02</c:v>
                </c:pt>
                <c:pt idx="667">
                  <c:v>0.02</c:v>
                </c:pt>
                <c:pt idx="668">
                  <c:v>0.02</c:v>
                </c:pt>
                <c:pt idx="669">
                  <c:v>0.02</c:v>
                </c:pt>
                <c:pt idx="670">
                  <c:v>0.02</c:v>
                </c:pt>
                <c:pt idx="671">
                  <c:v>0.02</c:v>
                </c:pt>
                <c:pt idx="672">
                  <c:v>0.02</c:v>
                </c:pt>
                <c:pt idx="673">
                  <c:v>0.02</c:v>
                </c:pt>
                <c:pt idx="674">
                  <c:v>0.02</c:v>
                </c:pt>
                <c:pt idx="675">
                  <c:v>0.02</c:v>
                </c:pt>
                <c:pt idx="676">
                  <c:v>0.02</c:v>
                </c:pt>
                <c:pt idx="677">
                  <c:v>0.02</c:v>
                </c:pt>
                <c:pt idx="678">
                  <c:v>0.02</c:v>
                </c:pt>
                <c:pt idx="679">
                  <c:v>0.02</c:v>
                </c:pt>
                <c:pt idx="680">
                  <c:v>0.02</c:v>
                </c:pt>
                <c:pt idx="681">
                  <c:v>0.02</c:v>
                </c:pt>
                <c:pt idx="682">
                  <c:v>0.02</c:v>
                </c:pt>
                <c:pt idx="683">
                  <c:v>0.02</c:v>
                </c:pt>
                <c:pt idx="684">
                  <c:v>0.02</c:v>
                </c:pt>
                <c:pt idx="685">
                  <c:v>0.02</c:v>
                </c:pt>
                <c:pt idx="686">
                  <c:v>0.02</c:v>
                </c:pt>
                <c:pt idx="687">
                  <c:v>0.02</c:v>
                </c:pt>
                <c:pt idx="688">
                  <c:v>0.02</c:v>
                </c:pt>
                <c:pt idx="689">
                  <c:v>0.02</c:v>
                </c:pt>
                <c:pt idx="690">
                  <c:v>0.02</c:v>
                </c:pt>
                <c:pt idx="691">
                  <c:v>0.02</c:v>
                </c:pt>
                <c:pt idx="692">
                  <c:v>0.02</c:v>
                </c:pt>
                <c:pt idx="693">
                  <c:v>0.02</c:v>
                </c:pt>
                <c:pt idx="694">
                  <c:v>0.02</c:v>
                </c:pt>
                <c:pt idx="695">
                  <c:v>0.02</c:v>
                </c:pt>
                <c:pt idx="696">
                  <c:v>0.02</c:v>
                </c:pt>
                <c:pt idx="697">
                  <c:v>0.02</c:v>
                </c:pt>
                <c:pt idx="698">
                  <c:v>0.02</c:v>
                </c:pt>
                <c:pt idx="699">
                  <c:v>0.02</c:v>
                </c:pt>
                <c:pt idx="700">
                  <c:v>0.02</c:v>
                </c:pt>
                <c:pt idx="701">
                  <c:v>0.02</c:v>
                </c:pt>
                <c:pt idx="702">
                  <c:v>0.02</c:v>
                </c:pt>
                <c:pt idx="703">
                  <c:v>0.02</c:v>
                </c:pt>
                <c:pt idx="704">
                  <c:v>0.02</c:v>
                </c:pt>
                <c:pt idx="705">
                  <c:v>0.02</c:v>
                </c:pt>
                <c:pt idx="706">
                  <c:v>0.02</c:v>
                </c:pt>
                <c:pt idx="707">
                  <c:v>0.02</c:v>
                </c:pt>
                <c:pt idx="708">
                  <c:v>0.02</c:v>
                </c:pt>
                <c:pt idx="709">
                  <c:v>0.02</c:v>
                </c:pt>
                <c:pt idx="710">
                  <c:v>0.02</c:v>
                </c:pt>
                <c:pt idx="711">
                  <c:v>0.02</c:v>
                </c:pt>
                <c:pt idx="712">
                  <c:v>0.02</c:v>
                </c:pt>
                <c:pt idx="713">
                  <c:v>0.02</c:v>
                </c:pt>
                <c:pt idx="714">
                  <c:v>0.02</c:v>
                </c:pt>
                <c:pt idx="715">
                  <c:v>0.02</c:v>
                </c:pt>
                <c:pt idx="716">
                  <c:v>0.02</c:v>
                </c:pt>
                <c:pt idx="717">
                  <c:v>0.02</c:v>
                </c:pt>
                <c:pt idx="718">
                  <c:v>0.02</c:v>
                </c:pt>
                <c:pt idx="719">
                  <c:v>0.02</c:v>
                </c:pt>
                <c:pt idx="720">
                  <c:v>0.02</c:v>
                </c:pt>
                <c:pt idx="721">
                  <c:v>0.02</c:v>
                </c:pt>
                <c:pt idx="722">
                  <c:v>0.02</c:v>
                </c:pt>
                <c:pt idx="723">
                  <c:v>0.02</c:v>
                </c:pt>
                <c:pt idx="724">
                  <c:v>0.02</c:v>
                </c:pt>
                <c:pt idx="725">
                  <c:v>0.02</c:v>
                </c:pt>
                <c:pt idx="726">
                  <c:v>0.02</c:v>
                </c:pt>
                <c:pt idx="727">
                  <c:v>0.02</c:v>
                </c:pt>
                <c:pt idx="728">
                  <c:v>0.02</c:v>
                </c:pt>
                <c:pt idx="729">
                  <c:v>0.02</c:v>
                </c:pt>
                <c:pt idx="730">
                  <c:v>0.02</c:v>
                </c:pt>
                <c:pt idx="731">
                  <c:v>0.02</c:v>
                </c:pt>
                <c:pt idx="732">
                  <c:v>0.02</c:v>
                </c:pt>
                <c:pt idx="733">
                  <c:v>0.02</c:v>
                </c:pt>
                <c:pt idx="734">
                  <c:v>0.02</c:v>
                </c:pt>
                <c:pt idx="735">
                  <c:v>0.02</c:v>
                </c:pt>
                <c:pt idx="736">
                  <c:v>0.02</c:v>
                </c:pt>
                <c:pt idx="737">
                  <c:v>0.02</c:v>
                </c:pt>
                <c:pt idx="738">
                  <c:v>0.02</c:v>
                </c:pt>
                <c:pt idx="739">
                  <c:v>0.02</c:v>
                </c:pt>
                <c:pt idx="740">
                  <c:v>0.02</c:v>
                </c:pt>
                <c:pt idx="741">
                  <c:v>0.02</c:v>
                </c:pt>
                <c:pt idx="742">
                  <c:v>0.02</c:v>
                </c:pt>
                <c:pt idx="743">
                  <c:v>0.06</c:v>
                </c:pt>
                <c:pt idx="744">
                  <c:v>0.06</c:v>
                </c:pt>
                <c:pt idx="745">
                  <c:v>0.06</c:v>
                </c:pt>
                <c:pt idx="746">
                  <c:v>0.06</c:v>
                </c:pt>
                <c:pt idx="747">
                  <c:v>0.08</c:v>
                </c:pt>
                <c:pt idx="748">
                  <c:v>0.08</c:v>
                </c:pt>
                <c:pt idx="749">
                  <c:v>0.08</c:v>
                </c:pt>
                <c:pt idx="750">
                  <c:v>0.08</c:v>
                </c:pt>
                <c:pt idx="751">
                  <c:v>0.08</c:v>
                </c:pt>
                <c:pt idx="752">
                  <c:v>0.08</c:v>
                </c:pt>
                <c:pt idx="753">
                  <c:v>0.08</c:v>
                </c:pt>
                <c:pt idx="754">
                  <c:v>0.08</c:v>
                </c:pt>
                <c:pt idx="755">
                  <c:v>0.08</c:v>
                </c:pt>
                <c:pt idx="756">
                  <c:v>0.08</c:v>
                </c:pt>
                <c:pt idx="757">
                  <c:v>0.08</c:v>
                </c:pt>
                <c:pt idx="758">
                  <c:v>0.08</c:v>
                </c:pt>
                <c:pt idx="759">
                  <c:v>0.08</c:v>
                </c:pt>
                <c:pt idx="760">
                  <c:v>0.08</c:v>
                </c:pt>
                <c:pt idx="761">
                  <c:v>0.15</c:v>
                </c:pt>
                <c:pt idx="762">
                  <c:v>0.15</c:v>
                </c:pt>
                <c:pt idx="763">
                  <c:v>0.3</c:v>
                </c:pt>
                <c:pt idx="764">
                  <c:v>0.3</c:v>
                </c:pt>
                <c:pt idx="765">
                  <c:v>0.3</c:v>
                </c:pt>
                <c:pt idx="766">
                  <c:v>0.3</c:v>
                </c:pt>
                <c:pt idx="767">
                  <c:v>0.3</c:v>
                </c:pt>
                <c:pt idx="768">
                  <c:v>0.3</c:v>
                </c:pt>
                <c:pt idx="769">
                  <c:v>0.3</c:v>
                </c:pt>
                <c:pt idx="770">
                  <c:v>0.3</c:v>
                </c:pt>
                <c:pt idx="771">
                  <c:v>0.3</c:v>
                </c:pt>
                <c:pt idx="772">
                  <c:v>0.3</c:v>
                </c:pt>
                <c:pt idx="773">
                  <c:v>0.3</c:v>
                </c:pt>
                <c:pt idx="774">
                  <c:v>0.3</c:v>
                </c:pt>
                <c:pt idx="775">
                  <c:v>0.3</c:v>
                </c:pt>
                <c:pt idx="776">
                  <c:v>0.3</c:v>
                </c:pt>
                <c:pt idx="777">
                  <c:v>0.3</c:v>
                </c:pt>
                <c:pt idx="778">
                  <c:v>0.3</c:v>
                </c:pt>
                <c:pt idx="779">
                  <c:v>0.3</c:v>
                </c:pt>
                <c:pt idx="780">
                  <c:v>0.3</c:v>
                </c:pt>
                <c:pt idx="781">
                  <c:v>0.3</c:v>
                </c:pt>
                <c:pt idx="782">
                  <c:v>0.3</c:v>
                </c:pt>
                <c:pt idx="783">
                  <c:v>0.3</c:v>
                </c:pt>
                <c:pt idx="784">
                  <c:v>0.3</c:v>
                </c:pt>
                <c:pt idx="785">
                  <c:v>0.3</c:v>
                </c:pt>
                <c:pt idx="786">
                  <c:v>0.3</c:v>
                </c:pt>
                <c:pt idx="787">
                  <c:v>0.3</c:v>
                </c:pt>
                <c:pt idx="788">
                  <c:v>0.3</c:v>
                </c:pt>
                <c:pt idx="789">
                  <c:v>0.3</c:v>
                </c:pt>
                <c:pt idx="790">
                  <c:v>0.3</c:v>
                </c:pt>
                <c:pt idx="791">
                  <c:v>0.3</c:v>
                </c:pt>
                <c:pt idx="792">
                  <c:v>0.3</c:v>
                </c:pt>
                <c:pt idx="793">
                  <c:v>0.3</c:v>
                </c:pt>
                <c:pt idx="794">
                  <c:v>0.3</c:v>
                </c:pt>
                <c:pt idx="795">
                  <c:v>0.4</c:v>
                </c:pt>
                <c:pt idx="796">
                  <c:v>0.4</c:v>
                </c:pt>
                <c:pt idx="797">
                  <c:v>0.4</c:v>
                </c:pt>
                <c:pt idx="798">
                  <c:v>0.4</c:v>
                </c:pt>
                <c:pt idx="799">
                  <c:v>0.4</c:v>
                </c:pt>
                <c:pt idx="800">
                  <c:v>0.4</c:v>
                </c:pt>
                <c:pt idx="801">
                  <c:v>0.4</c:v>
                </c:pt>
                <c:pt idx="802">
                  <c:v>0.4</c:v>
                </c:pt>
                <c:pt idx="803">
                  <c:v>0.4</c:v>
                </c:pt>
                <c:pt idx="804">
                  <c:v>0.4</c:v>
                </c:pt>
                <c:pt idx="805">
                  <c:v>0.4</c:v>
                </c:pt>
                <c:pt idx="806">
                  <c:v>0.4</c:v>
                </c:pt>
                <c:pt idx="807">
                  <c:v>0.4</c:v>
                </c:pt>
                <c:pt idx="808">
                  <c:v>0.4</c:v>
                </c:pt>
                <c:pt idx="809">
                  <c:v>0.4</c:v>
                </c:pt>
                <c:pt idx="810">
                  <c:v>0.4</c:v>
                </c:pt>
                <c:pt idx="811">
                  <c:v>0.4</c:v>
                </c:pt>
                <c:pt idx="812">
                  <c:v>0.4</c:v>
                </c:pt>
                <c:pt idx="813">
                  <c:v>0.4</c:v>
                </c:pt>
                <c:pt idx="814">
                  <c:v>0.4</c:v>
                </c:pt>
                <c:pt idx="815">
                  <c:v>0.4</c:v>
                </c:pt>
                <c:pt idx="816">
                  <c:v>0.4</c:v>
                </c:pt>
                <c:pt idx="817">
                  <c:v>0.4</c:v>
                </c:pt>
                <c:pt idx="818">
                  <c:v>0.4</c:v>
                </c:pt>
                <c:pt idx="819">
                  <c:v>0.4</c:v>
                </c:pt>
                <c:pt idx="820">
                  <c:v>0.4</c:v>
                </c:pt>
                <c:pt idx="821">
                  <c:v>0.4</c:v>
                </c:pt>
                <c:pt idx="822">
                  <c:v>0.4</c:v>
                </c:pt>
                <c:pt idx="823">
                  <c:v>0.4</c:v>
                </c:pt>
                <c:pt idx="824">
                  <c:v>0.4</c:v>
                </c:pt>
                <c:pt idx="825">
                  <c:v>0.4</c:v>
                </c:pt>
                <c:pt idx="826">
                  <c:v>0.4</c:v>
                </c:pt>
                <c:pt idx="827">
                  <c:v>0.4</c:v>
                </c:pt>
                <c:pt idx="828">
                  <c:v>0.4</c:v>
                </c:pt>
                <c:pt idx="829">
                  <c:v>0.4</c:v>
                </c:pt>
                <c:pt idx="830">
                  <c:v>0.4</c:v>
                </c:pt>
                <c:pt idx="831">
                  <c:v>0.4</c:v>
                </c:pt>
                <c:pt idx="832">
                  <c:v>0.4</c:v>
                </c:pt>
                <c:pt idx="833">
                  <c:v>0.4</c:v>
                </c:pt>
                <c:pt idx="834">
                  <c:v>0.4</c:v>
                </c:pt>
                <c:pt idx="835">
                  <c:v>0.4</c:v>
                </c:pt>
                <c:pt idx="836">
                  <c:v>0.4</c:v>
                </c:pt>
                <c:pt idx="837">
                  <c:v>0.4</c:v>
                </c:pt>
                <c:pt idx="838">
                  <c:v>0.4</c:v>
                </c:pt>
                <c:pt idx="839">
                  <c:v>0.4</c:v>
                </c:pt>
                <c:pt idx="840">
                  <c:v>0.4</c:v>
                </c:pt>
                <c:pt idx="841">
                  <c:v>0.4</c:v>
                </c:pt>
                <c:pt idx="842">
                  <c:v>0.4</c:v>
                </c:pt>
                <c:pt idx="843">
                  <c:v>0.4</c:v>
                </c:pt>
                <c:pt idx="844">
                  <c:v>0.4</c:v>
                </c:pt>
                <c:pt idx="845">
                  <c:v>0.4</c:v>
                </c:pt>
                <c:pt idx="846">
                  <c:v>0.4</c:v>
                </c:pt>
                <c:pt idx="847">
                  <c:v>0.4</c:v>
                </c:pt>
                <c:pt idx="848">
                  <c:v>0.4</c:v>
                </c:pt>
                <c:pt idx="849">
                  <c:v>0.4</c:v>
                </c:pt>
                <c:pt idx="850">
                  <c:v>0.4</c:v>
                </c:pt>
                <c:pt idx="851">
                  <c:v>0.4</c:v>
                </c:pt>
                <c:pt idx="852">
                  <c:v>0.4</c:v>
                </c:pt>
                <c:pt idx="853">
                  <c:v>0.4</c:v>
                </c:pt>
                <c:pt idx="854">
                  <c:v>0.4</c:v>
                </c:pt>
                <c:pt idx="855">
                  <c:v>0.4</c:v>
                </c:pt>
                <c:pt idx="856">
                  <c:v>0.4</c:v>
                </c:pt>
                <c:pt idx="857">
                  <c:v>0.4</c:v>
                </c:pt>
                <c:pt idx="858">
                  <c:v>0.4</c:v>
                </c:pt>
                <c:pt idx="859">
                  <c:v>0.4</c:v>
                </c:pt>
                <c:pt idx="860">
                  <c:v>0.4</c:v>
                </c:pt>
                <c:pt idx="861">
                  <c:v>0.4</c:v>
                </c:pt>
                <c:pt idx="862">
                  <c:v>0.4</c:v>
                </c:pt>
                <c:pt idx="863">
                  <c:v>0.4</c:v>
                </c:pt>
                <c:pt idx="864">
                  <c:v>0.4</c:v>
                </c:pt>
                <c:pt idx="865">
                  <c:v>0.4</c:v>
                </c:pt>
                <c:pt idx="866">
                  <c:v>0.4</c:v>
                </c:pt>
                <c:pt idx="867">
                  <c:v>0.4</c:v>
                </c:pt>
                <c:pt idx="868">
                  <c:v>0.4</c:v>
                </c:pt>
                <c:pt idx="869">
                  <c:v>0.4</c:v>
                </c:pt>
                <c:pt idx="870">
                  <c:v>0.4</c:v>
                </c:pt>
                <c:pt idx="871">
                  <c:v>0.4</c:v>
                </c:pt>
                <c:pt idx="872">
                  <c:v>0.4</c:v>
                </c:pt>
                <c:pt idx="873">
                  <c:v>0.4</c:v>
                </c:pt>
                <c:pt idx="874">
                  <c:v>0.4</c:v>
                </c:pt>
                <c:pt idx="875">
                  <c:v>0.4</c:v>
                </c:pt>
                <c:pt idx="876">
                  <c:v>0.4</c:v>
                </c:pt>
                <c:pt idx="877">
                  <c:v>0.4</c:v>
                </c:pt>
                <c:pt idx="878">
                  <c:v>0.4</c:v>
                </c:pt>
                <c:pt idx="879">
                  <c:v>0.4</c:v>
                </c:pt>
                <c:pt idx="880">
                  <c:v>0.4</c:v>
                </c:pt>
                <c:pt idx="881">
                  <c:v>0.4</c:v>
                </c:pt>
                <c:pt idx="882">
                  <c:v>0.4</c:v>
                </c:pt>
                <c:pt idx="883">
                  <c:v>0.4</c:v>
                </c:pt>
                <c:pt idx="884">
                  <c:v>0.3</c:v>
                </c:pt>
                <c:pt idx="885">
                  <c:v>0.3</c:v>
                </c:pt>
                <c:pt idx="886">
                  <c:v>0.3</c:v>
                </c:pt>
                <c:pt idx="887">
                  <c:v>0.3</c:v>
                </c:pt>
                <c:pt idx="888">
                  <c:v>0.3</c:v>
                </c:pt>
                <c:pt idx="889">
                  <c:v>0.3</c:v>
                </c:pt>
                <c:pt idx="890">
                  <c:v>0.3</c:v>
                </c:pt>
                <c:pt idx="891">
                  <c:v>0.3</c:v>
                </c:pt>
                <c:pt idx="892">
                  <c:v>0.3</c:v>
                </c:pt>
                <c:pt idx="893">
                  <c:v>0.3</c:v>
                </c:pt>
                <c:pt idx="894">
                  <c:v>0.3</c:v>
                </c:pt>
                <c:pt idx="895">
                  <c:v>0.3</c:v>
                </c:pt>
                <c:pt idx="896">
                  <c:v>0.3</c:v>
                </c:pt>
                <c:pt idx="897">
                  <c:v>0.3</c:v>
                </c:pt>
                <c:pt idx="898">
                  <c:v>0.3</c:v>
                </c:pt>
                <c:pt idx="899">
                  <c:v>0.3</c:v>
                </c:pt>
                <c:pt idx="900">
                  <c:v>0.3</c:v>
                </c:pt>
                <c:pt idx="901">
                  <c:v>0.3</c:v>
                </c:pt>
                <c:pt idx="902">
                  <c:v>0.3</c:v>
                </c:pt>
                <c:pt idx="903">
                  <c:v>0.3</c:v>
                </c:pt>
                <c:pt idx="904">
                  <c:v>0.3</c:v>
                </c:pt>
                <c:pt idx="905">
                  <c:v>0.3</c:v>
                </c:pt>
                <c:pt idx="906">
                  <c:v>0.3</c:v>
                </c:pt>
                <c:pt idx="907">
                  <c:v>0.3</c:v>
                </c:pt>
                <c:pt idx="908">
                  <c:v>0.3</c:v>
                </c:pt>
                <c:pt idx="909">
                  <c:v>0.3</c:v>
                </c:pt>
                <c:pt idx="910">
                  <c:v>0.3</c:v>
                </c:pt>
                <c:pt idx="911">
                  <c:v>0.3</c:v>
                </c:pt>
                <c:pt idx="912">
                  <c:v>0.3</c:v>
                </c:pt>
                <c:pt idx="913">
                  <c:v>0.25</c:v>
                </c:pt>
                <c:pt idx="914">
                  <c:v>0.25</c:v>
                </c:pt>
                <c:pt idx="915">
                  <c:v>0.25</c:v>
                </c:pt>
                <c:pt idx="916">
                  <c:v>0.25</c:v>
                </c:pt>
                <c:pt idx="917">
                  <c:v>0.25</c:v>
                </c:pt>
                <c:pt idx="918">
                  <c:v>0.25</c:v>
                </c:pt>
                <c:pt idx="919">
                  <c:v>0.25</c:v>
                </c:pt>
                <c:pt idx="920">
                  <c:v>0.25</c:v>
                </c:pt>
                <c:pt idx="921">
                  <c:v>0.25</c:v>
                </c:pt>
                <c:pt idx="922">
                  <c:v>0.2</c:v>
                </c:pt>
                <c:pt idx="923">
                  <c:v>0.2</c:v>
                </c:pt>
                <c:pt idx="924">
                  <c:v>0.2</c:v>
                </c:pt>
                <c:pt idx="925">
                  <c:v>0.2</c:v>
                </c:pt>
                <c:pt idx="926">
                  <c:v>0.2</c:v>
                </c:pt>
                <c:pt idx="927">
                  <c:v>0.2</c:v>
                </c:pt>
                <c:pt idx="928">
                  <c:v>0.2</c:v>
                </c:pt>
                <c:pt idx="929">
                  <c:v>0.2</c:v>
                </c:pt>
                <c:pt idx="930">
                  <c:v>0.2</c:v>
                </c:pt>
                <c:pt idx="931">
                  <c:v>0.2</c:v>
                </c:pt>
                <c:pt idx="932">
                  <c:v>0.17</c:v>
                </c:pt>
                <c:pt idx="933">
                  <c:v>0.17</c:v>
                </c:pt>
                <c:pt idx="934">
                  <c:v>0.17</c:v>
                </c:pt>
                <c:pt idx="935">
                  <c:v>0.17</c:v>
                </c:pt>
                <c:pt idx="936">
                  <c:v>0.17</c:v>
                </c:pt>
                <c:pt idx="937">
                  <c:v>0.17</c:v>
                </c:pt>
                <c:pt idx="938">
                  <c:v>0.14000000000000001</c:v>
                </c:pt>
                <c:pt idx="939">
                  <c:v>0.14000000000000001</c:v>
                </c:pt>
                <c:pt idx="940">
                  <c:v>0.14000000000000001</c:v>
                </c:pt>
                <c:pt idx="941">
                  <c:v>0.14000000000000001</c:v>
                </c:pt>
                <c:pt idx="942">
                  <c:v>0.14000000000000001</c:v>
                </c:pt>
                <c:pt idx="943">
                  <c:v>0.12</c:v>
                </c:pt>
                <c:pt idx="944">
                  <c:v>0.1</c:v>
                </c:pt>
                <c:pt idx="945">
                  <c:v>0.1</c:v>
                </c:pt>
                <c:pt idx="946">
                  <c:v>0.1</c:v>
                </c:pt>
                <c:pt idx="947">
                  <c:v>0.1</c:v>
                </c:pt>
                <c:pt idx="948">
                  <c:v>0.1</c:v>
                </c:pt>
                <c:pt idx="949">
                  <c:v>0.1</c:v>
                </c:pt>
                <c:pt idx="950">
                  <c:v>0.1</c:v>
                </c:pt>
                <c:pt idx="951">
                  <c:v>0.1</c:v>
                </c:pt>
                <c:pt idx="952">
                  <c:v>0.1</c:v>
                </c:pt>
                <c:pt idx="953">
                  <c:v>0.1</c:v>
                </c:pt>
                <c:pt idx="954">
                  <c:v>0.1</c:v>
                </c:pt>
                <c:pt idx="955">
                  <c:v>0.1</c:v>
                </c:pt>
                <c:pt idx="956">
                  <c:v>0.08</c:v>
                </c:pt>
                <c:pt idx="957">
                  <c:v>0.08</c:v>
                </c:pt>
                <c:pt idx="958">
                  <c:v>0.08</c:v>
                </c:pt>
                <c:pt idx="959">
                  <c:v>0.08</c:v>
                </c:pt>
                <c:pt idx="960">
                  <c:v>0.08</c:v>
                </c:pt>
                <c:pt idx="961">
                  <c:v>0.08</c:v>
                </c:pt>
                <c:pt idx="962">
                  <c:v>0.08</c:v>
                </c:pt>
                <c:pt idx="963">
                  <c:v>0.08</c:v>
                </c:pt>
                <c:pt idx="964">
                  <c:v>0.08</c:v>
                </c:pt>
                <c:pt idx="965">
                  <c:v>0.08</c:v>
                </c:pt>
                <c:pt idx="966">
                  <c:v>0.08</c:v>
                </c:pt>
                <c:pt idx="967">
                  <c:v>0.08</c:v>
                </c:pt>
                <c:pt idx="968">
                  <c:v>0.08</c:v>
                </c:pt>
                <c:pt idx="969">
                  <c:v>0.08</c:v>
                </c:pt>
                <c:pt idx="970">
                  <c:v>0.08</c:v>
                </c:pt>
                <c:pt idx="971">
                  <c:v>0.08</c:v>
                </c:pt>
                <c:pt idx="972">
                  <c:v>0.08</c:v>
                </c:pt>
                <c:pt idx="973">
                  <c:v>0.08</c:v>
                </c:pt>
                <c:pt idx="974">
                  <c:v>0.08</c:v>
                </c:pt>
                <c:pt idx="975">
                  <c:v>0.08</c:v>
                </c:pt>
                <c:pt idx="976">
                  <c:v>0.08</c:v>
                </c:pt>
                <c:pt idx="977">
                  <c:v>0.08</c:v>
                </c:pt>
                <c:pt idx="978">
                  <c:v>0.08</c:v>
                </c:pt>
                <c:pt idx="979">
                  <c:v>0.08</c:v>
                </c:pt>
                <c:pt idx="980">
                  <c:v>0.08</c:v>
                </c:pt>
                <c:pt idx="981">
                  <c:v>0.08</c:v>
                </c:pt>
                <c:pt idx="982">
                  <c:v>0.06</c:v>
                </c:pt>
                <c:pt idx="983">
                  <c:v>0.06</c:v>
                </c:pt>
                <c:pt idx="984">
                  <c:v>0.06</c:v>
                </c:pt>
                <c:pt idx="985">
                  <c:v>0.06</c:v>
                </c:pt>
                <c:pt idx="986">
                  <c:v>0.04</c:v>
                </c:pt>
                <c:pt idx="987">
                  <c:v>0.04</c:v>
                </c:pt>
                <c:pt idx="988">
                  <c:v>0.04</c:v>
                </c:pt>
                <c:pt idx="989">
                  <c:v>0.04</c:v>
                </c:pt>
                <c:pt idx="990">
                  <c:v>0.04</c:v>
                </c:pt>
                <c:pt idx="991">
                  <c:v>0.04</c:v>
                </c:pt>
                <c:pt idx="992">
                  <c:v>0.04</c:v>
                </c:pt>
                <c:pt idx="993">
                  <c:v>0.04</c:v>
                </c:pt>
                <c:pt idx="994">
                  <c:v>0.04</c:v>
                </c:pt>
                <c:pt idx="995">
                  <c:v>0.04</c:v>
                </c:pt>
                <c:pt idx="996">
                  <c:v>0.04</c:v>
                </c:pt>
                <c:pt idx="997">
                  <c:v>0.04</c:v>
                </c:pt>
                <c:pt idx="998">
                  <c:v>0.04</c:v>
                </c:pt>
                <c:pt idx="999">
                  <c:v>0.04</c:v>
                </c:pt>
                <c:pt idx="1000">
                  <c:v>0.04</c:v>
                </c:pt>
                <c:pt idx="1001">
                  <c:v>0.04</c:v>
                </c:pt>
                <c:pt idx="1002">
                  <c:v>0.04</c:v>
                </c:pt>
                <c:pt idx="1003">
                  <c:v>0.04</c:v>
                </c:pt>
                <c:pt idx="1004">
                  <c:v>0.04</c:v>
                </c:pt>
                <c:pt idx="1005">
                  <c:v>0.04</c:v>
                </c:pt>
                <c:pt idx="1006">
                  <c:v>0.04</c:v>
                </c:pt>
                <c:pt idx="1007">
                  <c:v>0.04</c:v>
                </c:pt>
                <c:pt idx="1008">
                  <c:v>0.04</c:v>
                </c:pt>
                <c:pt idx="1009">
                  <c:v>0.04</c:v>
                </c:pt>
                <c:pt idx="1010">
                  <c:v>0.04</c:v>
                </c:pt>
                <c:pt idx="1011">
                  <c:v>0.04</c:v>
                </c:pt>
                <c:pt idx="1012">
                  <c:v>0.04</c:v>
                </c:pt>
                <c:pt idx="1013">
                  <c:v>0.04</c:v>
                </c:pt>
                <c:pt idx="1014">
                  <c:v>0.04</c:v>
                </c:pt>
                <c:pt idx="1015">
                  <c:v>0.04</c:v>
                </c:pt>
                <c:pt idx="1016">
                  <c:v>0.04</c:v>
                </c:pt>
                <c:pt idx="1017">
                  <c:v>0.04</c:v>
                </c:pt>
                <c:pt idx="1018">
                  <c:v>0.04</c:v>
                </c:pt>
                <c:pt idx="1019">
                  <c:v>0.04</c:v>
                </c:pt>
                <c:pt idx="1020">
                  <c:v>0.04</c:v>
                </c:pt>
                <c:pt idx="1021">
                  <c:v>0.04</c:v>
                </c:pt>
                <c:pt idx="1022">
                  <c:v>0.04</c:v>
                </c:pt>
                <c:pt idx="1023">
                  <c:v>0.04</c:v>
                </c:pt>
                <c:pt idx="1024">
                  <c:v>0.04</c:v>
                </c:pt>
                <c:pt idx="1025">
                  <c:v>0.04</c:v>
                </c:pt>
                <c:pt idx="1026">
                  <c:v>0.03</c:v>
                </c:pt>
                <c:pt idx="1027">
                  <c:v>0.03</c:v>
                </c:pt>
                <c:pt idx="1028">
                  <c:v>0.03</c:v>
                </c:pt>
                <c:pt idx="1029">
                  <c:v>0.03</c:v>
                </c:pt>
                <c:pt idx="1030">
                  <c:v>0.03</c:v>
                </c:pt>
                <c:pt idx="1031">
                  <c:v>0.03</c:v>
                </c:pt>
                <c:pt idx="1032">
                  <c:v>0.03</c:v>
                </c:pt>
                <c:pt idx="1033">
                  <c:v>0.03</c:v>
                </c:pt>
                <c:pt idx="1034">
                  <c:v>0.03</c:v>
                </c:pt>
                <c:pt idx="1035">
                  <c:v>0.03</c:v>
                </c:pt>
                <c:pt idx="1036">
                  <c:v>0.03</c:v>
                </c:pt>
                <c:pt idx="1037">
                  <c:v>0.03</c:v>
                </c:pt>
                <c:pt idx="1038">
                  <c:v>0.03</c:v>
                </c:pt>
                <c:pt idx="1039">
                  <c:v>0.03</c:v>
                </c:pt>
                <c:pt idx="1040">
                  <c:v>0.03</c:v>
                </c:pt>
                <c:pt idx="1041">
                  <c:v>0.03</c:v>
                </c:pt>
                <c:pt idx="1042">
                  <c:v>0.03</c:v>
                </c:pt>
                <c:pt idx="1043">
                  <c:v>0.03</c:v>
                </c:pt>
                <c:pt idx="1044">
                  <c:v>0.03</c:v>
                </c:pt>
                <c:pt idx="1045">
                  <c:v>0.03</c:v>
                </c:pt>
                <c:pt idx="1046">
                  <c:v>0.03</c:v>
                </c:pt>
                <c:pt idx="1047">
                  <c:v>0.03</c:v>
                </c:pt>
                <c:pt idx="1048">
                  <c:v>0.03</c:v>
                </c:pt>
                <c:pt idx="1049">
                  <c:v>0.03</c:v>
                </c:pt>
                <c:pt idx="1050">
                  <c:v>0.03</c:v>
                </c:pt>
                <c:pt idx="1051">
                  <c:v>0.03</c:v>
                </c:pt>
                <c:pt idx="1052">
                  <c:v>0.03</c:v>
                </c:pt>
                <c:pt idx="1053">
                  <c:v>0.03</c:v>
                </c:pt>
                <c:pt idx="1054">
                  <c:v>0.03</c:v>
                </c:pt>
                <c:pt idx="1055">
                  <c:v>0.03</c:v>
                </c:pt>
                <c:pt idx="1056">
                  <c:v>0.03</c:v>
                </c:pt>
                <c:pt idx="1057">
                  <c:v>0.03</c:v>
                </c:pt>
                <c:pt idx="1058">
                  <c:v>0.03</c:v>
                </c:pt>
                <c:pt idx="1059">
                  <c:v>0.03</c:v>
                </c:pt>
                <c:pt idx="1060">
                  <c:v>0.03</c:v>
                </c:pt>
                <c:pt idx="1061">
                  <c:v>0.03</c:v>
                </c:pt>
                <c:pt idx="1062">
                  <c:v>0.03</c:v>
                </c:pt>
                <c:pt idx="1063">
                  <c:v>0.03</c:v>
                </c:pt>
                <c:pt idx="1064">
                  <c:v>0.03</c:v>
                </c:pt>
                <c:pt idx="1065">
                  <c:v>0.03</c:v>
                </c:pt>
                <c:pt idx="1066">
                  <c:v>0.03</c:v>
                </c:pt>
                <c:pt idx="1067">
                  <c:v>0.03</c:v>
                </c:pt>
                <c:pt idx="1068">
                  <c:v>0.03</c:v>
                </c:pt>
                <c:pt idx="1069">
                  <c:v>0.03</c:v>
                </c:pt>
                <c:pt idx="1070">
                  <c:v>0.03</c:v>
                </c:pt>
                <c:pt idx="1071">
                  <c:v>0.03</c:v>
                </c:pt>
                <c:pt idx="1072">
                  <c:v>0.03</c:v>
                </c:pt>
                <c:pt idx="1073">
                  <c:v>0.03</c:v>
                </c:pt>
                <c:pt idx="1074">
                  <c:v>0.03</c:v>
                </c:pt>
                <c:pt idx="1075">
                  <c:v>0.03</c:v>
                </c:pt>
                <c:pt idx="1076">
                  <c:v>0.03</c:v>
                </c:pt>
                <c:pt idx="1077">
                  <c:v>0.03</c:v>
                </c:pt>
                <c:pt idx="1078">
                  <c:v>0.03</c:v>
                </c:pt>
                <c:pt idx="1079">
                  <c:v>0.03</c:v>
                </c:pt>
                <c:pt idx="1080">
                  <c:v>0.03</c:v>
                </c:pt>
                <c:pt idx="1081">
                  <c:v>0.03</c:v>
                </c:pt>
                <c:pt idx="1082">
                  <c:v>0.03</c:v>
                </c:pt>
                <c:pt idx="1083">
                  <c:v>0.03</c:v>
                </c:pt>
                <c:pt idx="1084">
                  <c:v>0.03</c:v>
                </c:pt>
                <c:pt idx="1085">
                  <c:v>2.5000000000000001E-2</c:v>
                </c:pt>
                <c:pt idx="1086">
                  <c:v>2.5000000000000001E-2</c:v>
                </c:pt>
                <c:pt idx="1087">
                  <c:v>2.5000000000000001E-2</c:v>
                </c:pt>
                <c:pt idx="1088">
                  <c:v>2.5000000000000001E-2</c:v>
                </c:pt>
                <c:pt idx="1089">
                  <c:v>2.5000000000000001E-2</c:v>
                </c:pt>
                <c:pt idx="1090">
                  <c:v>2.5000000000000001E-2</c:v>
                </c:pt>
                <c:pt idx="1091">
                  <c:v>2.5000000000000001E-2</c:v>
                </c:pt>
                <c:pt idx="1092">
                  <c:v>2.5000000000000001E-2</c:v>
                </c:pt>
                <c:pt idx="1093">
                  <c:v>2.5000000000000001E-2</c:v>
                </c:pt>
                <c:pt idx="1094">
                  <c:v>2.5000000000000001E-2</c:v>
                </c:pt>
                <c:pt idx="1095">
                  <c:v>2.5000000000000001E-2</c:v>
                </c:pt>
                <c:pt idx="1096">
                  <c:v>2.5000000000000001E-2</c:v>
                </c:pt>
                <c:pt idx="1097">
                  <c:v>2.5000000000000001E-2</c:v>
                </c:pt>
                <c:pt idx="1098">
                  <c:v>2.5000000000000001E-2</c:v>
                </c:pt>
                <c:pt idx="1099">
                  <c:v>2.5000000000000001E-2</c:v>
                </c:pt>
                <c:pt idx="1100">
                  <c:v>2.5000000000000001E-2</c:v>
                </c:pt>
                <c:pt idx="1101">
                  <c:v>2.5000000000000001E-2</c:v>
                </c:pt>
                <c:pt idx="1102">
                  <c:v>2.5000000000000001E-2</c:v>
                </c:pt>
                <c:pt idx="1103">
                  <c:v>2.5000000000000001E-2</c:v>
                </c:pt>
                <c:pt idx="1104">
                  <c:v>2.5000000000000001E-2</c:v>
                </c:pt>
                <c:pt idx="1105">
                  <c:v>2.5000000000000001E-2</c:v>
                </c:pt>
                <c:pt idx="1106">
                  <c:v>2.5000000000000001E-2</c:v>
                </c:pt>
                <c:pt idx="1107">
                  <c:v>2.5000000000000001E-2</c:v>
                </c:pt>
                <c:pt idx="1108">
                  <c:v>2.5000000000000001E-2</c:v>
                </c:pt>
                <c:pt idx="1109">
                  <c:v>2.5000000000000001E-2</c:v>
                </c:pt>
                <c:pt idx="1110">
                  <c:v>2.5000000000000001E-2</c:v>
                </c:pt>
                <c:pt idx="1111">
                  <c:v>2.5000000000000001E-2</c:v>
                </c:pt>
                <c:pt idx="1112">
                  <c:v>2.5000000000000001E-2</c:v>
                </c:pt>
                <c:pt idx="1113">
                  <c:v>2.5000000000000001E-2</c:v>
                </c:pt>
                <c:pt idx="1114">
                  <c:v>2.5000000000000001E-2</c:v>
                </c:pt>
                <c:pt idx="1115">
                  <c:v>2.5000000000000001E-2</c:v>
                </c:pt>
                <c:pt idx="1116">
                  <c:v>2.5000000000000001E-2</c:v>
                </c:pt>
                <c:pt idx="1117">
                  <c:v>2.5000000000000001E-2</c:v>
                </c:pt>
                <c:pt idx="1118">
                  <c:v>2.5000000000000001E-2</c:v>
                </c:pt>
                <c:pt idx="1119">
                  <c:v>2.5000000000000001E-2</c:v>
                </c:pt>
                <c:pt idx="1120">
                  <c:v>2.5000000000000001E-2</c:v>
                </c:pt>
                <c:pt idx="1121">
                  <c:v>2.5000000000000001E-2</c:v>
                </c:pt>
                <c:pt idx="1122">
                  <c:v>2.5000000000000001E-2</c:v>
                </c:pt>
                <c:pt idx="1123">
                  <c:v>2.5000000000000001E-2</c:v>
                </c:pt>
                <c:pt idx="1124">
                  <c:v>2.5000000000000001E-2</c:v>
                </c:pt>
                <c:pt idx="1125">
                  <c:v>2.5000000000000001E-2</c:v>
                </c:pt>
                <c:pt idx="1126">
                  <c:v>2.5000000000000001E-2</c:v>
                </c:pt>
                <c:pt idx="1127">
                  <c:v>2.5000000000000001E-2</c:v>
                </c:pt>
                <c:pt idx="1128">
                  <c:v>2.5000000000000001E-2</c:v>
                </c:pt>
                <c:pt idx="1129">
                  <c:v>2.5000000000000001E-2</c:v>
                </c:pt>
                <c:pt idx="1130">
                  <c:v>2.5000000000000001E-2</c:v>
                </c:pt>
                <c:pt idx="1131">
                  <c:v>2.5000000000000001E-2</c:v>
                </c:pt>
                <c:pt idx="1132">
                  <c:v>2.5000000000000001E-2</c:v>
                </c:pt>
                <c:pt idx="1133">
                  <c:v>2.5000000000000001E-2</c:v>
                </c:pt>
                <c:pt idx="1134">
                  <c:v>2.5000000000000001E-2</c:v>
                </c:pt>
                <c:pt idx="1135">
                  <c:v>2.5000000000000001E-2</c:v>
                </c:pt>
                <c:pt idx="1136">
                  <c:v>2.5000000000000001E-2</c:v>
                </c:pt>
                <c:pt idx="1137">
                  <c:v>2.5000000000000001E-2</c:v>
                </c:pt>
                <c:pt idx="1138">
                  <c:v>2.5000000000000001E-2</c:v>
                </c:pt>
                <c:pt idx="1139">
                  <c:v>2.5000000000000001E-2</c:v>
                </c:pt>
                <c:pt idx="1140">
                  <c:v>2.5000000000000001E-2</c:v>
                </c:pt>
                <c:pt idx="1141">
                  <c:v>2.5000000000000001E-2</c:v>
                </c:pt>
                <c:pt idx="1142">
                  <c:v>2.5000000000000001E-2</c:v>
                </c:pt>
                <c:pt idx="1143">
                  <c:v>2.5000000000000001E-2</c:v>
                </c:pt>
                <c:pt idx="1144">
                  <c:v>2.5000000000000001E-2</c:v>
                </c:pt>
                <c:pt idx="1145">
                  <c:v>2.5000000000000001E-2</c:v>
                </c:pt>
                <c:pt idx="1146">
                  <c:v>2.5000000000000001E-2</c:v>
                </c:pt>
                <c:pt idx="1147">
                  <c:v>2.5000000000000001E-2</c:v>
                </c:pt>
                <c:pt idx="1148">
                  <c:v>2.5000000000000001E-2</c:v>
                </c:pt>
                <c:pt idx="1149">
                  <c:v>2.5000000000000001E-2</c:v>
                </c:pt>
                <c:pt idx="1150">
                  <c:v>2.5000000000000001E-2</c:v>
                </c:pt>
                <c:pt idx="1151">
                  <c:v>2.5000000000000001E-2</c:v>
                </c:pt>
                <c:pt idx="1152">
                  <c:v>2.5000000000000001E-2</c:v>
                </c:pt>
                <c:pt idx="1153">
                  <c:v>2.5000000000000001E-2</c:v>
                </c:pt>
                <c:pt idx="1154">
                  <c:v>2.5000000000000001E-2</c:v>
                </c:pt>
                <c:pt idx="1155">
                  <c:v>2.5000000000000001E-2</c:v>
                </c:pt>
                <c:pt idx="1156">
                  <c:v>2.5000000000000001E-2</c:v>
                </c:pt>
                <c:pt idx="1157">
                  <c:v>2.5000000000000001E-2</c:v>
                </c:pt>
                <c:pt idx="1158">
                  <c:v>2.5000000000000001E-2</c:v>
                </c:pt>
                <c:pt idx="1159">
                  <c:v>2.5000000000000001E-2</c:v>
                </c:pt>
                <c:pt idx="1160">
                  <c:v>2.5000000000000001E-2</c:v>
                </c:pt>
                <c:pt idx="1161">
                  <c:v>2.5000000000000001E-2</c:v>
                </c:pt>
                <c:pt idx="1162">
                  <c:v>2.5000000000000001E-2</c:v>
                </c:pt>
                <c:pt idx="1163">
                  <c:v>2.5000000000000001E-2</c:v>
                </c:pt>
                <c:pt idx="1164">
                  <c:v>2.5000000000000001E-2</c:v>
                </c:pt>
                <c:pt idx="1165">
                  <c:v>2.5000000000000001E-2</c:v>
                </c:pt>
                <c:pt idx="1166">
                  <c:v>2.5000000000000001E-2</c:v>
                </c:pt>
                <c:pt idx="1167">
                  <c:v>2.5000000000000001E-2</c:v>
                </c:pt>
                <c:pt idx="1168">
                  <c:v>2.5000000000000001E-2</c:v>
                </c:pt>
                <c:pt idx="1169">
                  <c:v>2.5000000000000001E-2</c:v>
                </c:pt>
                <c:pt idx="1170">
                  <c:v>2.5000000000000001E-2</c:v>
                </c:pt>
                <c:pt idx="1171">
                  <c:v>2.5000000000000001E-2</c:v>
                </c:pt>
                <c:pt idx="1172">
                  <c:v>2.5000000000000001E-2</c:v>
                </c:pt>
                <c:pt idx="1173">
                  <c:v>2.5000000000000001E-2</c:v>
                </c:pt>
                <c:pt idx="1174">
                  <c:v>2.5000000000000001E-2</c:v>
                </c:pt>
                <c:pt idx="1175">
                  <c:v>2.5000000000000001E-2</c:v>
                </c:pt>
                <c:pt idx="1176">
                  <c:v>2.5000000000000001E-2</c:v>
                </c:pt>
                <c:pt idx="1177">
                  <c:v>2.5000000000000001E-2</c:v>
                </c:pt>
                <c:pt idx="1178">
                  <c:v>2.5000000000000001E-2</c:v>
                </c:pt>
                <c:pt idx="1179">
                  <c:v>2.5000000000000001E-2</c:v>
                </c:pt>
                <c:pt idx="1180">
                  <c:v>2.5000000000000001E-2</c:v>
                </c:pt>
                <c:pt idx="1181">
                  <c:v>2.5000000000000001E-2</c:v>
                </c:pt>
                <c:pt idx="1182">
                  <c:v>2.5000000000000001E-2</c:v>
                </c:pt>
                <c:pt idx="1183">
                  <c:v>2.5000000000000001E-2</c:v>
                </c:pt>
                <c:pt idx="1184">
                  <c:v>2.5000000000000001E-2</c:v>
                </c:pt>
                <c:pt idx="1185">
                  <c:v>2.5000000000000001E-2</c:v>
                </c:pt>
                <c:pt idx="1186">
                  <c:v>2.5000000000000001E-2</c:v>
                </c:pt>
                <c:pt idx="1187">
                  <c:v>2.5000000000000001E-2</c:v>
                </c:pt>
                <c:pt idx="1188">
                  <c:v>2.5000000000000001E-2</c:v>
                </c:pt>
                <c:pt idx="1189">
                  <c:v>2.5000000000000001E-2</c:v>
                </c:pt>
                <c:pt idx="1190">
                  <c:v>2.5000000000000001E-2</c:v>
                </c:pt>
                <c:pt idx="1191">
                  <c:v>2.5000000000000001E-2</c:v>
                </c:pt>
                <c:pt idx="1192">
                  <c:v>2.5000000000000001E-2</c:v>
                </c:pt>
                <c:pt idx="1193">
                  <c:v>2.5000000000000001E-2</c:v>
                </c:pt>
                <c:pt idx="1194">
                  <c:v>2.5000000000000001E-2</c:v>
                </c:pt>
                <c:pt idx="1195">
                  <c:v>2.5000000000000001E-2</c:v>
                </c:pt>
                <c:pt idx="1196">
                  <c:v>2.5000000000000001E-2</c:v>
                </c:pt>
                <c:pt idx="1197">
                  <c:v>2.5000000000000001E-2</c:v>
                </c:pt>
                <c:pt idx="1198">
                  <c:v>2.5000000000000001E-2</c:v>
                </c:pt>
                <c:pt idx="1199">
                  <c:v>2.5000000000000001E-2</c:v>
                </c:pt>
                <c:pt idx="1200">
                  <c:v>2.5000000000000001E-2</c:v>
                </c:pt>
                <c:pt idx="1201">
                  <c:v>2.5000000000000001E-2</c:v>
                </c:pt>
                <c:pt idx="1202">
                  <c:v>2.5000000000000001E-2</c:v>
                </c:pt>
                <c:pt idx="1203">
                  <c:v>2.5000000000000001E-2</c:v>
                </c:pt>
                <c:pt idx="1204">
                  <c:v>2.5000000000000001E-2</c:v>
                </c:pt>
                <c:pt idx="1205">
                  <c:v>2.5000000000000001E-2</c:v>
                </c:pt>
                <c:pt idx="1206">
                  <c:v>2.5000000000000001E-2</c:v>
                </c:pt>
                <c:pt idx="1207">
                  <c:v>2.5000000000000001E-2</c:v>
                </c:pt>
                <c:pt idx="1208">
                  <c:v>2.5000000000000001E-2</c:v>
                </c:pt>
                <c:pt idx="1209">
                  <c:v>2.5000000000000001E-2</c:v>
                </c:pt>
                <c:pt idx="1210">
                  <c:v>2.5000000000000001E-2</c:v>
                </c:pt>
                <c:pt idx="1211">
                  <c:v>2.5000000000000001E-2</c:v>
                </c:pt>
                <c:pt idx="1212">
                  <c:v>2.5000000000000001E-2</c:v>
                </c:pt>
                <c:pt idx="1213">
                  <c:v>2.5000000000000001E-2</c:v>
                </c:pt>
                <c:pt idx="1214">
                  <c:v>2.5000000000000001E-2</c:v>
                </c:pt>
                <c:pt idx="1215">
                  <c:v>2.5000000000000001E-2</c:v>
                </c:pt>
                <c:pt idx="1216">
                  <c:v>2.5000000000000001E-2</c:v>
                </c:pt>
                <c:pt idx="1217">
                  <c:v>2.5000000000000001E-2</c:v>
                </c:pt>
                <c:pt idx="1218">
                  <c:v>2.5000000000000001E-2</c:v>
                </c:pt>
                <c:pt idx="1219">
                  <c:v>2.5000000000000001E-2</c:v>
                </c:pt>
                <c:pt idx="1220">
                  <c:v>2.5000000000000001E-2</c:v>
                </c:pt>
                <c:pt idx="1221">
                  <c:v>2.5000000000000001E-2</c:v>
                </c:pt>
                <c:pt idx="1222">
                  <c:v>2.5000000000000001E-2</c:v>
                </c:pt>
                <c:pt idx="1223">
                  <c:v>2.5000000000000001E-2</c:v>
                </c:pt>
                <c:pt idx="1224">
                  <c:v>2.5000000000000001E-2</c:v>
                </c:pt>
                <c:pt idx="1225">
                  <c:v>2.5000000000000001E-2</c:v>
                </c:pt>
                <c:pt idx="1226">
                  <c:v>2.5000000000000001E-2</c:v>
                </c:pt>
                <c:pt idx="1227">
                  <c:v>2.5000000000000001E-2</c:v>
                </c:pt>
                <c:pt idx="1228">
                  <c:v>2.5000000000000001E-2</c:v>
                </c:pt>
                <c:pt idx="1229">
                  <c:v>2.5000000000000001E-2</c:v>
                </c:pt>
                <c:pt idx="1230">
                  <c:v>2.5000000000000001E-2</c:v>
                </c:pt>
                <c:pt idx="1231">
                  <c:v>2.5000000000000001E-2</c:v>
                </c:pt>
                <c:pt idx="1232">
                  <c:v>2.5000000000000001E-2</c:v>
                </c:pt>
                <c:pt idx="1233">
                  <c:v>2.5000000000000001E-2</c:v>
                </c:pt>
                <c:pt idx="1234">
                  <c:v>2.5000000000000001E-2</c:v>
                </c:pt>
                <c:pt idx="1235">
                  <c:v>2.5000000000000001E-2</c:v>
                </c:pt>
                <c:pt idx="1236">
                  <c:v>2.5000000000000001E-2</c:v>
                </c:pt>
                <c:pt idx="1237">
                  <c:v>2.5000000000000001E-2</c:v>
                </c:pt>
                <c:pt idx="1238">
                  <c:v>2.5000000000000001E-2</c:v>
                </c:pt>
                <c:pt idx="1239">
                  <c:v>2.5000000000000001E-2</c:v>
                </c:pt>
                <c:pt idx="1240">
                  <c:v>2.5000000000000001E-2</c:v>
                </c:pt>
                <c:pt idx="1241">
                  <c:v>2.5000000000000001E-2</c:v>
                </c:pt>
                <c:pt idx="1242">
                  <c:v>2.5000000000000001E-2</c:v>
                </c:pt>
                <c:pt idx="1243">
                  <c:v>2.5000000000000001E-2</c:v>
                </c:pt>
                <c:pt idx="1244">
                  <c:v>2.5000000000000001E-2</c:v>
                </c:pt>
                <c:pt idx="1245">
                  <c:v>2.5000000000000001E-2</c:v>
                </c:pt>
                <c:pt idx="1246">
                  <c:v>2.5000000000000001E-2</c:v>
                </c:pt>
                <c:pt idx="1247">
                  <c:v>2.5000000000000001E-2</c:v>
                </c:pt>
                <c:pt idx="1248">
                  <c:v>2.5000000000000001E-2</c:v>
                </c:pt>
                <c:pt idx="1249">
                  <c:v>2.5000000000000001E-2</c:v>
                </c:pt>
                <c:pt idx="1250">
                  <c:v>2.5000000000000001E-2</c:v>
                </c:pt>
                <c:pt idx="1251">
                  <c:v>2.5000000000000001E-2</c:v>
                </c:pt>
                <c:pt idx="1252">
                  <c:v>2.5000000000000001E-2</c:v>
                </c:pt>
                <c:pt idx="1253">
                  <c:v>2.5000000000000001E-2</c:v>
                </c:pt>
                <c:pt idx="1254">
                  <c:v>2.5000000000000001E-2</c:v>
                </c:pt>
                <c:pt idx="1255">
                  <c:v>2.5000000000000001E-2</c:v>
                </c:pt>
                <c:pt idx="1256">
                  <c:v>2.5000000000000001E-2</c:v>
                </c:pt>
                <c:pt idx="1257">
                  <c:v>2.5000000000000001E-2</c:v>
                </c:pt>
                <c:pt idx="1258">
                  <c:v>0.02</c:v>
                </c:pt>
                <c:pt idx="1259">
                  <c:v>0.02</c:v>
                </c:pt>
                <c:pt idx="1260">
                  <c:v>0.02</c:v>
                </c:pt>
                <c:pt idx="1261">
                  <c:v>0.02</c:v>
                </c:pt>
                <c:pt idx="1262">
                  <c:v>0.02</c:v>
                </c:pt>
                <c:pt idx="1263">
                  <c:v>0.01</c:v>
                </c:pt>
                <c:pt idx="1264">
                  <c:v>0.01</c:v>
                </c:pt>
                <c:pt idx="1265">
                  <c:v>0.01</c:v>
                </c:pt>
                <c:pt idx="1266">
                  <c:v>0.01</c:v>
                </c:pt>
                <c:pt idx="1267">
                  <c:v>2.5000000000000001E-2</c:v>
                </c:pt>
                <c:pt idx="1268">
                  <c:v>2.5000000000000001E-2</c:v>
                </c:pt>
                <c:pt idx="1269">
                  <c:v>2.5000000000000001E-2</c:v>
                </c:pt>
                <c:pt idx="1270">
                  <c:v>2.5000000000000001E-2</c:v>
                </c:pt>
                <c:pt idx="1271">
                  <c:v>0.02</c:v>
                </c:pt>
                <c:pt idx="1272">
                  <c:v>0.02</c:v>
                </c:pt>
                <c:pt idx="1273">
                  <c:v>0.02</c:v>
                </c:pt>
                <c:pt idx="1274">
                  <c:v>0.02</c:v>
                </c:pt>
                <c:pt idx="1275">
                  <c:v>0.02</c:v>
                </c:pt>
                <c:pt idx="1276">
                  <c:v>0.01</c:v>
                </c:pt>
                <c:pt idx="1277">
                  <c:v>0.01</c:v>
                </c:pt>
                <c:pt idx="1278">
                  <c:v>0.01</c:v>
                </c:pt>
                <c:pt idx="1279">
                  <c:v>0.01</c:v>
                </c:pt>
                <c:pt idx="1280">
                  <c:v>0.01</c:v>
                </c:pt>
                <c:pt idx="1281">
                  <c:v>0.01</c:v>
                </c:pt>
                <c:pt idx="1282">
                  <c:v>0.01</c:v>
                </c:pt>
                <c:pt idx="1283">
                  <c:v>0.01</c:v>
                </c:pt>
                <c:pt idx="1284">
                  <c:v>0.01</c:v>
                </c:pt>
                <c:pt idx="1285">
                  <c:v>0.01</c:v>
                </c:pt>
                <c:pt idx="1286">
                  <c:v>0.01</c:v>
                </c:pt>
                <c:pt idx="1287">
                  <c:v>0.01</c:v>
                </c:pt>
                <c:pt idx="1288">
                  <c:v>0.01</c:v>
                </c:pt>
                <c:pt idx="1289">
                  <c:v>0.01</c:v>
                </c:pt>
                <c:pt idx="1290">
                  <c:v>0.01</c:v>
                </c:pt>
                <c:pt idx="1291">
                  <c:v>0.01</c:v>
                </c:pt>
                <c:pt idx="1292">
                  <c:v>0.01</c:v>
                </c:pt>
                <c:pt idx="1293">
                  <c:v>0.01</c:v>
                </c:pt>
                <c:pt idx="1294">
                  <c:v>0.01</c:v>
                </c:pt>
                <c:pt idx="1295">
                  <c:v>0.01</c:v>
                </c:pt>
                <c:pt idx="1296">
                  <c:v>0.01</c:v>
                </c:pt>
                <c:pt idx="1297">
                  <c:v>0.01</c:v>
                </c:pt>
                <c:pt idx="1298">
                  <c:v>0.01</c:v>
                </c:pt>
                <c:pt idx="1299">
                  <c:v>0.01</c:v>
                </c:pt>
                <c:pt idx="1300">
                  <c:v>0.01</c:v>
                </c:pt>
                <c:pt idx="1301">
                  <c:v>0.01</c:v>
                </c:pt>
                <c:pt idx="1302">
                  <c:v>0.01</c:v>
                </c:pt>
                <c:pt idx="1303">
                  <c:v>0.01</c:v>
                </c:pt>
                <c:pt idx="1304">
                  <c:v>0.01</c:v>
                </c:pt>
                <c:pt idx="1305">
                  <c:v>0.01</c:v>
                </c:pt>
                <c:pt idx="1306">
                  <c:v>0.01</c:v>
                </c:pt>
                <c:pt idx="1307">
                  <c:v>0.01</c:v>
                </c:pt>
                <c:pt idx="1308">
                  <c:v>0.01</c:v>
                </c:pt>
                <c:pt idx="1309">
                  <c:v>0.01</c:v>
                </c:pt>
                <c:pt idx="1310">
                  <c:v>0.01</c:v>
                </c:pt>
                <c:pt idx="1311">
                  <c:v>0.01</c:v>
                </c:pt>
                <c:pt idx="1312">
                  <c:v>0.01</c:v>
                </c:pt>
                <c:pt idx="1313">
                  <c:v>0.01</c:v>
                </c:pt>
                <c:pt idx="1314">
                  <c:v>0.01</c:v>
                </c:pt>
                <c:pt idx="1315">
                  <c:v>0.01</c:v>
                </c:pt>
                <c:pt idx="1316">
                  <c:v>0.01</c:v>
                </c:pt>
                <c:pt idx="1317">
                  <c:v>0.01</c:v>
                </c:pt>
                <c:pt idx="1318">
                  <c:v>0.01</c:v>
                </c:pt>
                <c:pt idx="1319">
                  <c:v>0.01</c:v>
                </c:pt>
                <c:pt idx="1320">
                  <c:v>0.01</c:v>
                </c:pt>
                <c:pt idx="1321">
                  <c:v>0.01</c:v>
                </c:pt>
                <c:pt idx="1322">
                  <c:v>0.01</c:v>
                </c:pt>
                <c:pt idx="1323">
                  <c:v>0.01</c:v>
                </c:pt>
                <c:pt idx="1324">
                  <c:v>0.01</c:v>
                </c:pt>
                <c:pt idx="1325">
                  <c:v>0.01</c:v>
                </c:pt>
                <c:pt idx="1326">
                  <c:v>0.01</c:v>
                </c:pt>
                <c:pt idx="1327">
                  <c:v>0.01</c:v>
                </c:pt>
                <c:pt idx="1328">
                  <c:v>0.01</c:v>
                </c:pt>
                <c:pt idx="1329">
                  <c:v>0.01</c:v>
                </c:pt>
                <c:pt idx="1330">
                  <c:v>0.01</c:v>
                </c:pt>
                <c:pt idx="1331">
                  <c:v>0.01</c:v>
                </c:pt>
                <c:pt idx="1332">
                  <c:v>0.01</c:v>
                </c:pt>
                <c:pt idx="1333">
                  <c:v>0.01</c:v>
                </c:pt>
                <c:pt idx="1334">
                  <c:v>0.01</c:v>
                </c:pt>
                <c:pt idx="1335">
                  <c:v>0.01</c:v>
                </c:pt>
                <c:pt idx="1336">
                  <c:v>0.01</c:v>
                </c:pt>
                <c:pt idx="1337">
                  <c:v>0.01</c:v>
                </c:pt>
                <c:pt idx="1338">
                  <c:v>0.01</c:v>
                </c:pt>
                <c:pt idx="1339">
                  <c:v>0.01</c:v>
                </c:pt>
                <c:pt idx="1340">
                  <c:v>0.01</c:v>
                </c:pt>
                <c:pt idx="1341">
                  <c:v>0.01</c:v>
                </c:pt>
                <c:pt idx="1342">
                  <c:v>0.01</c:v>
                </c:pt>
                <c:pt idx="1343">
                  <c:v>0.01</c:v>
                </c:pt>
                <c:pt idx="1344">
                  <c:v>0.01</c:v>
                </c:pt>
                <c:pt idx="1345">
                  <c:v>0.01</c:v>
                </c:pt>
                <c:pt idx="1346">
                  <c:v>0.01</c:v>
                </c:pt>
                <c:pt idx="1347">
                  <c:v>0.01</c:v>
                </c:pt>
                <c:pt idx="1348">
                  <c:v>0.01</c:v>
                </c:pt>
                <c:pt idx="1349">
                  <c:v>0.01</c:v>
                </c:pt>
                <c:pt idx="1350">
                  <c:v>0.01</c:v>
                </c:pt>
                <c:pt idx="1351">
                  <c:v>0.01</c:v>
                </c:pt>
                <c:pt idx="1352">
                  <c:v>0.01</c:v>
                </c:pt>
                <c:pt idx="1353">
                  <c:v>0.01</c:v>
                </c:pt>
                <c:pt idx="1354">
                  <c:v>0.01</c:v>
                </c:pt>
                <c:pt idx="1355">
                  <c:v>0.01</c:v>
                </c:pt>
                <c:pt idx="1356">
                  <c:v>0.01</c:v>
                </c:pt>
                <c:pt idx="1357">
                  <c:v>0.01</c:v>
                </c:pt>
                <c:pt idx="1358">
                  <c:v>0.01</c:v>
                </c:pt>
                <c:pt idx="1359">
                  <c:v>0.01</c:v>
                </c:pt>
                <c:pt idx="1360">
                  <c:v>0.01</c:v>
                </c:pt>
                <c:pt idx="1361">
                  <c:v>0.01</c:v>
                </c:pt>
                <c:pt idx="1362">
                  <c:v>0.01</c:v>
                </c:pt>
                <c:pt idx="1363">
                  <c:v>0.01</c:v>
                </c:pt>
                <c:pt idx="1364">
                  <c:v>0.01</c:v>
                </c:pt>
                <c:pt idx="1365">
                  <c:v>0.01</c:v>
                </c:pt>
                <c:pt idx="1366">
                  <c:v>0.01</c:v>
                </c:pt>
                <c:pt idx="1367">
                  <c:v>0.01</c:v>
                </c:pt>
                <c:pt idx="1368">
                  <c:v>0.01</c:v>
                </c:pt>
                <c:pt idx="1369">
                  <c:v>0.01</c:v>
                </c:pt>
                <c:pt idx="1370">
                  <c:v>0.01</c:v>
                </c:pt>
                <c:pt idx="1371">
                  <c:v>0.01</c:v>
                </c:pt>
                <c:pt idx="1372">
                  <c:v>0.01</c:v>
                </c:pt>
                <c:pt idx="1373">
                  <c:v>0.01</c:v>
                </c:pt>
                <c:pt idx="1374">
                  <c:v>0.01</c:v>
                </c:pt>
                <c:pt idx="1375">
                  <c:v>0.01</c:v>
                </c:pt>
                <c:pt idx="1376">
                  <c:v>0.01</c:v>
                </c:pt>
                <c:pt idx="1377">
                  <c:v>0.01</c:v>
                </c:pt>
                <c:pt idx="1378">
                  <c:v>0.01</c:v>
                </c:pt>
                <c:pt idx="1379">
                  <c:v>0.01</c:v>
                </c:pt>
                <c:pt idx="1380">
                  <c:v>0.01</c:v>
                </c:pt>
                <c:pt idx="1381">
                  <c:v>0.01</c:v>
                </c:pt>
                <c:pt idx="1382">
                  <c:v>0.01</c:v>
                </c:pt>
                <c:pt idx="1383">
                  <c:v>0.01</c:v>
                </c:pt>
                <c:pt idx="1384">
                  <c:v>0.01</c:v>
                </c:pt>
                <c:pt idx="1385">
                  <c:v>0.01</c:v>
                </c:pt>
                <c:pt idx="1386">
                  <c:v>0.01</c:v>
                </c:pt>
                <c:pt idx="1387">
                  <c:v>0.01</c:v>
                </c:pt>
                <c:pt idx="1388">
                  <c:v>0.01</c:v>
                </c:pt>
                <c:pt idx="1389">
                  <c:v>0.01</c:v>
                </c:pt>
                <c:pt idx="1390">
                  <c:v>0.01</c:v>
                </c:pt>
                <c:pt idx="1391">
                  <c:v>0.01</c:v>
                </c:pt>
                <c:pt idx="1392">
                  <c:v>0.01</c:v>
                </c:pt>
                <c:pt idx="1393">
                  <c:v>0.01</c:v>
                </c:pt>
                <c:pt idx="1394">
                  <c:v>0.01</c:v>
                </c:pt>
                <c:pt idx="1395">
                  <c:v>0.01</c:v>
                </c:pt>
                <c:pt idx="1396">
                  <c:v>0.01</c:v>
                </c:pt>
                <c:pt idx="1397">
                  <c:v>0.01</c:v>
                </c:pt>
                <c:pt idx="1398">
                  <c:v>0.01</c:v>
                </c:pt>
                <c:pt idx="1399">
                  <c:v>0.01</c:v>
                </c:pt>
                <c:pt idx="1400">
                  <c:v>0.01</c:v>
                </c:pt>
                <c:pt idx="1401">
                  <c:v>0.01</c:v>
                </c:pt>
                <c:pt idx="1402">
                  <c:v>0.01</c:v>
                </c:pt>
                <c:pt idx="1403">
                  <c:v>0.01</c:v>
                </c:pt>
                <c:pt idx="1404">
                  <c:v>0.01</c:v>
                </c:pt>
                <c:pt idx="1405">
                  <c:v>0.01</c:v>
                </c:pt>
                <c:pt idx="1406">
                  <c:v>0.01</c:v>
                </c:pt>
                <c:pt idx="1407">
                  <c:v>0.01</c:v>
                </c:pt>
                <c:pt idx="1408">
                  <c:v>0.01</c:v>
                </c:pt>
                <c:pt idx="1409">
                  <c:v>0.01</c:v>
                </c:pt>
                <c:pt idx="1410">
                  <c:v>0.01</c:v>
                </c:pt>
                <c:pt idx="1411">
                  <c:v>0.01</c:v>
                </c:pt>
                <c:pt idx="1412">
                  <c:v>0.01</c:v>
                </c:pt>
                <c:pt idx="1413">
                  <c:v>0.01</c:v>
                </c:pt>
                <c:pt idx="1414">
                  <c:v>0.01</c:v>
                </c:pt>
                <c:pt idx="1415">
                  <c:v>0.01</c:v>
                </c:pt>
                <c:pt idx="1416">
                  <c:v>0.01</c:v>
                </c:pt>
                <c:pt idx="1417">
                  <c:v>0.01</c:v>
                </c:pt>
                <c:pt idx="1418">
                  <c:v>0.01</c:v>
                </c:pt>
                <c:pt idx="1419">
                  <c:v>0.01</c:v>
                </c:pt>
                <c:pt idx="1420">
                  <c:v>0.01</c:v>
                </c:pt>
                <c:pt idx="1421">
                  <c:v>0.01</c:v>
                </c:pt>
                <c:pt idx="1422">
                  <c:v>0.01</c:v>
                </c:pt>
                <c:pt idx="1423">
                  <c:v>0.01</c:v>
                </c:pt>
                <c:pt idx="1424">
                  <c:v>0.01</c:v>
                </c:pt>
                <c:pt idx="1425">
                  <c:v>0.01</c:v>
                </c:pt>
                <c:pt idx="1426">
                  <c:v>0.01</c:v>
                </c:pt>
                <c:pt idx="1427">
                  <c:v>0.01</c:v>
                </c:pt>
                <c:pt idx="1428">
                  <c:v>0.01</c:v>
                </c:pt>
                <c:pt idx="1429">
                  <c:v>0.01</c:v>
                </c:pt>
                <c:pt idx="1430">
                  <c:v>0.01</c:v>
                </c:pt>
                <c:pt idx="1431">
                  <c:v>0.01</c:v>
                </c:pt>
                <c:pt idx="1432">
                  <c:v>0.01</c:v>
                </c:pt>
                <c:pt idx="1433">
                  <c:v>0.01</c:v>
                </c:pt>
                <c:pt idx="1434">
                  <c:v>0.01</c:v>
                </c:pt>
                <c:pt idx="1435">
                  <c:v>0.01</c:v>
                </c:pt>
                <c:pt idx="1436">
                  <c:v>0.01</c:v>
                </c:pt>
                <c:pt idx="1437">
                  <c:v>0.01</c:v>
                </c:pt>
                <c:pt idx="1438">
                  <c:v>0.01</c:v>
                </c:pt>
                <c:pt idx="1439">
                  <c:v>0.01</c:v>
                </c:pt>
                <c:pt idx="1440">
                  <c:v>0.01</c:v>
                </c:pt>
                <c:pt idx="1441">
                  <c:v>0.01</c:v>
                </c:pt>
                <c:pt idx="1442">
                  <c:v>0.01</c:v>
                </c:pt>
                <c:pt idx="1443">
                  <c:v>0.01</c:v>
                </c:pt>
                <c:pt idx="1444">
                  <c:v>0.01</c:v>
                </c:pt>
                <c:pt idx="1445">
                  <c:v>0.01</c:v>
                </c:pt>
                <c:pt idx="1446">
                  <c:v>0.01</c:v>
                </c:pt>
                <c:pt idx="1447">
                  <c:v>0.01</c:v>
                </c:pt>
                <c:pt idx="1448">
                  <c:v>0.01</c:v>
                </c:pt>
                <c:pt idx="1449">
                  <c:v>0.01</c:v>
                </c:pt>
                <c:pt idx="1450">
                  <c:v>0.01</c:v>
                </c:pt>
                <c:pt idx="1451">
                  <c:v>0.01</c:v>
                </c:pt>
                <c:pt idx="1452">
                  <c:v>0.01</c:v>
                </c:pt>
                <c:pt idx="1453">
                  <c:v>0.01</c:v>
                </c:pt>
                <c:pt idx="1454">
                  <c:v>0.01</c:v>
                </c:pt>
                <c:pt idx="1455">
                  <c:v>0.01</c:v>
                </c:pt>
                <c:pt idx="1456">
                  <c:v>0.01</c:v>
                </c:pt>
                <c:pt idx="1457">
                  <c:v>0.01</c:v>
                </c:pt>
                <c:pt idx="1458">
                  <c:v>0.01</c:v>
                </c:pt>
                <c:pt idx="1459">
                  <c:v>0.01</c:v>
                </c:pt>
                <c:pt idx="1460">
                  <c:v>0.01</c:v>
                </c:pt>
                <c:pt idx="1461">
                  <c:v>0.01</c:v>
                </c:pt>
                <c:pt idx="1462">
                  <c:v>0.01</c:v>
                </c:pt>
                <c:pt idx="1463">
                  <c:v>0.01</c:v>
                </c:pt>
                <c:pt idx="1464">
                  <c:v>0.01</c:v>
                </c:pt>
                <c:pt idx="1465">
                  <c:v>0.01</c:v>
                </c:pt>
                <c:pt idx="1466">
                  <c:v>0.01</c:v>
                </c:pt>
                <c:pt idx="1467">
                  <c:v>0.01</c:v>
                </c:pt>
                <c:pt idx="1468">
                  <c:v>0.01</c:v>
                </c:pt>
                <c:pt idx="1469">
                  <c:v>0.01</c:v>
                </c:pt>
                <c:pt idx="1470">
                  <c:v>0.01</c:v>
                </c:pt>
                <c:pt idx="1471">
                  <c:v>0.01</c:v>
                </c:pt>
                <c:pt idx="1472">
                  <c:v>0.01</c:v>
                </c:pt>
                <c:pt idx="1473">
                  <c:v>0.01</c:v>
                </c:pt>
                <c:pt idx="1474">
                  <c:v>0.01</c:v>
                </c:pt>
                <c:pt idx="1475">
                  <c:v>0.01</c:v>
                </c:pt>
                <c:pt idx="1476">
                  <c:v>0.01</c:v>
                </c:pt>
                <c:pt idx="1477">
                  <c:v>0.01</c:v>
                </c:pt>
                <c:pt idx="1478">
                  <c:v>0.01</c:v>
                </c:pt>
                <c:pt idx="1479">
                  <c:v>0.01</c:v>
                </c:pt>
                <c:pt idx="1480">
                  <c:v>0.01</c:v>
                </c:pt>
                <c:pt idx="1481">
                  <c:v>0.01</c:v>
                </c:pt>
                <c:pt idx="1482">
                  <c:v>0.01</c:v>
                </c:pt>
                <c:pt idx="1483">
                  <c:v>0.01</c:v>
                </c:pt>
                <c:pt idx="1484">
                  <c:v>0.01</c:v>
                </c:pt>
                <c:pt idx="1485">
                  <c:v>0.01</c:v>
                </c:pt>
                <c:pt idx="1486">
                  <c:v>0.01</c:v>
                </c:pt>
                <c:pt idx="1487">
                  <c:v>0.01</c:v>
                </c:pt>
                <c:pt idx="1488">
                  <c:v>2E-3</c:v>
                </c:pt>
                <c:pt idx="1489">
                  <c:v>2E-3</c:v>
                </c:pt>
                <c:pt idx="1490">
                  <c:v>2E-3</c:v>
                </c:pt>
                <c:pt idx="1491">
                  <c:v>2E-3</c:v>
                </c:pt>
                <c:pt idx="1492">
                  <c:v>2E-3</c:v>
                </c:pt>
                <c:pt idx="1493">
                  <c:v>2E-3</c:v>
                </c:pt>
                <c:pt idx="1494">
                  <c:v>2E-3</c:v>
                </c:pt>
                <c:pt idx="1495">
                  <c:v>2E-3</c:v>
                </c:pt>
                <c:pt idx="1496">
                  <c:v>2E-3</c:v>
                </c:pt>
                <c:pt idx="1497">
                  <c:v>2E-3</c:v>
                </c:pt>
                <c:pt idx="1498">
                  <c:v>2E-3</c:v>
                </c:pt>
                <c:pt idx="1499">
                  <c:v>2E-3</c:v>
                </c:pt>
                <c:pt idx="1500">
                  <c:v>2E-3</c:v>
                </c:pt>
                <c:pt idx="1501">
                  <c:v>2E-3</c:v>
                </c:pt>
                <c:pt idx="1502">
                  <c:v>2E-3</c:v>
                </c:pt>
                <c:pt idx="1503">
                  <c:v>2E-3</c:v>
                </c:pt>
                <c:pt idx="1504">
                  <c:v>2E-3</c:v>
                </c:pt>
                <c:pt idx="1505">
                  <c:v>2E-3</c:v>
                </c:pt>
                <c:pt idx="1506">
                  <c:v>2E-3</c:v>
                </c:pt>
                <c:pt idx="1507">
                  <c:v>2E-3</c:v>
                </c:pt>
                <c:pt idx="1508">
                  <c:v>2E-3</c:v>
                </c:pt>
                <c:pt idx="1509">
                  <c:v>2E-3</c:v>
                </c:pt>
                <c:pt idx="1510">
                  <c:v>2E-3</c:v>
                </c:pt>
                <c:pt idx="1511">
                  <c:v>2E-3</c:v>
                </c:pt>
                <c:pt idx="1512">
                  <c:v>2E-3</c:v>
                </c:pt>
                <c:pt idx="1513">
                  <c:v>2E-3</c:v>
                </c:pt>
                <c:pt idx="1514">
                  <c:v>2E-3</c:v>
                </c:pt>
                <c:pt idx="1515">
                  <c:v>2E-3</c:v>
                </c:pt>
                <c:pt idx="1516">
                  <c:v>2E-3</c:v>
                </c:pt>
                <c:pt idx="1517">
                  <c:v>2E-3</c:v>
                </c:pt>
                <c:pt idx="1518">
                  <c:v>2E-3</c:v>
                </c:pt>
                <c:pt idx="1519">
                  <c:v>2E-3</c:v>
                </c:pt>
              </c:numCache>
            </c:numRef>
          </c:val>
          <c:smooth val="0"/>
          <c:extLst>
            <c:ext xmlns:c16="http://schemas.microsoft.com/office/drawing/2014/chart" uri="{C3380CC4-5D6E-409C-BE32-E72D297353CC}">
              <c16:uniqueId val="{00000000-914C-4771-862E-7EB313717E31}"/>
            </c:ext>
          </c:extLst>
        </c:ser>
        <c:dLbls>
          <c:showLegendKey val="0"/>
          <c:showVal val="0"/>
          <c:showCatName val="0"/>
          <c:showSerName val="0"/>
          <c:showPercent val="0"/>
          <c:showBubbleSize val="0"/>
        </c:dLbls>
        <c:smooth val="0"/>
        <c:axId val="1072567679"/>
        <c:axId val="1190178991"/>
      </c:lineChart>
      <c:dateAx>
        <c:axId val="1072567679"/>
        <c:scaling>
          <c:orientation val="minMax"/>
        </c:scaling>
        <c:delete val="0"/>
        <c:axPos val="b"/>
        <c:numFmt formatCode="yyyy&quot;年&quot;m&quot;月&quot;;@" sourceLinked="0"/>
        <c:majorTickMark val="in"/>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ja-JP"/>
          </a:p>
        </c:txPr>
        <c:crossAx val="1190178991"/>
        <c:crosses val="autoZero"/>
        <c:auto val="0"/>
        <c:lblOffset val="100"/>
        <c:baseTimeUnit val="days"/>
        <c:majorUnit val="3"/>
        <c:majorTimeUnit val="years"/>
      </c:dateAx>
      <c:valAx>
        <c:axId val="1190178991"/>
        <c:scaling>
          <c:orientation val="minMax"/>
        </c:scaling>
        <c:delete val="0"/>
        <c:axPos val="l"/>
        <c:majorGridlines>
          <c:spPr>
            <a:ln w="9525" cap="flat" cmpd="sng" algn="ctr">
              <a:solidFill>
                <a:schemeClr val="tx1">
                  <a:lumMod val="50000"/>
                  <a:lumOff val="50000"/>
                </a:schemeClr>
              </a:solidFill>
              <a:prstDash val="dash"/>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ja-JP"/>
          </a:p>
        </c:txPr>
        <c:crossAx val="1072567679"/>
        <c:crosses val="autoZero"/>
        <c:crossBetween val="between"/>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023228497944465E-2"/>
          <c:y val="6.4598207131574048E-2"/>
          <c:w val="0.77669022771274165"/>
          <c:h val="0.66090883290581104"/>
        </c:manualLayout>
      </c:layout>
      <c:lineChart>
        <c:grouping val="standard"/>
        <c:varyColors val="0"/>
        <c:ser>
          <c:idx val="0"/>
          <c:order val="0"/>
          <c:tx>
            <c:strRef>
              <c:f>Sheet1!$A$3</c:f>
              <c:strCache>
                <c:ptCount val="1"/>
                <c:pt idx="0">
                  <c:v>単利</c:v>
                </c:pt>
              </c:strCache>
            </c:strRef>
          </c:tx>
          <c:spPr>
            <a:ln w="28575" cap="rnd">
              <a:solidFill>
                <a:schemeClr val="accent1"/>
              </a:solidFill>
              <a:round/>
            </a:ln>
            <a:effectLst/>
          </c:spPr>
          <c:marker>
            <c:symbol val="none"/>
          </c:marker>
          <c:cat>
            <c:numRef>
              <c:f>Sheet1!$B$2:$L$2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Sheet1!$B$3:$L$3</c:f>
              <c:numCache>
                <c:formatCode>#,##0_);[Red]\(#,##0\)</c:formatCode>
                <c:ptCount val="11"/>
                <c:pt idx="0">
                  <c:v>100</c:v>
                </c:pt>
                <c:pt idx="1">
                  <c:v>103</c:v>
                </c:pt>
                <c:pt idx="2">
                  <c:v>106</c:v>
                </c:pt>
                <c:pt idx="3">
                  <c:v>109</c:v>
                </c:pt>
                <c:pt idx="4">
                  <c:v>112</c:v>
                </c:pt>
                <c:pt idx="5">
                  <c:v>115</c:v>
                </c:pt>
                <c:pt idx="6">
                  <c:v>118</c:v>
                </c:pt>
                <c:pt idx="7">
                  <c:v>121</c:v>
                </c:pt>
                <c:pt idx="8">
                  <c:v>124</c:v>
                </c:pt>
                <c:pt idx="9">
                  <c:v>127</c:v>
                </c:pt>
                <c:pt idx="10">
                  <c:v>130</c:v>
                </c:pt>
              </c:numCache>
            </c:numRef>
          </c:val>
          <c:smooth val="0"/>
          <c:extLst>
            <c:ext xmlns:c16="http://schemas.microsoft.com/office/drawing/2014/chart" uri="{C3380CC4-5D6E-409C-BE32-E72D297353CC}">
              <c16:uniqueId val="{00000000-D729-4F32-B6C4-C916EF417616}"/>
            </c:ext>
          </c:extLst>
        </c:ser>
        <c:ser>
          <c:idx val="1"/>
          <c:order val="1"/>
          <c:tx>
            <c:strRef>
              <c:f>Sheet1!$A$4</c:f>
              <c:strCache>
                <c:ptCount val="1"/>
                <c:pt idx="0">
                  <c:v>複利</c:v>
                </c:pt>
              </c:strCache>
            </c:strRef>
          </c:tx>
          <c:spPr>
            <a:ln w="28575" cap="rnd">
              <a:solidFill>
                <a:schemeClr val="accent2"/>
              </a:solidFill>
              <a:round/>
            </a:ln>
            <a:effectLst/>
          </c:spPr>
          <c:marker>
            <c:symbol val="none"/>
          </c:marker>
          <c:cat>
            <c:numRef>
              <c:f>Sheet1!$B$2:$L$2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Sheet1!$B$4:$L$4</c:f>
              <c:numCache>
                <c:formatCode>#,##0_);[Red]\(#,##0\)</c:formatCode>
                <c:ptCount val="11"/>
                <c:pt idx="0">
                  <c:v>100</c:v>
                </c:pt>
                <c:pt idx="1">
                  <c:v>103</c:v>
                </c:pt>
                <c:pt idx="2">
                  <c:v>106.08999999999999</c:v>
                </c:pt>
                <c:pt idx="3">
                  <c:v>109.2727</c:v>
                </c:pt>
                <c:pt idx="4">
                  <c:v>112.55088099999999</c:v>
                </c:pt>
                <c:pt idx="5">
                  <c:v>115.92740742999999</c:v>
                </c:pt>
                <c:pt idx="6">
                  <c:v>119.40522965289999</c:v>
                </c:pt>
                <c:pt idx="7">
                  <c:v>122.987386542487</c:v>
                </c:pt>
                <c:pt idx="8">
                  <c:v>126.67700813876159</c:v>
                </c:pt>
                <c:pt idx="9">
                  <c:v>130.47731838292444</c:v>
                </c:pt>
                <c:pt idx="10">
                  <c:v>134.39163793441219</c:v>
                </c:pt>
              </c:numCache>
            </c:numRef>
          </c:val>
          <c:smooth val="0"/>
          <c:extLst>
            <c:ext xmlns:c16="http://schemas.microsoft.com/office/drawing/2014/chart" uri="{C3380CC4-5D6E-409C-BE32-E72D297353CC}">
              <c16:uniqueId val="{00000001-D729-4F32-B6C4-C916EF417616}"/>
            </c:ext>
          </c:extLst>
        </c:ser>
        <c:dLbls>
          <c:showLegendKey val="0"/>
          <c:showVal val="0"/>
          <c:showCatName val="0"/>
          <c:showSerName val="0"/>
          <c:showPercent val="0"/>
          <c:showBubbleSize val="0"/>
        </c:dLbls>
        <c:smooth val="0"/>
        <c:axId val="1270889311"/>
        <c:axId val="1400519055"/>
      </c:lineChart>
      <c:catAx>
        <c:axId val="12708893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eiryo" panose="020B0604030504040204" pitchFamily="34" charset="-128"/>
                <a:ea typeface="Meiryo" panose="020B0604030504040204" pitchFamily="34" charset="-128"/>
                <a:cs typeface="+mn-cs"/>
              </a:defRPr>
            </a:pPr>
            <a:endParaRPr lang="ja-JP"/>
          </a:p>
        </c:txPr>
        <c:crossAx val="1400519055"/>
        <c:crosses val="autoZero"/>
        <c:auto val="1"/>
        <c:lblAlgn val="ctr"/>
        <c:lblOffset val="100"/>
        <c:noMultiLvlLbl val="0"/>
      </c:catAx>
      <c:valAx>
        <c:axId val="1400519055"/>
        <c:scaling>
          <c:orientation val="minMax"/>
          <c:max val="140"/>
          <c:min val="100"/>
        </c:scaling>
        <c:delete val="0"/>
        <c:axPos val="l"/>
        <c:majorGridlines>
          <c:spPr>
            <a:ln w="9525" cap="flat" cmpd="sng" algn="ctr">
              <a:solidFill>
                <a:schemeClr val="tx1">
                  <a:lumMod val="15000"/>
                  <a:lumOff val="85000"/>
                </a:schemeClr>
              </a:solidFill>
              <a:round/>
            </a:ln>
            <a:effectLst/>
          </c:spPr>
        </c:majorGridlines>
        <c:numFmt formatCode="#,##0_);[Red]\(#,##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eiryo" panose="020B0604030504040204" pitchFamily="34" charset="-128"/>
                <a:ea typeface="Meiryo" panose="020B0604030504040204" pitchFamily="34" charset="-128"/>
                <a:cs typeface="+mn-cs"/>
              </a:defRPr>
            </a:pPr>
            <a:endParaRPr lang="ja-JP"/>
          </a:p>
        </c:txPr>
        <c:crossAx val="1270889311"/>
        <c:crosses val="autoZero"/>
        <c:crossBetween val="between"/>
      </c:valAx>
      <c:spPr>
        <a:noFill/>
        <a:ln>
          <a:noFill/>
        </a:ln>
        <a:effectLst/>
      </c:spPr>
    </c:plotArea>
    <c:legend>
      <c:legendPos val="b"/>
      <c:layout>
        <c:manualLayout>
          <c:xMode val="edge"/>
          <c:yMode val="edge"/>
          <c:x val="8.2508297736692535E-2"/>
          <c:y val="9.3561791991297938E-2"/>
          <c:w val="0.34739952380874006"/>
          <c:h val="0.1333164778347230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1" y="1"/>
            <a:ext cx="2949575" cy="498475"/>
          </a:xfrm>
          <a:prstGeom prst="rect">
            <a:avLst/>
          </a:prstGeom>
        </p:spPr>
        <p:txBody>
          <a:bodyPr vert="horz" lIns="91440" tIns="45720" rIns="91440" bIns="45720" rtlCol="0"/>
          <a:lstStyle>
            <a:lvl1pPr algn="r">
              <a:defRPr sz="1200"/>
            </a:lvl1pPr>
          </a:lstStyle>
          <a:p>
            <a:fld id="{A4895854-F4BA-42E4-9E0D-2E206D1EEE55}" type="datetimeFigureOut">
              <a:rPr kumimoji="1" lang="ja-JP" altLang="en-US" smtClean="0"/>
              <a:t>2021/3/17</a:t>
            </a:fld>
            <a:endParaRPr kumimoji="1" lang="ja-JP" altLang="en-US"/>
          </a:p>
        </p:txBody>
      </p:sp>
      <p:sp>
        <p:nvSpPr>
          <p:cNvPr id="4" name="フッター プレースホルダー 3"/>
          <p:cNvSpPr>
            <a:spLocks noGrp="1"/>
          </p:cNvSpPr>
          <p:nvPr>
            <p:ph type="ftr" sz="quarter" idx="2"/>
          </p:nvPr>
        </p:nvSpPr>
        <p:spPr>
          <a:xfrm>
            <a:off x="1" y="9440864"/>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1" y="9440864"/>
            <a:ext cx="2949575" cy="498475"/>
          </a:xfrm>
          <a:prstGeom prst="rect">
            <a:avLst/>
          </a:prstGeom>
        </p:spPr>
        <p:txBody>
          <a:bodyPr vert="horz" lIns="91440" tIns="45720" rIns="91440" bIns="45720" rtlCol="0" anchor="b"/>
          <a:lstStyle>
            <a:lvl1pPr algn="r">
              <a:defRPr sz="1200"/>
            </a:lvl1pPr>
          </a:lstStyle>
          <a:p>
            <a:fld id="{951186F2-E604-4DF1-9DAA-BF8453115310}" type="slidenum">
              <a:rPr kumimoji="1" lang="ja-JP" altLang="en-US" smtClean="0"/>
              <a:t>‹#›</a:t>
            </a:fld>
            <a:endParaRPr kumimoji="1" lang="ja-JP" altLang="en-US"/>
          </a:p>
        </p:txBody>
      </p:sp>
    </p:spTree>
    <p:extLst>
      <p:ext uri="{BB962C8B-B14F-4D97-AF65-F5344CB8AC3E}">
        <p14:creationId xmlns:p14="http://schemas.microsoft.com/office/powerpoint/2010/main" val="9341541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49099" cy="498694"/>
          </a:xfrm>
          <a:prstGeom prst="rect">
            <a:avLst/>
          </a:prstGeom>
        </p:spPr>
        <p:txBody>
          <a:bodyPr vert="horz" lIns="91440" tIns="45720" rIns="91440" bIns="45720" rtlCol="0"/>
          <a:lstStyle>
            <a:lvl1pPr algn="l">
              <a:defRPr sz="1200" b="0" i="0">
                <a:latin typeface="Meiryo Regular"/>
              </a:defRPr>
            </a:lvl1pPr>
          </a:lstStyle>
          <a:p>
            <a:endParaRPr lang="ja-JP" altLang="en-US"/>
          </a:p>
        </p:txBody>
      </p:sp>
      <p:sp>
        <p:nvSpPr>
          <p:cNvPr id="3" name="日付プレースホルダー 2"/>
          <p:cNvSpPr>
            <a:spLocks noGrp="1"/>
          </p:cNvSpPr>
          <p:nvPr>
            <p:ph type="dt" idx="1"/>
          </p:nvPr>
        </p:nvSpPr>
        <p:spPr>
          <a:xfrm>
            <a:off x="3854941" y="2"/>
            <a:ext cx="2949099" cy="498694"/>
          </a:xfrm>
          <a:prstGeom prst="rect">
            <a:avLst/>
          </a:prstGeom>
        </p:spPr>
        <p:txBody>
          <a:bodyPr vert="horz" lIns="91440" tIns="45720" rIns="91440" bIns="45720" rtlCol="0"/>
          <a:lstStyle>
            <a:lvl1pPr algn="r">
              <a:defRPr sz="1200" b="0" i="0">
                <a:latin typeface="Meiryo Regular"/>
              </a:defRPr>
            </a:lvl1pPr>
          </a:lstStyle>
          <a:p>
            <a:fld id="{F2BD7025-7BA3-004C-BD88-DC2729CA2EA8}" type="datetimeFigureOut">
              <a:rPr lang="ja-JP" altLang="en-US" smtClean="0"/>
              <a:pPr/>
              <a:t>2021/3/17</a:t>
            </a:fld>
            <a:endParaRPr lang="ja-JP" altLang="en-US"/>
          </a:p>
        </p:txBody>
      </p:sp>
      <p:sp>
        <p:nvSpPr>
          <p:cNvPr id="4" name="スライド イメージ プレースホルダー 3"/>
          <p:cNvSpPr>
            <a:spLocks noGrp="1" noRot="1" noChangeAspect="1"/>
          </p:cNvSpPr>
          <p:nvPr>
            <p:ph type="sldImg" idx="2"/>
          </p:nvPr>
        </p:nvSpPr>
        <p:spPr>
          <a:xfrm>
            <a:off x="1166813" y="1243013"/>
            <a:ext cx="4471987"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83308"/>
            <a:ext cx="544449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2" y="9440647"/>
            <a:ext cx="2949099" cy="498692"/>
          </a:xfrm>
          <a:prstGeom prst="rect">
            <a:avLst/>
          </a:prstGeom>
        </p:spPr>
        <p:txBody>
          <a:bodyPr vert="horz" lIns="91440" tIns="45720" rIns="91440" bIns="45720" rtlCol="0" anchor="b"/>
          <a:lstStyle>
            <a:lvl1pPr algn="l">
              <a:defRPr sz="1200" b="0" i="0">
                <a:latin typeface="Meiryo Regular"/>
              </a:defRPr>
            </a:lvl1pPr>
          </a:lstStyle>
          <a:p>
            <a:endParaRPr lang="ja-JP" altLang="en-US"/>
          </a:p>
        </p:txBody>
      </p:sp>
      <p:sp>
        <p:nvSpPr>
          <p:cNvPr id="7" name="スライド番号プレースホルダー 6"/>
          <p:cNvSpPr>
            <a:spLocks noGrp="1"/>
          </p:cNvSpPr>
          <p:nvPr>
            <p:ph type="sldNum" sz="quarter" idx="5"/>
          </p:nvPr>
        </p:nvSpPr>
        <p:spPr>
          <a:xfrm>
            <a:off x="3854941" y="9440647"/>
            <a:ext cx="2949099" cy="498692"/>
          </a:xfrm>
          <a:prstGeom prst="rect">
            <a:avLst/>
          </a:prstGeom>
        </p:spPr>
        <p:txBody>
          <a:bodyPr vert="horz" lIns="91440" tIns="45720" rIns="91440" bIns="45720" rtlCol="0" anchor="b"/>
          <a:lstStyle>
            <a:lvl1pPr algn="r">
              <a:defRPr sz="1200" b="0" i="0">
                <a:latin typeface="Meiryo Regular"/>
              </a:defRPr>
            </a:lvl1pPr>
          </a:lstStyle>
          <a:p>
            <a:fld id="{3766AB83-497B-5A4B-918F-43ACF43B89D7}" type="slidenum">
              <a:rPr lang="ja-JP" altLang="en-US" smtClean="0"/>
              <a:pPr/>
              <a:t>‹#›</a:t>
            </a:fld>
            <a:endParaRPr lang="ja-JP" altLang="en-US"/>
          </a:p>
        </p:txBody>
      </p:sp>
    </p:spTree>
    <p:extLst>
      <p:ext uri="{BB962C8B-B14F-4D97-AF65-F5344CB8AC3E}">
        <p14:creationId xmlns:p14="http://schemas.microsoft.com/office/powerpoint/2010/main" val="12187504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Regular"/>
        <a:ea typeface="+mn-ea"/>
        <a:cs typeface="+mn-cs"/>
      </a:defRPr>
    </a:lvl1pPr>
    <a:lvl2pPr marL="457200" algn="l" defTabSz="914400" rtl="0" eaLnBrk="1" latinLnBrk="0" hangingPunct="1">
      <a:defRPr kumimoji="1" sz="1200" b="0" i="0" kern="1200">
        <a:solidFill>
          <a:schemeClr val="tx1"/>
        </a:solidFill>
        <a:latin typeface="Meiryo Regular"/>
        <a:ea typeface="+mn-ea"/>
        <a:cs typeface="+mn-cs"/>
      </a:defRPr>
    </a:lvl2pPr>
    <a:lvl3pPr marL="914400" algn="l" defTabSz="914400" rtl="0" eaLnBrk="1" latinLnBrk="0" hangingPunct="1">
      <a:defRPr kumimoji="1" sz="1200" b="0" i="0" kern="1200">
        <a:solidFill>
          <a:schemeClr val="tx1"/>
        </a:solidFill>
        <a:latin typeface="Meiryo Regular"/>
        <a:ea typeface="+mn-ea"/>
        <a:cs typeface="+mn-cs"/>
      </a:defRPr>
    </a:lvl3pPr>
    <a:lvl4pPr marL="1371600" algn="l" defTabSz="914400" rtl="0" eaLnBrk="1" latinLnBrk="0" hangingPunct="1">
      <a:defRPr kumimoji="1" sz="1200" b="0" i="0" kern="1200">
        <a:solidFill>
          <a:schemeClr val="tx1"/>
        </a:solidFill>
        <a:latin typeface="Meiryo Regular"/>
        <a:ea typeface="+mn-ea"/>
        <a:cs typeface="+mn-cs"/>
      </a:defRPr>
    </a:lvl4pPr>
    <a:lvl5pPr marL="1828800" algn="l" defTabSz="914400" rtl="0" eaLnBrk="1" latinLnBrk="0" hangingPunct="1">
      <a:defRPr kumimoji="1" sz="1200" b="0" i="0" kern="1200">
        <a:solidFill>
          <a:schemeClr val="tx1"/>
        </a:solidFill>
        <a:latin typeface="Meiryo Regular"/>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504825"/>
            <a:ext cx="4967287" cy="37258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a:t>
            </a:fld>
            <a:endParaRPr kumimoji="1" lang="ja-JP" altLang="en-US"/>
          </a:p>
        </p:txBody>
      </p:sp>
    </p:spTree>
    <p:extLst>
      <p:ext uri="{BB962C8B-B14F-4D97-AF65-F5344CB8AC3E}">
        <p14:creationId xmlns:p14="http://schemas.microsoft.com/office/powerpoint/2010/main" val="1212690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これは、社会人１年目で、ひとり暮らしをはじめたことを想定した家計簿です。けっこう色々なことにおかねがかかっていますね。</a:t>
            </a:r>
            <a:endParaRPr kumimoji="1" lang="en-US" altLang="ja-JP" dirty="0"/>
          </a:p>
          <a:p>
            <a:r>
              <a:rPr kumimoji="1" lang="ja-JP" altLang="en-US" dirty="0"/>
              <a:t>下のほうの項目ほど、必要性は下がります。つまり、生活に必須ではない支出です。</a:t>
            </a:r>
            <a:endParaRPr kumimoji="1" lang="en-US" altLang="ja-JP" dirty="0"/>
          </a:p>
          <a:p>
            <a:r>
              <a:rPr kumimoji="1" lang="ja-JP" altLang="en-US" dirty="0"/>
              <a:t>前ページの収入と支出の差が、この月にためたおかねということになります。</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10</a:t>
            </a:fld>
            <a:endParaRPr kumimoji="1" lang="ja-JP" altLang="en-US"/>
          </a:p>
        </p:txBody>
      </p:sp>
    </p:spTree>
    <p:extLst>
      <p:ext uri="{BB962C8B-B14F-4D97-AF65-F5344CB8AC3E}">
        <p14:creationId xmlns:p14="http://schemas.microsoft.com/office/powerpoint/2010/main" val="2479703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a:t>
            </a:r>
            <a:r>
              <a:rPr lang="ja-JP" altLang="en-US" sz="1200" dirty="0"/>
              <a:t>給与明細書と家計簿を見て思ったこと、気が付いたことを話し合ってみましょう。</a:t>
            </a:r>
            <a:endParaRPr lang="en-US" altLang="ja-JP" sz="1200" dirty="0"/>
          </a:p>
          <a:p>
            <a:r>
              <a:rPr kumimoji="1" lang="ja-JP" altLang="en-US" sz="1200" dirty="0"/>
              <a:t>（</a:t>
            </a:r>
            <a:r>
              <a:rPr kumimoji="1" lang="en-US" altLang="ja-JP" sz="1200" dirty="0"/>
              <a:t>2</a:t>
            </a:r>
            <a:r>
              <a:rPr kumimoji="1" lang="ja-JP" altLang="en-US" sz="1200" dirty="0"/>
              <a:t>グループくらいに発表してもらい、適宜コメント）</a:t>
            </a:r>
            <a:endParaRPr kumimoji="1" lang="en-US" altLang="ja-JP" sz="1200" dirty="0"/>
          </a:p>
          <a:p>
            <a:endParaRPr kumimoji="1" lang="en-US" altLang="ja-JP" sz="1200" dirty="0"/>
          </a:p>
          <a:p>
            <a:r>
              <a:rPr kumimoji="1" lang="ja-JP" altLang="en-US" sz="1200" dirty="0"/>
              <a:t>（ワーク終了後、生活にはおかねがかかることを確認する。）</a:t>
            </a:r>
            <a:endParaRPr kumimoji="1" lang="en-US" altLang="ja-JP" sz="1200" dirty="0"/>
          </a:p>
          <a:p>
            <a:r>
              <a:rPr kumimoji="1" lang="ja-JP" altLang="en-US" sz="1200" dirty="0"/>
              <a:t>　</a:t>
            </a:r>
            <a:r>
              <a:rPr kumimoji="1" lang="en-US" altLang="ja-JP" sz="1200" dirty="0"/>
              <a:t>※</a:t>
            </a:r>
            <a:r>
              <a:rPr kumimoji="1" lang="ja-JP" altLang="en-US" sz="1200" dirty="0"/>
              <a:t>一般的に必要性が低いとされる費目：趣味・レジャー費、交際費等</a:t>
            </a:r>
            <a:endParaRPr kumimoji="1"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11</a:t>
            </a:fld>
            <a:endParaRPr kumimoji="1" lang="ja-JP" altLang="en-US"/>
          </a:p>
        </p:txBody>
      </p:sp>
    </p:spTree>
    <p:extLst>
      <p:ext uri="{BB962C8B-B14F-4D97-AF65-F5344CB8AC3E}">
        <p14:creationId xmlns:p14="http://schemas.microsoft.com/office/powerpoint/2010/main" val="3134522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特に、</a:t>
            </a:r>
            <a:r>
              <a:rPr kumimoji="1" lang="ja-JP" altLang="en-US" sz="1200" b="0" i="0" kern="1200" dirty="0">
                <a:solidFill>
                  <a:schemeClr val="tx1"/>
                </a:solidFill>
                <a:effectLst/>
                <a:latin typeface="Meiryo Regular"/>
                <a:ea typeface="+mn-ea"/>
                <a:cs typeface="+mn-cs"/>
              </a:rPr>
              <a:t>人生で必要な大きな資金（</a:t>
            </a:r>
            <a:r>
              <a:rPr kumimoji="1" lang="ja-JP" altLang="en-US" sz="1200" dirty="0"/>
              <a:t>住宅資金、子育て資金、老後資金）</a:t>
            </a:r>
            <a:r>
              <a:rPr kumimoji="1" lang="ja-JP" altLang="en-US" sz="1200" b="0" i="0" kern="1200" dirty="0">
                <a:solidFill>
                  <a:schemeClr val="tx1"/>
                </a:solidFill>
                <a:effectLst/>
                <a:latin typeface="Meiryo Regular"/>
                <a:ea typeface="+mn-ea"/>
                <a:cs typeface="+mn-cs"/>
              </a:rPr>
              <a:t>のことを「人生の３大資金」と呼びます。</a:t>
            </a:r>
            <a:endParaRPr kumimoji="1" lang="en-US" altLang="ja-JP" sz="1200" dirty="0"/>
          </a:p>
          <a:p>
            <a:pPr>
              <a:lnSpc>
                <a:spcPct val="100000"/>
              </a:lnSpc>
            </a:pPr>
            <a:r>
              <a:rPr kumimoji="1" lang="ja-JP" altLang="en-US" sz="1200" dirty="0"/>
              <a:t>最近では、この３大資金に「親の老後・介護資金」や「結婚資金」も必要です。</a:t>
            </a:r>
            <a:endParaRPr kumimoji="1" lang="en-US" altLang="ja-JP" sz="1200" dirty="0"/>
          </a:p>
          <a:p>
            <a:pPr>
              <a:lnSpc>
                <a:spcPct val="100000"/>
              </a:lnSpc>
            </a:pPr>
            <a:r>
              <a:rPr kumimoji="1" lang="ja-JP" altLang="en-US" sz="1200" b="0" i="0" kern="1200" dirty="0">
                <a:solidFill>
                  <a:schemeClr val="tx1"/>
                </a:solidFill>
                <a:effectLst/>
                <a:latin typeface="Meiryo Regular"/>
                <a:ea typeface="+mn-ea"/>
                <a:cs typeface="+mn-cs"/>
              </a:rPr>
              <a:t>これらの資金の一例をスライドに示しましたが、すべて合わせると、なんと</a:t>
            </a:r>
            <a:r>
              <a:rPr kumimoji="1" lang="en-US" altLang="ja-JP" sz="1200" b="0" i="0" kern="1200" dirty="0">
                <a:solidFill>
                  <a:schemeClr val="tx1"/>
                </a:solidFill>
                <a:effectLst/>
                <a:latin typeface="Meiryo Regular"/>
                <a:ea typeface="+mn-ea"/>
                <a:cs typeface="+mn-cs"/>
              </a:rPr>
              <a:t>9,900</a:t>
            </a:r>
            <a:r>
              <a:rPr kumimoji="1" lang="ja-JP" altLang="en-US" sz="1200" b="0" i="0" kern="1200" dirty="0">
                <a:solidFill>
                  <a:schemeClr val="tx1"/>
                </a:solidFill>
                <a:effectLst/>
                <a:latin typeface="Meiryo Regular"/>
                <a:ea typeface="+mn-ea"/>
                <a:cs typeface="+mn-cs"/>
              </a:rPr>
              <a:t>万円！　およそ１億円ほどの資金がかかるということです。</a:t>
            </a:r>
            <a:endParaRPr kumimoji="1" lang="en-US" altLang="ja-JP" sz="1200" b="0" i="0" kern="1200" dirty="0">
              <a:solidFill>
                <a:schemeClr val="tx1"/>
              </a:solidFill>
              <a:effectLst/>
              <a:latin typeface="Meiryo Regular"/>
              <a:ea typeface="+mn-ea"/>
              <a:cs typeface="+mn-cs"/>
            </a:endParaRPr>
          </a:p>
          <a:p>
            <a:pPr>
              <a:lnSpc>
                <a:spcPct val="100000"/>
              </a:lnSpc>
            </a:pPr>
            <a:endParaRPr kumimoji="1" lang="en-US" altLang="ja-JP" sz="1200" dirty="0"/>
          </a:p>
          <a:p>
            <a:pPr>
              <a:lnSpc>
                <a:spcPct val="100000"/>
              </a:lnSpc>
            </a:pPr>
            <a:r>
              <a:rPr kumimoji="1" lang="ja-JP" altLang="en-US" sz="1200" dirty="0"/>
              <a:t>高校生のみなさんには、まだまだ遠い将来のお話に感じる点もあるかもしれませんが、若いうちからおかねをためて増やしていかなきゃ、というイメージくらいは持てたでしょうか。</a:t>
            </a:r>
            <a:endParaRPr kumimoji="1"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12</a:t>
            </a:fld>
            <a:endParaRPr kumimoji="1" lang="ja-JP" altLang="en-US"/>
          </a:p>
        </p:txBody>
      </p:sp>
    </p:spTree>
    <p:extLst>
      <p:ext uri="{BB962C8B-B14F-4D97-AF65-F5344CB8AC3E}">
        <p14:creationId xmlns:p14="http://schemas.microsoft.com/office/powerpoint/2010/main" val="4048407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さて、それではどうやっておかねをふやしていけばいいのか、みなさんと考えていきたいと思います。</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13</a:t>
            </a:fld>
            <a:endParaRPr kumimoji="1" lang="ja-JP" altLang="en-US"/>
          </a:p>
        </p:txBody>
      </p:sp>
    </p:spTree>
    <p:extLst>
      <p:ext uri="{BB962C8B-B14F-4D97-AF65-F5344CB8AC3E}">
        <p14:creationId xmlns:p14="http://schemas.microsoft.com/office/powerpoint/2010/main" val="3148731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クイズです。</a:t>
            </a:r>
            <a:endParaRPr kumimoji="1" lang="en-US" altLang="ja-JP" dirty="0"/>
          </a:p>
          <a:p>
            <a:r>
              <a:rPr kumimoji="1" lang="ja-JP" altLang="en-US" dirty="0"/>
              <a:t>（スライド読み上げ）</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14</a:t>
            </a:fld>
            <a:endParaRPr kumimoji="1" lang="ja-JP" altLang="en-US"/>
          </a:p>
        </p:txBody>
      </p:sp>
    </p:spTree>
    <p:extLst>
      <p:ext uri="{BB962C8B-B14F-4D97-AF65-F5344CB8AC3E}">
        <p14:creationId xmlns:p14="http://schemas.microsoft.com/office/powerpoint/2010/main" val="3518836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2020</a:t>
            </a:r>
            <a:r>
              <a:rPr kumimoji="1" lang="ja-JP" altLang="en-US" dirty="0"/>
              <a:t>年</a:t>
            </a:r>
            <a:r>
              <a:rPr kumimoji="1" lang="en-US" altLang="ja-JP" dirty="0"/>
              <a:t>11</a:t>
            </a:r>
            <a:r>
              <a:rPr kumimoji="1" lang="ja-JP" altLang="en-US" dirty="0"/>
              <a:t>月の大口定期預金の利率は</a:t>
            </a:r>
            <a:r>
              <a:rPr kumimoji="1" lang="en-US" altLang="ja-JP" dirty="0"/>
              <a:t>0.002</a:t>
            </a:r>
            <a:r>
              <a:rPr kumimoji="1" lang="ja-JP" altLang="en-US" dirty="0"/>
              <a:t>％でした。</a:t>
            </a:r>
            <a:endParaRPr kumimoji="1" lang="en-US" altLang="ja-JP" dirty="0"/>
          </a:p>
          <a:p>
            <a:r>
              <a:rPr kumimoji="1" lang="ja-JP" altLang="en-US" dirty="0"/>
              <a:t>先ほどの答えは、</a:t>
            </a:r>
            <a:r>
              <a:rPr kumimoji="1" lang="en-US" altLang="ja-JP" dirty="0"/>
              <a:t>A</a:t>
            </a:r>
            <a:r>
              <a:rPr kumimoji="1" lang="ja-JP" altLang="en-US" dirty="0"/>
              <a:t>の</a:t>
            </a:r>
            <a:r>
              <a:rPr kumimoji="1" lang="en-US" altLang="ja-JP" dirty="0"/>
              <a:t>200</a:t>
            </a:r>
            <a:r>
              <a:rPr kumimoji="1" lang="ja-JP" altLang="en-US" dirty="0"/>
              <a:t>円です。</a:t>
            </a:r>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15</a:t>
            </a:fld>
            <a:endParaRPr kumimoji="1" lang="ja-JP" altLang="en-US"/>
          </a:p>
        </p:txBody>
      </p:sp>
    </p:spTree>
    <p:extLst>
      <p:ext uri="{BB962C8B-B14F-4D97-AF65-F5344CB8AC3E}">
        <p14:creationId xmlns:p14="http://schemas.microsoft.com/office/powerpoint/2010/main" val="2111532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ご覧のとおり、過去には、預金金利が高かった時代もありました。</a:t>
            </a:r>
            <a:endParaRPr kumimoji="1" lang="en-US" altLang="ja-JP" dirty="0"/>
          </a:p>
          <a:p>
            <a:r>
              <a:rPr kumimoji="1" lang="ja-JP" altLang="en-US" dirty="0"/>
              <a:t>そのため、バブル崩壊後「低金利時代」に突入し、現在も超低金利が続いています。</a:t>
            </a:r>
            <a:endParaRPr kumimoji="1" lang="en-US" altLang="ja-JP" dirty="0"/>
          </a:p>
          <a:p>
            <a:r>
              <a:rPr kumimoji="1" lang="en-US" altLang="ja-JP" dirty="0"/>
              <a:t>1000</a:t>
            </a:r>
            <a:r>
              <a:rPr kumimoji="1" lang="ja-JP" altLang="en-US" dirty="0"/>
              <a:t>万円を</a:t>
            </a:r>
            <a:r>
              <a:rPr kumimoji="1" lang="en-US" altLang="ja-JP" dirty="0"/>
              <a:t>1</a:t>
            </a:r>
            <a:r>
              <a:rPr kumimoji="1" lang="ja-JP" altLang="en-US" dirty="0"/>
              <a:t>年間銀行に預けて、ふえるのはたったの</a:t>
            </a:r>
            <a:r>
              <a:rPr kumimoji="1" lang="en-US" altLang="ja-JP" dirty="0"/>
              <a:t>200</a:t>
            </a:r>
            <a:r>
              <a:rPr kumimoji="1" lang="ja-JP" altLang="en-US" dirty="0"/>
              <a:t>円（厳密にいうと、利子所得として税金がかかるため、</a:t>
            </a:r>
            <a:r>
              <a:rPr kumimoji="1" lang="en-US" altLang="ja-JP" dirty="0"/>
              <a:t>200</a:t>
            </a:r>
            <a:r>
              <a:rPr kumimoji="1" lang="ja-JP" altLang="en-US" dirty="0"/>
              <a:t>円以下）という状況です。</a:t>
            </a:r>
            <a:endParaRPr kumimoji="1" lang="en-US" altLang="ja-JP" dirty="0"/>
          </a:p>
          <a:p>
            <a:endParaRPr kumimoji="1" lang="en-US" altLang="ja-JP" dirty="0"/>
          </a:p>
          <a:p>
            <a:r>
              <a:rPr kumimoji="1" lang="ja-JP" altLang="en-US" dirty="0"/>
              <a:t>では、預貯金だけではおかねをふやせないこの時代、どのようにして乗り越えれば良いのでしょうか。</a:t>
            </a:r>
            <a:endParaRPr kumimoji="1" lang="en-US" altLang="ja-JP" dirty="0"/>
          </a:p>
          <a:p>
            <a:endParaRPr kumimoji="1" lang="en-US" altLang="ja-JP" dirty="0"/>
          </a:p>
          <a:p>
            <a:r>
              <a:rPr kumimoji="1" lang="ja-JP" altLang="en-US" dirty="0"/>
              <a:t>（参考）大口定期預金金利</a:t>
            </a:r>
            <a:endParaRPr kumimoji="1" lang="en-US" altLang="ja-JP" dirty="0"/>
          </a:p>
          <a:p>
            <a:r>
              <a:rPr kumimoji="1" lang="en-US" altLang="ja-JP" dirty="0"/>
              <a:t>1992</a:t>
            </a:r>
            <a:r>
              <a:rPr kumimoji="1" lang="ja-JP" altLang="en-US" dirty="0"/>
              <a:t>年</a:t>
            </a:r>
            <a:r>
              <a:rPr kumimoji="1" lang="en-US" altLang="ja-JP" dirty="0"/>
              <a:t>4</a:t>
            </a:r>
            <a:r>
              <a:rPr kumimoji="1" lang="ja-JP" altLang="en-US" dirty="0"/>
              <a:t>月：</a:t>
            </a:r>
            <a:r>
              <a:rPr kumimoji="1" lang="en-US" altLang="ja-JP" dirty="0"/>
              <a:t>4.8</a:t>
            </a:r>
            <a:r>
              <a:rPr kumimoji="1" lang="ja-JP" altLang="en-US" dirty="0"/>
              <a:t>％</a:t>
            </a:r>
            <a:endParaRPr kumimoji="1" lang="en-US" altLang="ja-JP" dirty="0"/>
          </a:p>
          <a:p>
            <a:r>
              <a:rPr kumimoji="1" lang="en-US" altLang="ja-JP" dirty="0"/>
              <a:t>2020</a:t>
            </a:r>
            <a:r>
              <a:rPr kumimoji="1" lang="ja-JP" altLang="en-US" dirty="0"/>
              <a:t>年</a:t>
            </a:r>
            <a:r>
              <a:rPr kumimoji="1" lang="en-US" altLang="ja-JP" dirty="0"/>
              <a:t>11</a:t>
            </a:r>
            <a:r>
              <a:rPr kumimoji="1" lang="ja-JP" altLang="en-US" dirty="0"/>
              <a:t>月：</a:t>
            </a:r>
            <a:r>
              <a:rPr kumimoji="1" lang="en-US" altLang="ja-JP" dirty="0"/>
              <a:t>0.002%</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16</a:t>
            </a:fld>
            <a:endParaRPr kumimoji="1" lang="ja-JP" altLang="en-US"/>
          </a:p>
        </p:txBody>
      </p:sp>
    </p:spTree>
    <p:extLst>
      <p:ext uri="{BB962C8B-B14F-4D97-AF65-F5344CB8AC3E}">
        <p14:creationId xmlns:p14="http://schemas.microsoft.com/office/powerpoint/2010/main" val="2547486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賢くおかねをふやすために大切なことは、「自分とおかねの共働き状態」を目指すことです。</a:t>
            </a:r>
            <a:endParaRPr kumimoji="1" lang="en-US" altLang="ja-JP" dirty="0"/>
          </a:p>
          <a:p>
            <a:r>
              <a:rPr kumimoji="1" lang="ja-JP" altLang="en-US" dirty="0"/>
              <a:t>一人より二人、二人より三人と、働き手が多いほうがより多くの収入を得ることができますよね。そこで、自分ももちろん働くけれど、「おかねにも働いてもらおう」ということが、今からするお話です。</a:t>
            </a:r>
            <a:endParaRPr kumimoji="1" lang="en-US" altLang="ja-JP" dirty="0"/>
          </a:p>
          <a:p>
            <a:endParaRPr kumimoji="1" lang="en-US" altLang="ja-JP" dirty="0"/>
          </a:p>
          <a:p>
            <a:r>
              <a:rPr kumimoji="1" lang="ja-JP" altLang="en-US" dirty="0"/>
              <a:t>お札をお財布や金庫にしまったままでは、おかねはふえませんし、むしろ、使ってしまったり、盗まれてしまう可能性も。</a:t>
            </a:r>
            <a:endParaRPr kumimoji="1" lang="en-US" altLang="ja-JP" dirty="0"/>
          </a:p>
          <a:p>
            <a:r>
              <a:rPr kumimoji="1" lang="ja-JP" altLang="en-US" dirty="0"/>
              <a:t>銀行に預ければ、安全ですが、今は金利が低いので、あまりふえません。</a:t>
            </a:r>
            <a:endParaRPr kumimoji="1" lang="en-US" altLang="ja-JP" dirty="0"/>
          </a:p>
          <a:p>
            <a:r>
              <a:rPr kumimoji="1" lang="ja-JP" altLang="en-US" dirty="0"/>
              <a:t>自分にあった、おかねの増やし方を考えるために、まずは、どんな金融商品があるか、知りましょう。</a:t>
            </a:r>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17</a:t>
            </a:fld>
            <a:endParaRPr kumimoji="1" lang="ja-JP" altLang="en-US"/>
          </a:p>
        </p:txBody>
      </p:sp>
    </p:spTree>
    <p:extLst>
      <p:ext uri="{BB962C8B-B14F-4D97-AF65-F5344CB8AC3E}">
        <p14:creationId xmlns:p14="http://schemas.microsoft.com/office/powerpoint/2010/main" val="3254123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18</a:t>
            </a:fld>
            <a:endParaRPr kumimoji="1" lang="ja-JP" altLang="en-US"/>
          </a:p>
        </p:txBody>
      </p:sp>
    </p:spTree>
    <p:extLst>
      <p:ext uri="{BB962C8B-B14F-4D97-AF65-F5344CB8AC3E}">
        <p14:creationId xmlns:p14="http://schemas.microsoft.com/office/powerpoint/2010/main" val="3038420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おかねにも働いてもらおうとするとき、まずは収益性と安全性、すなわちリスクとリターンの関係性を知ることが大切です。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「リターン」とは、おかねがはたらいた結果として出る収益や損失、</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「リスク」とは、このようなリターン（収益・損失）の不確実性のことをいいます。</a:t>
            </a:r>
            <a:endParaRPr kumimoji="1" lang="en-US" altLang="ja-JP" dirty="0"/>
          </a:p>
          <a:p>
            <a:pPr>
              <a:lnSpc>
                <a:spcPct val="100000"/>
              </a:lnSpc>
            </a:pPr>
            <a:endParaRPr kumimoji="1" lang="en-US" altLang="ja-JP" dirty="0"/>
          </a:p>
          <a:p>
            <a:pPr>
              <a:lnSpc>
                <a:spcPct val="100000"/>
              </a:lnSpc>
            </a:pPr>
            <a:r>
              <a:rPr kumimoji="1" lang="ja-JP" altLang="en-US" dirty="0"/>
              <a:t>大きな収益（リターン）をねらうなら、大きなリスク（不確実性）をとる必要があり、それに伴い安全性は低くなります。</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19</a:t>
            </a:fld>
            <a:endParaRPr kumimoji="1" lang="ja-JP" altLang="en-US"/>
          </a:p>
        </p:txBody>
      </p:sp>
    </p:spTree>
    <p:extLst>
      <p:ext uri="{BB962C8B-B14F-4D97-AF65-F5344CB8AC3E}">
        <p14:creationId xmlns:p14="http://schemas.microsoft.com/office/powerpoint/2010/main" val="467367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みなさんは、高校を卒業した後の夢や目標はありますか？</a:t>
            </a:r>
            <a:endParaRPr kumimoji="1" lang="en-US" altLang="ja-JP" dirty="0"/>
          </a:p>
          <a:p>
            <a:r>
              <a:rPr kumimoji="1" lang="ja-JP" altLang="en-US" dirty="0"/>
              <a:t>人生</a:t>
            </a:r>
            <a:r>
              <a:rPr kumimoji="1" lang="en-US" altLang="ja-JP" dirty="0"/>
              <a:t>100</a:t>
            </a:r>
            <a:r>
              <a:rPr kumimoji="1" lang="ja-JP" altLang="en-US" dirty="0"/>
              <a:t>年時代と言われる今、自分の人生の計画を考えることはとても大事です。</a:t>
            </a:r>
            <a:endParaRPr kumimoji="1" lang="en-US" altLang="ja-JP" dirty="0"/>
          </a:p>
          <a:p>
            <a:endParaRPr kumimoji="1" lang="en-US" altLang="ja-JP" dirty="0"/>
          </a:p>
          <a:p>
            <a:r>
              <a:rPr kumimoji="1" lang="ja-JP" altLang="en-US" dirty="0"/>
              <a:t>本日は、おかねという視点から、充実した人生のためにどのように資産形成をしたらいいのかを学んでいきましょう。</a:t>
            </a:r>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a:t>
            </a:fld>
            <a:endParaRPr kumimoji="1" lang="ja-JP" altLang="en-US" dirty="0"/>
          </a:p>
        </p:txBody>
      </p:sp>
    </p:spTree>
    <p:extLst>
      <p:ext uri="{BB962C8B-B14F-4D97-AF65-F5344CB8AC3E}">
        <p14:creationId xmlns:p14="http://schemas.microsoft.com/office/powerpoint/2010/main" val="3492218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さて、おかねの働かせ方にはたくさんの方法がありますが、ここでは、代表的な金融商品である預金・債券・株式・投資信託の４つについて、紹介をしていきます。</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20</a:t>
            </a:fld>
            <a:endParaRPr kumimoji="1" lang="ja-JP" altLang="en-US"/>
          </a:p>
        </p:txBody>
      </p:sp>
    </p:spTree>
    <p:extLst>
      <p:ext uri="{BB962C8B-B14F-4D97-AF65-F5344CB8AC3E}">
        <p14:creationId xmlns:p14="http://schemas.microsoft.com/office/powerpoint/2010/main" val="4195056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ja-JP" altLang="en-US" sz="1200" dirty="0"/>
              <a:t>最もローリスクローリターンなのが「預金」です。銀行にいつでも預けられ、好きな時に引き出せますし、安全性が高いです。</a:t>
            </a:r>
            <a:endParaRPr lang="en-US" altLang="ja-JP" sz="1200" dirty="0"/>
          </a:p>
          <a:p>
            <a:pPr marL="0" marR="0" indent="0" algn="l" defTabSz="914400" rtl="0" eaLnBrk="1" fontAlgn="auto" latinLnBrk="0" hangingPunct="1">
              <a:lnSpc>
                <a:spcPct val="100000"/>
              </a:lnSpc>
              <a:spcBef>
                <a:spcPct val="0"/>
              </a:spcBef>
              <a:spcAft>
                <a:spcPts val="0"/>
              </a:spcAft>
              <a:buClrTx/>
              <a:buSzTx/>
              <a:buFontTx/>
              <a:buNone/>
              <a:tabLst/>
              <a:defRPr/>
            </a:pPr>
            <a:r>
              <a:rPr lang="ja-JP" altLang="en-US" sz="1200" dirty="0"/>
              <a:t>ただ、先ほどみたように今は極端な低金利なので利息はほんのわずかしかつかず、実感しにくい状況です。</a:t>
            </a:r>
            <a:endParaRPr lang="en-US" altLang="ja-JP" sz="1200" dirty="0"/>
          </a:p>
          <a:p>
            <a:pPr marL="0" marR="0" indent="0" algn="l" defTabSz="914400" rtl="0" eaLnBrk="1" fontAlgn="auto" latinLnBrk="0" hangingPunct="1">
              <a:lnSpc>
                <a:spcPct val="150000"/>
              </a:lnSpc>
              <a:spcBef>
                <a:spcPct val="0"/>
              </a:spcBef>
              <a:spcAft>
                <a:spcPts val="0"/>
              </a:spcAft>
              <a:buClrTx/>
              <a:buSzTx/>
              <a:buFontTx/>
              <a:buNone/>
              <a:tabLst/>
              <a:defRPr/>
            </a:pPr>
            <a:endParaRPr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21</a:t>
            </a:fld>
            <a:endParaRPr kumimoji="1" lang="ja-JP" altLang="en-US"/>
          </a:p>
        </p:txBody>
      </p:sp>
    </p:spTree>
    <p:extLst>
      <p:ext uri="{BB962C8B-B14F-4D97-AF65-F5344CB8AC3E}">
        <p14:creationId xmlns:p14="http://schemas.microsoft.com/office/powerpoint/2010/main" val="3492218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lnSpc>
                <a:spcPct val="100000"/>
              </a:lnSpc>
              <a:defRPr/>
            </a:pPr>
            <a:r>
              <a:rPr lang="ja-JP" altLang="en-US" sz="1200" dirty="0"/>
              <a:t>債券とは、おかねを借りるために発行する証券（証書）です。</a:t>
            </a:r>
            <a:endParaRPr lang="en-US" altLang="ja-JP" sz="1200" dirty="0"/>
          </a:p>
          <a:p>
            <a:pPr eaLnBrk="1" hangingPunct="1">
              <a:lnSpc>
                <a:spcPct val="100000"/>
              </a:lnSpc>
              <a:defRPr/>
            </a:pPr>
            <a:r>
              <a:rPr lang="ja-JP" altLang="en-US" sz="1200" dirty="0"/>
              <a:t>債券は、</a:t>
            </a:r>
            <a:r>
              <a:rPr lang="en-US" altLang="ja-JP" sz="1200" dirty="0"/>
              <a:t>1</a:t>
            </a:r>
            <a:r>
              <a:rPr lang="ja-JP" altLang="en-US" sz="1200" dirty="0"/>
              <a:t>年、</a:t>
            </a:r>
            <a:r>
              <a:rPr lang="en-US" altLang="ja-JP" sz="1200" dirty="0"/>
              <a:t>2</a:t>
            </a:r>
            <a:r>
              <a:rPr lang="ja-JP" altLang="en-US" sz="1200" dirty="0"/>
              <a:t>年、</a:t>
            </a:r>
            <a:r>
              <a:rPr lang="en-US" altLang="ja-JP" sz="1200" dirty="0"/>
              <a:t>5</a:t>
            </a:r>
            <a:r>
              <a:rPr lang="ja-JP" altLang="en-US" sz="1200" dirty="0"/>
              <a:t>年、</a:t>
            </a:r>
            <a:r>
              <a:rPr lang="en-US" altLang="ja-JP" sz="1200" dirty="0"/>
              <a:t>10</a:t>
            </a:r>
            <a:r>
              <a:rPr lang="ja-JP" altLang="en-US" sz="1200" dirty="0"/>
              <a:t>年など、あらかじめおかねを返す期限日が決められて発行されます。保有している間は定期的に、あらかじめ決められた利率にもとづいた利子がもらえ、満期になれば、元本が償還されます。</a:t>
            </a:r>
            <a:endParaRPr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22</a:t>
            </a:fld>
            <a:endParaRPr kumimoji="1" lang="ja-JP" altLang="en-US"/>
          </a:p>
        </p:txBody>
      </p:sp>
    </p:spTree>
    <p:extLst>
      <p:ext uri="{BB962C8B-B14F-4D97-AF65-F5344CB8AC3E}">
        <p14:creationId xmlns:p14="http://schemas.microsoft.com/office/powerpoint/2010/main" val="3492218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債権の特徴は、定期的に利子がもらえることです。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利子を計算する利率は、発行時点の金利環境や発行体の信用力によりますが、一般に預金よりは大きくなります。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債券は発行した企業が破綻するとおかねが返ってこないので、発行体の「信用力」（＝おかねの支払い能力）は、とても重要な点です。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銀行で取り扱っているのは、日本国政府や地方公共団体が発行する安全性や信用力の高い「公共債」です。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eiryo Regular"/>
                <a:ea typeface="+mn-ea"/>
                <a:cs typeface="+mn-cs"/>
              </a:rPr>
              <a:t>証券会社では、これに加えて、信用力の比較的高い一般企業の発行する「社債」も取り扱っています。</a:t>
            </a:r>
            <a:endParaRPr kumimoji="1" lang="en-US" altLang="ja-JP" sz="1200" b="0" i="0" kern="1200" dirty="0">
              <a:solidFill>
                <a:schemeClr val="tx1"/>
              </a:solidFill>
              <a:effectLst/>
              <a:latin typeface="Meiryo 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kern="1200" dirty="0">
              <a:solidFill>
                <a:schemeClr val="tx1"/>
              </a:solidFill>
              <a:effectLst/>
              <a:latin typeface="Meiryo 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eiryo Regular"/>
                <a:ea typeface="+mn-ea"/>
                <a:cs typeface="+mn-cs"/>
              </a:rPr>
              <a:t>債券は「金利が上がると価格が下がる」という性質をもっており、</a:t>
            </a:r>
            <a:r>
              <a:rPr kumimoji="1" lang="ja-JP" altLang="ja-JP" sz="1200" b="0" i="0" kern="1200" dirty="0">
                <a:solidFill>
                  <a:schemeClr val="tx1"/>
                </a:solidFill>
                <a:effectLst/>
                <a:latin typeface="Meiryo Regular"/>
                <a:ea typeface="+mn-ea"/>
                <a:cs typeface="+mn-cs"/>
              </a:rPr>
              <a:t>途中で</a:t>
            </a:r>
            <a:r>
              <a:rPr kumimoji="1" lang="ja-JP" altLang="en-US" sz="1200" b="0" i="0" kern="1200" dirty="0">
                <a:solidFill>
                  <a:schemeClr val="tx1"/>
                </a:solidFill>
                <a:effectLst/>
                <a:latin typeface="Meiryo Regular"/>
                <a:ea typeface="+mn-ea"/>
                <a:cs typeface="+mn-cs"/>
              </a:rPr>
              <a:t>換金</a:t>
            </a:r>
            <a:r>
              <a:rPr kumimoji="1" lang="ja-JP" altLang="ja-JP" sz="1200" b="0" i="0" kern="1200" dirty="0">
                <a:solidFill>
                  <a:schemeClr val="tx1"/>
                </a:solidFill>
                <a:effectLst/>
                <a:latin typeface="Meiryo Regular"/>
                <a:ea typeface="+mn-ea"/>
                <a:cs typeface="+mn-cs"/>
              </a:rPr>
              <a:t>する場合には、金利の変動</a:t>
            </a:r>
            <a:r>
              <a:rPr kumimoji="1" lang="ja-JP" altLang="en-US" sz="1200" b="0" i="0" kern="1200" dirty="0">
                <a:solidFill>
                  <a:schemeClr val="tx1"/>
                </a:solidFill>
                <a:effectLst/>
                <a:latin typeface="Meiryo Regular"/>
                <a:ea typeface="+mn-ea"/>
                <a:cs typeface="+mn-cs"/>
              </a:rPr>
              <a:t>により価格が上下するということも覚えておいてください。</a:t>
            </a:r>
            <a:endParaRPr kumimoji="1" lang="en-US" altLang="ja-JP" sz="1200" b="0" i="0" kern="1200" dirty="0">
              <a:solidFill>
                <a:schemeClr val="tx1"/>
              </a:solidFill>
              <a:effectLst/>
              <a:latin typeface="Meiryo 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kern="1200" dirty="0">
              <a:solidFill>
                <a:schemeClr val="tx1"/>
              </a:solidFill>
              <a:effectLst/>
              <a:latin typeface="Meiryo 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eiryo Regular"/>
                <a:ea typeface="+mn-ea"/>
                <a:cs typeface="+mn-cs"/>
              </a:rPr>
              <a:t>なお、現在広く取り扱われている「個人向け国債」は日本国政府が個人向けに発行する元本割れのない商品です。</a:t>
            </a:r>
            <a:endParaRPr kumimoji="1" lang="en-US" altLang="ja-JP" sz="1200" b="0" i="0" kern="1200" dirty="0">
              <a:solidFill>
                <a:schemeClr val="tx1"/>
              </a:solidFill>
              <a:effectLst/>
              <a:latin typeface="Meiryo Regular"/>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eiryo Regular"/>
                <a:ea typeface="+mn-ea"/>
                <a:cs typeface="+mn-cs"/>
              </a:rPr>
              <a:t>発行後</a:t>
            </a:r>
            <a:r>
              <a:rPr kumimoji="1" lang="en-US" altLang="ja-JP" sz="1200" b="0" i="0" kern="1200" dirty="0">
                <a:solidFill>
                  <a:schemeClr val="tx1"/>
                </a:solidFill>
                <a:effectLst/>
                <a:latin typeface="Meiryo Regular"/>
                <a:ea typeface="+mn-ea"/>
                <a:cs typeface="+mn-cs"/>
              </a:rPr>
              <a:t>1</a:t>
            </a:r>
            <a:r>
              <a:rPr kumimoji="1" lang="ja-JP" altLang="en-US" sz="1200" b="0" i="0" kern="1200" dirty="0">
                <a:solidFill>
                  <a:schemeClr val="tx1"/>
                </a:solidFill>
                <a:effectLst/>
                <a:latin typeface="Meiryo Regular"/>
                <a:ea typeface="+mn-ea"/>
                <a:cs typeface="+mn-cs"/>
              </a:rPr>
              <a:t>年間は、原則として中途換金ができませんが、</a:t>
            </a:r>
            <a:r>
              <a:rPr kumimoji="1" lang="en-US" altLang="ja-JP" sz="1200" b="0" i="0" kern="1200" dirty="0">
                <a:solidFill>
                  <a:schemeClr val="tx1"/>
                </a:solidFill>
                <a:effectLst/>
                <a:latin typeface="Meiryo Regular"/>
                <a:ea typeface="+mn-ea"/>
                <a:cs typeface="+mn-cs"/>
              </a:rPr>
              <a:t>1</a:t>
            </a:r>
            <a:r>
              <a:rPr kumimoji="1" lang="ja-JP" altLang="en-US" sz="1200" b="0" i="0" kern="1200" dirty="0">
                <a:solidFill>
                  <a:schemeClr val="tx1"/>
                </a:solidFill>
                <a:effectLst/>
                <a:latin typeface="Meiryo Regular"/>
                <a:ea typeface="+mn-ea"/>
                <a:cs typeface="+mn-cs"/>
              </a:rPr>
              <a:t>年経過後は、元本割れせずに換金が可能です。</a:t>
            </a:r>
            <a:endParaRPr kumimoji="1" lang="ja-JP" altLang="ja-JP" sz="1200" b="0" i="0" kern="1200" dirty="0">
              <a:solidFill>
                <a:schemeClr val="tx1"/>
              </a:solidFill>
              <a:effectLst/>
              <a:latin typeface="Meiryo Regular"/>
              <a:ea typeface="+mn-ea"/>
              <a:cs typeface="+mn-cs"/>
            </a:endParaRPr>
          </a:p>
          <a:p>
            <a:pPr eaLnBrk="1" hangingPunct="1">
              <a:lnSpc>
                <a:spcPct val="100000"/>
              </a:lnSpc>
              <a:defRPr/>
            </a:pPr>
            <a:endParaRPr lang="en-US" altLang="ja-JP" sz="1200" dirty="0"/>
          </a:p>
          <a:p>
            <a:pPr eaLnBrk="1" hangingPunct="1">
              <a:lnSpc>
                <a:spcPct val="100000"/>
              </a:lnSpc>
              <a:defRPr/>
            </a:pPr>
            <a:r>
              <a:rPr lang="ja-JP" altLang="en-US" sz="1200" dirty="0"/>
              <a:t>債券は、預金よりは、リスク・リターンの大きな商品ということになります。</a:t>
            </a:r>
            <a:endParaRPr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23</a:t>
            </a:fld>
            <a:endParaRPr kumimoji="1" lang="ja-JP" altLang="en-US"/>
          </a:p>
        </p:txBody>
      </p:sp>
    </p:spTree>
    <p:extLst>
      <p:ext uri="{BB962C8B-B14F-4D97-AF65-F5344CB8AC3E}">
        <p14:creationId xmlns:p14="http://schemas.microsoft.com/office/powerpoint/2010/main" val="2148701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lnSpc>
                <a:spcPct val="100000"/>
              </a:lnSpc>
              <a:spcBef>
                <a:spcPct val="0"/>
              </a:spcBef>
              <a:buFontTx/>
              <a:buNone/>
            </a:pPr>
            <a:r>
              <a:rPr lang="ja-JP" altLang="en-US" sz="1200" dirty="0"/>
              <a:t>株式は、株式会社に資金を出資した株主の権利です。</a:t>
            </a:r>
            <a:endParaRPr lang="en-US" altLang="ja-JP" sz="1200" dirty="0"/>
          </a:p>
          <a:p>
            <a:pPr eaLnBrk="1" hangingPunct="1">
              <a:lnSpc>
                <a:spcPct val="100000"/>
              </a:lnSpc>
              <a:spcBef>
                <a:spcPct val="0"/>
              </a:spcBef>
              <a:buFontTx/>
              <a:buNone/>
            </a:pPr>
            <a:r>
              <a:rPr lang="ja-JP" altLang="en-US" sz="1200" dirty="0"/>
              <a:t>株式を保有している人のことを「株主」といいます。株主とは「会社のオーナー」のことですから、誰でも株式を購入すれば、その会社の株主＝オーナーの一人になれるんですね。</a:t>
            </a:r>
            <a:endParaRPr lang="en-US" altLang="ja-JP" sz="1200" dirty="0"/>
          </a:p>
          <a:p>
            <a:pPr eaLnBrk="1" hangingPunct="1">
              <a:lnSpc>
                <a:spcPct val="100000"/>
              </a:lnSpc>
              <a:spcBef>
                <a:spcPct val="0"/>
              </a:spcBef>
              <a:buFontTx/>
              <a:buNone/>
            </a:pPr>
            <a:r>
              <a:rPr lang="ja-JP" altLang="en-US" sz="1200" dirty="0"/>
              <a:t>株主になると、その会社の業績に応じて、決算ごとに配当がもらえます。株主優待をもらえることもあります。いずれも、オーナーとして応援してくれたことに対する御礼のようなものですね。</a:t>
            </a:r>
            <a:endParaRPr lang="en-US" altLang="ja-JP" sz="1200" dirty="0"/>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200" dirty="0"/>
              <a:t>また、株主総会に出席して、決議に参加することができます。</a:t>
            </a:r>
            <a:endParaRPr lang="en-US" altLang="ja-JP" sz="1200" dirty="0"/>
          </a:p>
          <a:p>
            <a:pPr marL="0" marR="0" lvl="0" indent="0" algn="l" defTabSz="914400" rtl="0" eaLnBrk="1" fontAlgn="auto" latinLnBrk="0" hangingPunct="1">
              <a:lnSpc>
                <a:spcPct val="100000"/>
              </a:lnSpc>
              <a:spcBef>
                <a:spcPct val="0"/>
              </a:spcBef>
              <a:spcAft>
                <a:spcPts val="0"/>
              </a:spcAft>
              <a:buClrTx/>
              <a:buSzTx/>
              <a:buFontTx/>
              <a:buNone/>
              <a:tabLst/>
              <a:defRPr/>
            </a:pPr>
            <a:endParaRPr lang="en-US" altLang="ja-JP" sz="1200" dirty="0"/>
          </a:p>
          <a:p>
            <a:pPr eaLnBrk="1" hangingPunct="1">
              <a:lnSpc>
                <a:spcPct val="100000"/>
              </a:lnSpc>
              <a:spcBef>
                <a:spcPct val="0"/>
              </a:spcBef>
              <a:buFontTx/>
              <a:buNone/>
            </a:pPr>
            <a:r>
              <a:rPr lang="ja-JP" altLang="en-US" sz="1200" dirty="0"/>
              <a:t>株式会社はみんな株式を発行しており、株主がいますが、「おかねに働いてもらう」ための「金融商品」としては、上場会社の株式が対象になります。</a:t>
            </a:r>
            <a:endParaRPr lang="en-US" altLang="ja-JP" sz="1200" dirty="0"/>
          </a:p>
          <a:p>
            <a:pPr eaLnBrk="1" hangingPunct="1">
              <a:lnSpc>
                <a:spcPct val="100000"/>
              </a:lnSpc>
              <a:spcBef>
                <a:spcPct val="0"/>
              </a:spcBef>
              <a:buFontTx/>
              <a:buNone/>
            </a:pPr>
            <a:r>
              <a:rPr lang="ja-JP" altLang="en-US" sz="1200" dirty="0"/>
              <a:t>上場会社の株式は、証券会社を通じて売買でき、安いときに買って、高いときに売れば利益が出ます。</a:t>
            </a:r>
            <a:endParaRPr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24</a:t>
            </a:fld>
            <a:endParaRPr kumimoji="1" lang="ja-JP" altLang="en-US"/>
          </a:p>
        </p:txBody>
      </p:sp>
    </p:spTree>
    <p:extLst>
      <p:ext uri="{BB962C8B-B14F-4D97-AF65-F5344CB8AC3E}">
        <p14:creationId xmlns:p14="http://schemas.microsoft.com/office/powerpoint/2010/main" val="3492218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lnSpc>
                <a:spcPct val="100000"/>
              </a:lnSpc>
              <a:spcBef>
                <a:spcPct val="0"/>
              </a:spcBef>
              <a:buFontTx/>
              <a:buNone/>
            </a:pPr>
            <a:r>
              <a:rPr lang="ja-JP" altLang="en-US" sz="1200" dirty="0"/>
              <a:t>株式の特徴としては、なんと言っても価格の変動でしょう。</a:t>
            </a:r>
            <a:endParaRPr lang="en-US" altLang="ja-JP" sz="1200" dirty="0"/>
          </a:p>
          <a:p>
            <a:pPr eaLnBrk="1" hangingPunct="1">
              <a:lnSpc>
                <a:spcPct val="100000"/>
              </a:lnSpc>
              <a:spcBef>
                <a:spcPct val="0"/>
              </a:spcBef>
              <a:buFontTx/>
              <a:buNone/>
            </a:pPr>
            <a:r>
              <a:rPr lang="ja-JP" altLang="en-US" sz="1200" dirty="0"/>
              <a:t>株式が売買される取引金額（株価）の推移を示したのが、このグラフです。株価は、その会社の業績や世の中の景気によって変動します。</a:t>
            </a:r>
            <a:endParaRPr lang="en-US" altLang="ja-JP" sz="1200" dirty="0"/>
          </a:p>
          <a:p>
            <a:pPr eaLnBrk="1" hangingPunct="1">
              <a:lnSpc>
                <a:spcPct val="100000"/>
              </a:lnSpc>
              <a:spcBef>
                <a:spcPct val="0"/>
              </a:spcBef>
              <a:buFontTx/>
              <a:buNone/>
            </a:pPr>
            <a:r>
              <a:rPr lang="ja-JP" altLang="en-US" sz="1200" dirty="0"/>
              <a:t>安いときに買って、高いときに売れば、差額が利益になりますし、買ったときより安い値段で売れば損になります。</a:t>
            </a:r>
            <a:endParaRPr lang="en-US" altLang="ja-JP" sz="1200" dirty="0"/>
          </a:p>
          <a:p>
            <a:pPr eaLnBrk="1" hangingPunct="1">
              <a:lnSpc>
                <a:spcPct val="100000"/>
              </a:lnSpc>
              <a:spcBef>
                <a:spcPct val="0"/>
              </a:spcBef>
              <a:buFontTx/>
              <a:buNone/>
            </a:pPr>
            <a:r>
              <a:rPr lang="ja-JP" altLang="en-US" sz="1200" dirty="0"/>
              <a:t>このように株式は価格の変動が大きい、ハイリスクハイリターンな商品といえます。</a:t>
            </a:r>
            <a:endParaRPr lang="en-US" altLang="ja-JP" sz="1200" dirty="0"/>
          </a:p>
          <a:p>
            <a:pPr eaLnBrk="1" hangingPunct="1">
              <a:lnSpc>
                <a:spcPct val="100000"/>
              </a:lnSpc>
              <a:spcBef>
                <a:spcPct val="0"/>
              </a:spcBef>
              <a:buFontTx/>
              <a:buNone/>
            </a:pPr>
            <a:endParaRPr lang="en-US" altLang="ja-JP" sz="1200" dirty="0"/>
          </a:p>
          <a:p>
            <a:pPr eaLnBrk="1" hangingPunct="1">
              <a:lnSpc>
                <a:spcPct val="100000"/>
              </a:lnSpc>
              <a:spcBef>
                <a:spcPct val="0"/>
              </a:spcBef>
              <a:buFontTx/>
              <a:buNone/>
            </a:pPr>
            <a:r>
              <a:rPr lang="ja-JP" altLang="en-US" sz="1200" dirty="0"/>
              <a:t>株価は会社の業績の影響を大きく受けますから、投資対象の企業のことをよく知って投資するのが株式投資の基本です。</a:t>
            </a:r>
            <a:endParaRPr lang="en-US" altLang="ja-JP" sz="1200" dirty="0"/>
          </a:p>
          <a:p>
            <a:pPr eaLnBrk="1" hangingPunct="1">
              <a:lnSpc>
                <a:spcPct val="100000"/>
              </a:lnSpc>
              <a:spcBef>
                <a:spcPct val="0"/>
              </a:spcBef>
              <a:buFontTx/>
              <a:buNone/>
            </a:pPr>
            <a:r>
              <a:rPr lang="ja-JP" altLang="en-US" sz="1200" dirty="0"/>
              <a:t>株式投資をしている人は、その会社や社会全般の動きに、とても興味がわくそうですよ。</a:t>
            </a:r>
            <a:endParaRPr lang="en-US" altLang="ja-JP" sz="1200" dirty="0"/>
          </a:p>
          <a:p>
            <a:pPr eaLnBrk="1" hangingPunct="1">
              <a:lnSpc>
                <a:spcPct val="100000"/>
              </a:lnSpc>
              <a:spcBef>
                <a:spcPct val="0"/>
              </a:spcBef>
              <a:buFontTx/>
              <a:buNone/>
            </a:pPr>
            <a:r>
              <a:rPr lang="ja-JP" altLang="en-US" sz="1200" dirty="0"/>
              <a:t>株主優待として自社の商品を提供したり、お店でのちょっとした特別扱いを提供している会社もあります。</a:t>
            </a:r>
            <a:endParaRPr lang="en-US" altLang="ja-JP" sz="1200" dirty="0"/>
          </a:p>
          <a:p>
            <a:pPr eaLnBrk="1" hangingPunct="1">
              <a:lnSpc>
                <a:spcPct val="100000"/>
              </a:lnSpc>
              <a:spcBef>
                <a:spcPct val="0"/>
              </a:spcBef>
              <a:buFontTx/>
              <a:buNone/>
            </a:pPr>
            <a:r>
              <a:rPr lang="ja-JP" altLang="en-US" sz="1200" dirty="0"/>
              <a:t>大好きな商品を扱う会社の株を無理ない金額でもつことからはじめてみるのも一つの考え方かもしれません。</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25</a:t>
            </a:fld>
            <a:endParaRPr kumimoji="1" lang="ja-JP" altLang="en-US"/>
          </a:p>
        </p:txBody>
      </p:sp>
    </p:spTree>
    <p:extLst>
      <p:ext uri="{BB962C8B-B14F-4D97-AF65-F5344CB8AC3E}">
        <p14:creationId xmlns:p14="http://schemas.microsoft.com/office/powerpoint/2010/main" val="34922189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lnSpc>
                <a:spcPct val="100000"/>
              </a:lnSpc>
              <a:spcBef>
                <a:spcPct val="0"/>
              </a:spcBef>
              <a:buFontTx/>
              <a:buNone/>
            </a:pPr>
            <a:r>
              <a:rPr lang="ja-JP" altLang="en-US" sz="1200" dirty="0"/>
              <a:t>続いて投資信託です。</a:t>
            </a:r>
            <a:endParaRPr lang="en-US" altLang="ja-JP" sz="1200" dirty="0"/>
          </a:p>
          <a:p>
            <a:pPr eaLnBrk="1" hangingPunct="1">
              <a:lnSpc>
                <a:spcPct val="100000"/>
              </a:lnSpc>
              <a:spcBef>
                <a:spcPct val="0"/>
              </a:spcBef>
              <a:buFontTx/>
              <a:buNone/>
            </a:pPr>
            <a:r>
              <a:rPr lang="ja-JP" altLang="en-US" sz="1200" dirty="0"/>
              <a:t>投資信託は、投資家から集めたおかねをひとつの大きな資金としてまとめ、運用の専門家が各商品の運用方針に応じてさまざまな資産に分散投資する金融商品です。</a:t>
            </a:r>
            <a:endParaRPr lang="en-US" altLang="ja-JP" sz="1200" dirty="0"/>
          </a:p>
          <a:p>
            <a:pPr eaLnBrk="1" hangingPunct="1">
              <a:lnSpc>
                <a:spcPct val="100000"/>
              </a:lnSpc>
              <a:spcBef>
                <a:spcPct val="0"/>
              </a:spcBef>
              <a:buFontTx/>
              <a:buNone/>
            </a:pPr>
            <a:r>
              <a:rPr lang="ja-JP" altLang="en-US" sz="1200" dirty="0"/>
              <a:t>自分の投資は少しでも、まとめて運用してくれるので、いろいろな資産で運用できますし、プロが運用していますから、個別の会社の業績等で一喜一憂する必要はありません。</a:t>
            </a:r>
            <a:endParaRPr lang="en-US" altLang="ja-JP" sz="1200" dirty="0"/>
          </a:p>
          <a:p>
            <a:pPr eaLnBrk="1" hangingPunct="1">
              <a:lnSpc>
                <a:spcPct val="100000"/>
              </a:lnSpc>
              <a:spcBef>
                <a:spcPct val="0"/>
              </a:spcBef>
              <a:buFontTx/>
              <a:buNone/>
            </a:pPr>
            <a:endParaRPr lang="en-US" altLang="ja-JP" sz="1200" dirty="0"/>
          </a:p>
          <a:p>
            <a:pPr eaLnBrk="1" hangingPunct="1">
              <a:lnSpc>
                <a:spcPct val="100000"/>
              </a:lnSpc>
              <a:spcBef>
                <a:spcPct val="0"/>
              </a:spcBef>
              <a:buFontTx/>
              <a:buNone/>
            </a:pPr>
            <a:r>
              <a:rPr lang="ja-JP" altLang="en-US" sz="1200" u="none" dirty="0"/>
              <a:t>投資信託における、おもな投資対象は「株式」「債権」「</a:t>
            </a:r>
            <a:r>
              <a:rPr lang="en-US" altLang="ja-JP" sz="1200" u="none" dirty="0"/>
              <a:t>REIT</a:t>
            </a:r>
            <a:r>
              <a:rPr lang="ja-JP" altLang="en-US" sz="1200" u="none" dirty="0"/>
              <a:t>（リート）」の３つです。その中にも海外の資産に投資するものもあります。また、バランス型といって色々な種類の資産を組み入れている商品もあります。商品ごとにリスク・リターンが異なります。</a:t>
            </a:r>
            <a:endParaRPr lang="en-US" altLang="ja-JP" sz="1200" u="none"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26</a:t>
            </a:fld>
            <a:endParaRPr kumimoji="1" lang="ja-JP" altLang="en-US"/>
          </a:p>
        </p:txBody>
      </p:sp>
    </p:spTree>
    <p:extLst>
      <p:ext uri="{BB962C8B-B14F-4D97-AF65-F5344CB8AC3E}">
        <p14:creationId xmlns:p14="http://schemas.microsoft.com/office/powerpoint/2010/main" val="34922189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lnSpc>
                <a:spcPct val="100000"/>
              </a:lnSpc>
              <a:spcBef>
                <a:spcPct val="0"/>
              </a:spcBef>
              <a:buFontTx/>
              <a:buNone/>
            </a:pPr>
            <a:r>
              <a:rPr lang="ja-JP" altLang="en-US" sz="1200" dirty="0"/>
              <a:t>投資信託のメリットは、</a:t>
            </a:r>
            <a:r>
              <a:rPr lang="en-US" altLang="ja-JP" sz="1200" dirty="0"/>
              <a:t>1</a:t>
            </a:r>
            <a:r>
              <a:rPr lang="ja-JP" altLang="en-US" sz="1200" dirty="0"/>
              <a:t>万円程度の少額の資金から始められること。そして、専門家が運法方針に沿って「分散投資」してくれることなどが挙げられます。</a:t>
            </a:r>
            <a:endParaRPr lang="en-US" altLang="ja-JP" sz="1200" dirty="0"/>
          </a:p>
          <a:p>
            <a:pPr>
              <a:lnSpc>
                <a:spcPct val="100000"/>
              </a:lnSpc>
            </a:pPr>
            <a:r>
              <a:rPr kumimoji="1" lang="ja-JP" altLang="en-US" dirty="0"/>
              <a:t>投資信託は投資する資産や、積極的に値上がりを狙う方針か、安定的な収益を確保する方針かなどにより、商品ごとにリスクが異なります。</a:t>
            </a:r>
            <a:endParaRPr kumimoji="1" lang="en-US" altLang="ja-JP" dirty="0"/>
          </a:p>
          <a:p>
            <a:pPr>
              <a:lnSpc>
                <a:spcPct val="100000"/>
              </a:lnSpc>
            </a:pPr>
            <a:r>
              <a:rPr kumimoji="1" lang="ja-JP" altLang="en-US" dirty="0"/>
              <a:t>運用成果が、再投資にまわされ、複利で運用される商品が中心です。商品を長くもつと、複利の効果はじんわりと効いてきます。</a:t>
            </a:r>
            <a:endParaRPr kumimoji="1" lang="en-US" altLang="ja-JP" dirty="0"/>
          </a:p>
          <a:p>
            <a:pPr>
              <a:lnSpc>
                <a:spcPct val="100000"/>
              </a:lnSpc>
            </a:pPr>
            <a:endParaRPr kumimoji="1" lang="en-US" altLang="ja-JP" dirty="0"/>
          </a:p>
          <a:p>
            <a:pPr>
              <a:lnSpc>
                <a:spcPct val="100000"/>
              </a:lnSpc>
            </a:pPr>
            <a:r>
              <a:rPr kumimoji="1" lang="ja-JP" altLang="en-US" dirty="0"/>
              <a:t>なお、決算時に分配金が支払われる商品もあります。この場合は、再投資した場合のような複利効果は生まれません。</a:t>
            </a:r>
            <a:endParaRPr kumimoji="1" lang="en-US" altLang="ja-JP" dirty="0"/>
          </a:p>
          <a:p>
            <a:pPr>
              <a:lnSpc>
                <a:spcPct val="100000"/>
              </a:lnSpc>
            </a:pPr>
            <a:endParaRPr kumimoji="1" lang="en-US" altLang="ja-JP" dirty="0"/>
          </a:p>
          <a:p>
            <a:pPr>
              <a:lnSpc>
                <a:spcPct val="100000"/>
              </a:lnSpc>
            </a:pPr>
            <a:r>
              <a:rPr kumimoji="1" lang="ja-JP" altLang="en-US" dirty="0"/>
              <a:t>投資信託は、専門家がまとめて、いろいろな資産に運用してくれますから、いろいろな資産を少しずつ持つことができます。</a:t>
            </a:r>
            <a:endParaRPr kumimoji="1" lang="en-US" altLang="ja-JP" dirty="0"/>
          </a:p>
          <a:p>
            <a:pPr>
              <a:lnSpc>
                <a:spcPct val="100000"/>
              </a:lnSpc>
            </a:pPr>
            <a:r>
              <a:rPr kumimoji="1" lang="ja-JP" altLang="en-US" dirty="0"/>
              <a:t>株式相場や為替の状況などには興味を持つべきですが、プロがこまめに資産の入れ替えなどもおこなってくれますから、一社の株価をじっと睨んでいる必要はありません。</a:t>
            </a:r>
            <a:endParaRPr kumimoji="1" lang="en-US" altLang="ja-JP" dirty="0"/>
          </a:p>
          <a:p>
            <a:pPr>
              <a:lnSpc>
                <a:spcPct val="100000"/>
              </a:lnSpc>
            </a:pPr>
            <a:r>
              <a:rPr kumimoji="1" lang="ja-JP" altLang="en-US" dirty="0"/>
              <a:t>投資信託は、比較的、長期運用に向いた仕組みの商品と言われています。</a:t>
            </a:r>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27</a:t>
            </a:fld>
            <a:endParaRPr lang="ja-JP" altLang="en-US"/>
          </a:p>
        </p:txBody>
      </p:sp>
    </p:spTree>
    <p:extLst>
      <p:ext uri="{BB962C8B-B14F-4D97-AF65-F5344CB8AC3E}">
        <p14:creationId xmlns:p14="http://schemas.microsoft.com/office/powerpoint/2010/main" val="3588281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28</a:t>
            </a:fld>
            <a:endParaRPr kumimoji="1" lang="ja-JP" altLang="en-US"/>
          </a:p>
        </p:txBody>
      </p:sp>
    </p:spTree>
    <p:extLst>
      <p:ext uri="{BB962C8B-B14F-4D97-AF65-F5344CB8AC3E}">
        <p14:creationId xmlns:p14="http://schemas.microsoft.com/office/powerpoint/2010/main" val="1833503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lnSpc>
                <a:spcPct val="100000"/>
              </a:lnSpc>
              <a:spcBef>
                <a:spcPct val="0"/>
              </a:spcBef>
              <a:buFontTx/>
              <a:buNone/>
            </a:pPr>
            <a:r>
              <a:rPr lang="ja-JP" altLang="en-US" sz="1200" dirty="0"/>
              <a:t>ここまで、預金以外にもいろいろな金融商品があることをご紹介してきました。</a:t>
            </a:r>
            <a:endParaRPr lang="en-US" altLang="ja-JP" sz="1200" dirty="0"/>
          </a:p>
          <a:p>
            <a:pPr>
              <a:lnSpc>
                <a:spcPct val="100000"/>
              </a:lnSpc>
            </a:pPr>
            <a:r>
              <a:rPr kumimoji="1" lang="ja-JP" altLang="en-US" sz="1200" dirty="0"/>
              <a:t>株式投資が楽しそうと思った人、投資信託が自分向きだと思った人、やっぱり絶対に減らしたくないので、預金か個人向け国債と思った人、</a:t>
            </a:r>
            <a:endParaRPr kumimoji="1" lang="en-US" altLang="ja-JP" sz="1200" dirty="0"/>
          </a:p>
          <a:p>
            <a:pPr>
              <a:lnSpc>
                <a:spcPct val="100000"/>
              </a:lnSpc>
            </a:pPr>
            <a:r>
              <a:rPr kumimoji="1" lang="ja-JP" altLang="en-US" sz="1200" dirty="0"/>
              <a:t>ひとそれぞれだと思います。</a:t>
            </a:r>
            <a:endParaRPr kumimoji="1" lang="en-US" altLang="ja-JP" sz="1200" dirty="0"/>
          </a:p>
          <a:p>
            <a:pPr>
              <a:lnSpc>
                <a:spcPct val="100000"/>
              </a:lnSpc>
            </a:pPr>
            <a:endParaRPr kumimoji="1" lang="en-US" altLang="ja-JP" sz="1200" dirty="0"/>
          </a:p>
          <a:p>
            <a:pPr>
              <a:lnSpc>
                <a:spcPct val="100000"/>
              </a:lnSpc>
            </a:pPr>
            <a:r>
              <a:rPr kumimoji="1" lang="ja-JP" altLang="en-US" sz="1200" dirty="0"/>
              <a:t>もし、みなさんが、おかねに働いてもらうたに金融商品をもつことになったなら。</a:t>
            </a:r>
            <a:endParaRPr kumimoji="1" lang="en-US" altLang="ja-JP" sz="1200" dirty="0"/>
          </a:p>
          <a:p>
            <a:pPr>
              <a:lnSpc>
                <a:spcPct val="100000"/>
              </a:lnSpc>
            </a:pPr>
            <a:r>
              <a:rPr kumimoji="1" lang="ja-JP" altLang="en-US" sz="1200" dirty="0"/>
              <a:t>あなたにあった金融商品を選んでほしい。</a:t>
            </a:r>
            <a:endParaRPr kumimoji="1" lang="en-US" altLang="ja-JP" sz="1200" dirty="0"/>
          </a:p>
          <a:p>
            <a:pPr>
              <a:lnSpc>
                <a:spcPct val="100000"/>
              </a:lnSpc>
            </a:pPr>
            <a:r>
              <a:rPr kumimoji="1" lang="ja-JP" altLang="en-US" sz="1200" dirty="0"/>
              <a:t>そのために知っておいてほしい「コツ」があります。</a:t>
            </a:r>
            <a:endParaRPr kumimoji="1" lang="en-US" altLang="ja-JP" sz="1200" dirty="0"/>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29</a:t>
            </a:fld>
            <a:endParaRPr lang="ja-JP" altLang="en-US"/>
          </a:p>
        </p:txBody>
      </p:sp>
    </p:spTree>
    <p:extLst>
      <p:ext uri="{BB962C8B-B14F-4D97-AF65-F5344CB8AC3E}">
        <p14:creationId xmlns:p14="http://schemas.microsoft.com/office/powerpoint/2010/main" val="1889957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まずは、みなさんとおかねの関係について考えてみたいと思います。</a:t>
            </a:r>
            <a:endParaRPr kumimoji="1" lang="en-US" altLang="ja-JP" dirty="0"/>
          </a:p>
          <a:p>
            <a:r>
              <a:rPr kumimoji="1" lang="ja-JP" altLang="ja-JP" sz="1200" b="0" i="0" kern="1200" dirty="0">
                <a:solidFill>
                  <a:schemeClr val="tx1"/>
                </a:solidFill>
                <a:effectLst/>
                <a:latin typeface="Meiryo Regular"/>
                <a:ea typeface="+mn-ea"/>
                <a:cs typeface="+mn-cs"/>
              </a:rPr>
              <a:t>みなさんが生まれてから、高校を卒業するまで、どのくらいのお</a:t>
            </a:r>
            <a:r>
              <a:rPr kumimoji="1" lang="ja-JP" altLang="en-US" sz="1200" b="0" i="0" kern="1200" dirty="0">
                <a:solidFill>
                  <a:schemeClr val="tx1"/>
                </a:solidFill>
                <a:effectLst/>
                <a:latin typeface="Meiryo Regular"/>
                <a:ea typeface="+mn-ea"/>
                <a:cs typeface="+mn-cs"/>
              </a:rPr>
              <a:t>かね</a:t>
            </a:r>
            <a:r>
              <a:rPr kumimoji="1" lang="ja-JP" altLang="ja-JP" sz="1200" b="0" i="0" kern="1200" dirty="0">
                <a:solidFill>
                  <a:schemeClr val="tx1"/>
                </a:solidFill>
                <a:effectLst/>
                <a:latin typeface="Meiryo Regular"/>
                <a:ea typeface="+mn-ea"/>
                <a:cs typeface="+mn-cs"/>
              </a:rPr>
              <a:t>が必要なのでしょう</a:t>
            </a:r>
            <a:r>
              <a:rPr kumimoji="1" lang="ja-JP" altLang="en-US" sz="1200" b="0" i="0" kern="1200" dirty="0">
                <a:solidFill>
                  <a:schemeClr val="tx1"/>
                </a:solidFill>
                <a:effectLst/>
                <a:latin typeface="Meiryo Regular"/>
                <a:ea typeface="+mn-ea"/>
                <a:cs typeface="+mn-cs"/>
              </a:rPr>
              <a:t>か</a:t>
            </a:r>
            <a:r>
              <a:rPr kumimoji="1" lang="ja-JP" altLang="ja-JP" sz="1200" b="0" i="0" kern="1200" dirty="0">
                <a:solidFill>
                  <a:schemeClr val="tx1"/>
                </a:solidFill>
                <a:effectLst/>
                <a:latin typeface="Meiryo Regular"/>
                <a:ea typeface="+mn-ea"/>
                <a:cs typeface="+mn-cs"/>
              </a:rPr>
              <a:t>。</a:t>
            </a:r>
            <a:endParaRPr kumimoji="1" lang="en-US" altLang="ja-JP" sz="1200" b="0" i="0" kern="1200" dirty="0">
              <a:solidFill>
                <a:schemeClr val="tx1"/>
              </a:solidFill>
              <a:effectLst/>
              <a:latin typeface="Meiryo Regular"/>
              <a:ea typeface="+mn-ea"/>
              <a:cs typeface="+mn-cs"/>
            </a:endParaRPr>
          </a:p>
          <a:p>
            <a:r>
              <a:rPr kumimoji="1" lang="ja-JP" altLang="en-US" dirty="0"/>
              <a:t>もちろん個人差がありますが、今日は全国の平均で考えてみましょう。</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3</a:t>
            </a:fld>
            <a:endParaRPr kumimoji="1" lang="ja-JP" altLang="en-US"/>
          </a:p>
        </p:txBody>
      </p:sp>
    </p:spTree>
    <p:extLst>
      <p:ext uri="{BB962C8B-B14F-4D97-AF65-F5344CB8AC3E}">
        <p14:creationId xmlns:p14="http://schemas.microsoft.com/office/powerpoint/2010/main" val="1787106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１つめのコツは、自分のリスク許容度を考えることです。</a:t>
            </a:r>
            <a:endParaRPr kumimoji="1" lang="en-US" altLang="ja-JP" dirty="0"/>
          </a:p>
          <a:p>
            <a:r>
              <a:rPr lang="ja-JP" altLang="en-US" dirty="0"/>
              <a:t>おかねに働いてもらおうと思って投資をした結果、本当に必要なおかねが足りなくなってしまっては、もとも子もありません。</a:t>
            </a:r>
            <a:endParaRPr lang="en-US" altLang="ja-JP" dirty="0"/>
          </a:p>
          <a:p>
            <a:r>
              <a:rPr lang="ja-JP" altLang="en-US" dirty="0"/>
              <a:t>リスク（不確実性）をどこまで許容できるか。もっとも悪い結果になったとして、いくらまでなら、大丈夫か？</a:t>
            </a:r>
            <a:endParaRPr lang="en-US" altLang="ja-JP" dirty="0"/>
          </a:p>
          <a:p>
            <a:r>
              <a:rPr kumimoji="1" lang="ja-JP" altLang="en-US" dirty="0"/>
              <a:t>自分のリスク許容度を考えておきましょう。</a:t>
            </a:r>
            <a:endParaRPr kumimoji="1" lang="en-US" altLang="ja-JP" dirty="0"/>
          </a:p>
          <a:p>
            <a:endParaRPr kumimoji="1" lang="en-US" altLang="ja-JP" dirty="0"/>
          </a:p>
          <a:p>
            <a:r>
              <a:rPr kumimoji="1" lang="ja-JP" altLang="en-US" dirty="0"/>
              <a:t>また、銀行や証券会社で金融商品を購入する際には、自分のリスク許容度をはっきり伝えて、それに沿った提案をしてもらいましょう。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30</a:t>
            </a:fld>
            <a:endParaRPr lang="ja-JP" altLang="en-US"/>
          </a:p>
        </p:txBody>
      </p:sp>
    </p:spTree>
    <p:extLst>
      <p:ext uri="{BB962C8B-B14F-4D97-AF65-F5344CB8AC3E}">
        <p14:creationId xmlns:p14="http://schemas.microsoft.com/office/powerpoint/2010/main" val="12486377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コツの２つめは、分散効果で大きな失敗を防ぐことです。</a:t>
            </a:r>
            <a:endParaRPr kumimoji="1" lang="en-US" altLang="ja-JP" dirty="0"/>
          </a:p>
          <a:p>
            <a:endParaRPr kumimoji="1" lang="en-US" altLang="ja-JP" dirty="0"/>
          </a:p>
          <a:p>
            <a:r>
              <a:rPr kumimoji="1" lang="ja-JP" altLang="en-US" dirty="0"/>
              <a:t>イギリスの投資の格言に「タマゴはひとつのカゴに盛るな」というものがあります。</a:t>
            </a:r>
            <a:endParaRPr kumimoji="1" lang="en-US" altLang="ja-JP" dirty="0"/>
          </a:p>
          <a:p>
            <a:r>
              <a:rPr kumimoji="1" lang="ja-JP" altLang="en-US" dirty="0"/>
              <a:t>タマゴを複数のカゴに分散させておけば、仮に一つのカゴを落としてしまっても、ほかでカバーできるため大きな損失を防げるという意味です。</a:t>
            </a:r>
            <a:endParaRPr kumimoji="1" lang="en-US" altLang="ja-JP" dirty="0"/>
          </a:p>
          <a:p>
            <a:r>
              <a:rPr kumimoji="1" lang="ja-JP" altLang="en-US" sz="1200" dirty="0"/>
              <a:t>「分散投資」は具体的に、「資産分散」「時間分散」があります。</a:t>
            </a:r>
            <a:endParaRPr kumimoji="1" lang="en-US" altLang="ja-JP" sz="1200" dirty="0"/>
          </a:p>
          <a:p>
            <a:endParaRPr kumimoji="1" lang="en-US" altLang="ja-JP" sz="1200" dirty="0"/>
          </a:p>
          <a:p>
            <a:r>
              <a:rPr kumimoji="1" lang="ja-JP" altLang="en-US" sz="1200" dirty="0"/>
              <a:t>資産分散とは、複数の資産に投資することです。ある資産の値下がりをほかの資産でカバーできる可能性が高まります。</a:t>
            </a:r>
            <a:endParaRPr kumimoji="1" lang="en-US" altLang="ja-JP" sz="1200" dirty="0"/>
          </a:p>
          <a:p>
            <a:r>
              <a:rPr kumimoji="1" lang="ja-JP" altLang="en-US" sz="1200" dirty="0"/>
              <a:t>時間分散とは、投資時期を分けることです。一度に購入するよりも平均購入単価を安定させる効果が期待できます。</a:t>
            </a:r>
            <a:endParaRPr kumimoji="1" lang="en-US" altLang="ja-JP" sz="1200" dirty="0"/>
          </a:p>
          <a:p>
            <a:r>
              <a:rPr kumimoji="1" lang="ja-JP" altLang="en-US" sz="1200" dirty="0"/>
              <a:t>積立投資信託など、毎月少しずつ、積み立てできる商品もあります。</a:t>
            </a:r>
            <a:endParaRPr kumimoji="1" lang="en-US" altLang="ja-JP" sz="1200" dirty="0"/>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31</a:t>
            </a:fld>
            <a:endParaRPr lang="ja-JP" altLang="en-US"/>
          </a:p>
        </p:txBody>
      </p:sp>
    </p:spTree>
    <p:extLst>
      <p:ext uri="{BB962C8B-B14F-4D97-AF65-F5344CB8AC3E}">
        <p14:creationId xmlns:p14="http://schemas.microsoft.com/office/powerpoint/2010/main" val="38839913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コツの</a:t>
            </a:r>
            <a:r>
              <a:rPr kumimoji="1" lang="en-US" altLang="ja-JP" dirty="0"/>
              <a:t>3</a:t>
            </a:r>
            <a:r>
              <a:rPr kumimoji="1" lang="ja-JP" altLang="en-US" dirty="0"/>
              <a:t>つ目は、長期運用です。</a:t>
            </a:r>
            <a:endParaRPr kumimoji="1" lang="en-US" altLang="ja-JP" dirty="0"/>
          </a:p>
          <a:p>
            <a:endParaRPr kumimoji="1" lang="en-US" altLang="ja-JP" dirty="0"/>
          </a:p>
          <a:p>
            <a:r>
              <a:rPr lang="ja-JP" altLang="en-US" dirty="0"/>
              <a:t>「おかねに働いてもらう」というのは、預けたおかねをじっくり増やす長期運用の考え方です。資産分散の効果をみかたにつけて長期運用することで、収益の安定性が得られやすくなります。</a:t>
            </a:r>
            <a:endParaRPr lang="en-US" altLang="ja-JP" dirty="0"/>
          </a:p>
          <a:p>
            <a:r>
              <a:rPr lang="ja-JP" altLang="en-US" dirty="0">
                <a:effectLst/>
              </a:rPr>
              <a:t>また、運用の成果を「再投資」すれば、複利の効果を</a:t>
            </a:r>
            <a:r>
              <a:rPr lang="ja-JP" altLang="en-US" dirty="0"/>
              <a:t>得ることができます。</a:t>
            </a:r>
            <a:endParaRPr lang="ja-JP" altLang="en-US" dirty="0">
              <a:effectLst/>
            </a:endParaRPr>
          </a:p>
          <a:p>
            <a:endParaRPr kumimoji="1" lang="en-US" altLang="ja-JP" sz="1200" dirty="0"/>
          </a:p>
          <a:p>
            <a:r>
              <a:rPr kumimoji="1" lang="ja-JP" altLang="en-US" sz="1200" dirty="0"/>
              <a:t>短期投資と長期運用では、根本的な考え方が違います。</a:t>
            </a:r>
            <a:endParaRPr kumimoji="1" lang="en-US" altLang="ja-JP" sz="1200" dirty="0"/>
          </a:p>
          <a:p>
            <a:endParaRPr kumimoji="1" lang="en-US" altLang="ja-JP" sz="1200" dirty="0"/>
          </a:p>
          <a:p>
            <a:r>
              <a:rPr kumimoji="1" lang="ja-JP" altLang="en-US" sz="1200" dirty="0"/>
              <a:t>買った株式がすぐに値上がりし、高い値で売却できれば、短期で大きな運用益を得られる可能性もあります。</a:t>
            </a:r>
            <a:endParaRPr kumimoji="1" lang="en-US" altLang="ja-JP" sz="1200" dirty="0"/>
          </a:p>
          <a:p>
            <a:r>
              <a:rPr kumimoji="1" lang="ja-JP" altLang="en-US" sz="1200" dirty="0"/>
              <a:t>それはそれで、成功したならば、とてもうれしいことですね。</a:t>
            </a:r>
            <a:endParaRPr kumimoji="1" lang="en-US" altLang="ja-JP" sz="1200" dirty="0"/>
          </a:p>
          <a:p>
            <a:r>
              <a:rPr kumimoji="1" lang="ja-JP" altLang="en-US" sz="1200" dirty="0"/>
              <a:t>しかし、短期の売買を繰り返し、資産を大きなリスクにさらし続けている人は、常に相場をチェックし続けなければならず、心の休まる暇がありません。</a:t>
            </a:r>
            <a:endParaRPr kumimoji="1" lang="en-US" altLang="ja-JP" sz="1200" dirty="0"/>
          </a:p>
          <a:p>
            <a:r>
              <a:rPr kumimoji="1" lang="ja-JP" altLang="en-US" sz="1200" dirty="0"/>
              <a:t>また、リスク（不確実性）がとても大きい商品に、リスク許容度を超えた投資をした結果、すべてを失ってしまうケースがあるのも事実です。</a:t>
            </a:r>
            <a:endParaRPr kumimoji="1" lang="en-US" altLang="ja-JP" sz="1200" dirty="0"/>
          </a:p>
          <a:p>
            <a:endParaRPr kumimoji="1" lang="en-US" altLang="ja-JP" sz="1200" dirty="0"/>
          </a:p>
          <a:p>
            <a:r>
              <a:rPr kumimoji="1" lang="ja-JP" altLang="en-US" sz="1200" dirty="0"/>
              <a:t>この資料でお伝えしているのは「自分とおかねの共働き」です。おかねの働き方のイメージは「コツコツ」です。</a:t>
            </a:r>
            <a:endParaRPr kumimoji="1" lang="en-US" altLang="ja-JP" sz="1200" dirty="0"/>
          </a:p>
          <a:p>
            <a:r>
              <a:rPr kumimoji="1" lang="ja-JP" altLang="en-US" sz="1200" dirty="0"/>
              <a:t>自分のリスク許容度の中で、資産分散や複利の効果も味方につけて、長期運用でじっくりと資産を増やすことをお勧めします。</a:t>
            </a:r>
            <a:endParaRPr kumimoji="1" lang="en-US" altLang="ja-JP" sz="1200" dirty="0"/>
          </a:p>
          <a:p>
            <a:endParaRPr kumimoji="1" lang="en-US" altLang="ja-JP" sz="1200" dirty="0"/>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32</a:t>
            </a:fld>
            <a:endParaRPr lang="ja-JP" altLang="en-US"/>
          </a:p>
        </p:txBody>
      </p:sp>
    </p:spTree>
    <p:extLst>
      <p:ext uri="{BB962C8B-B14F-4D97-AF65-F5344CB8AC3E}">
        <p14:creationId xmlns:p14="http://schemas.microsoft.com/office/powerpoint/2010/main" val="2048108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資産形成を応援する各種制度があることも知っておきましょう。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運用益には、原則として</a:t>
            </a:r>
            <a:r>
              <a:rPr kumimoji="1" lang="en-US" altLang="ja-JP" dirty="0"/>
              <a:t>20</a:t>
            </a:r>
            <a:r>
              <a:rPr kumimoji="1" lang="ja-JP" altLang="en-US" dirty="0"/>
              <a:t>％以上の税金がかかります。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つまり、利益が</a:t>
            </a:r>
            <a:r>
              <a:rPr kumimoji="1" lang="en-US" altLang="ja-JP" dirty="0"/>
              <a:t>10</a:t>
            </a:r>
            <a:r>
              <a:rPr kumimoji="1" lang="ja-JP" altLang="en-US" dirty="0"/>
              <a:t>万円あっても、手取りは８万円弱になってしまうのです。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しかし、</a:t>
            </a:r>
            <a:r>
              <a:rPr kumimoji="1" lang="en-US" altLang="ja-JP" dirty="0">
                <a:solidFill>
                  <a:schemeClr val="tx2"/>
                </a:solidFill>
              </a:rPr>
              <a:t>NISA</a:t>
            </a:r>
            <a:r>
              <a:rPr kumimoji="1" lang="ja-JP" altLang="en-US" dirty="0">
                <a:solidFill>
                  <a:schemeClr val="tx2"/>
                </a:solidFill>
              </a:rPr>
              <a:t>（小額投資非課税制度）を利用すれば、税金が非課税となり、</a:t>
            </a:r>
            <a:r>
              <a:rPr kumimoji="1" lang="en-US" altLang="ja-JP" dirty="0">
                <a:solidFill>
                  <a:schemeClr val="tx2"/>
                </a:solidFill>
              </a:rPr>
              <a:t>10</a:t>
            </a:r>
            <a:r>
              <a:rPr kumimoji="1" lang="ja-JP" altLang="en-US" dirty="0">
                <a:solidFill>
                  <a:schemeClr val="tx2"/>
                </a:solidFill>
              </a:rPr>
              <a:t>万円すべてもらえます。</a:t>
            </a: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solidFill>
                  <a:schemeClr val="tx2"/>
                </a:solidFill>
              </a:rPr>
              <a:t>つみたて商品に利用できる「つみたてＮＩＳＡ」や、老後の資金を少しずつ作っておく</a:t>
            </a:r>
            <a:r>
              <a:rPr kumimoji="1" lang="en-US" altLang="ja-JP" dirty="0" err="1">
                <a:solidFill>
                  <a:schemeClr val="tx2"/>
                </a:solidFill>
              </a:rPr>
              <a:t>iDeCo</a:t>
            </a:r>
            <a:r>
              <a:rPr kumimoji="1" lang="ja-JP" altLang="en-US" dirty="0">
                <a:solidFill>
                  <a:schemeClr val="tx2"/>
                </a:solidFill>
              </a:rPr>
              <a:t>という制度もあります。</a:t>
            </a: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solidFill>
                  <a:schemeClr val="tx2"/>
                </a:solidFill>
              </a:rPr>
              <a:t>いずれも、少しずつ資産を形成していく人たちを応援するために、政府が設けた優遇制度です。</a:t>
            </a: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solidFill>
                <a:schemeClr val="tx2"/>
              </a:solidFill>
            </a:endParaRPr>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33</a:t>
            </a:fld>
            <a:endParaRPr lang="ja-JP" altLang="en-US"/>
          </a:p>
        </p:txBody>
      </p:sp>
    </p:spTree>
    <p:extLst>
      <p:ext uri="{BB962C8B-B14F-4D97-AF65-F5344CB8AC3E}">
        <p14:creationId xmlns:p14="http://schemas.microsoft.com/office/powerpoint/2010/main" val="39599497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「おかねに働いてもらう」イメージはできましたか？</a:t>
            </a:r>
            <a:endParaRPr kumimoji="1" lang="en-US" altLang="ja-JP" dirty="0"/>
          </a:p>
          <a:p>
            <a:r>
              <a:rPr lang="ja-JP" altLang="en-US" dirty="0"/>
              <a:t>いろいろな金融商品があることを知って、そして自分にあわせて自分で決めることが大事です。</a:t>
            </a:r>
            <a:endParaRPr lang="en-US" altLang="ja-JP" dirty="0"/>
          </a:p>
          <a:p>
            <a:endParaRPr lang="en-US" altLang="ja-JP" dirty="0"/>
          </a:p>
          <a:p>
            <a:r>
              <a:rPr lang="ja-JP" altLang="en-US" dirty="0"/>
              <a:t>上手におかねをふやしていきたいですね。</a:t>
            </a:r>
            <a:endParaRPr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3766AB83-497B-5A4B-918F-43ACF43B89D7}" type="slidenum">
              <a:rPr lang="ja-JP" altLang="en-US" smtClean="0"/>
              <a:pPr/>
              <a:t>34</a:t>
            </a:fld>
            <a:endParaRPr lang="ja-JP" altLang="en-US"/>
          </a:p>
        </p:txBody>
      </p:sp>
    </p:spTree>
    <p:extLst>
      <p:ext uri="{BB962C8B-B14F-4D97-AF65-F5344CB8AC3E}">
        <p14:creationId xmlns:p14="http://schemas.microsoft.com/office/powerpoint/2010/main" val="13629151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35</a:t>
            </a:fld>
            <a:endParaRPr lang="en-US" altLang="ja-JP"/>
          </a:p>
        </p:txBody>
      </p:sp>
    </p:spTree>
    <p:extLst>
      <p:ext uri="{BB962C8B-B14F-4D97-AF65-F5344CB8AC3E}">
        <p14:creationId xmlns:p14="http://schemas.microsoft.com/office/powerpoint/2010/main" val="125931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eiryo Regular"/>
                <a:ea typeface="+mn-ea"/>
                <a:cs typeface="+mn-cs"/>
              </a:rPr>
              <a:t>では、</a:t>
            </a:r>
            <a:r>
              <a:rPr kumimoji="1" lang="ja-JP" altLang="ja-JP" sz="1200" b="0" i="0" kern="1200" dirty="0">
                <a:solidFill>
                  <a:schemeClr val="tx1"/>
                </a:solidFill>
                <a:effectLst/>
                <a:latin typeface="Meiryo Regular"/>
                <a:ea typeface="+mn-ea"/>
                <a:cs typeface="+mn-cs"/>
              </a:rPr>
              <a:t>卒業まで自分たちにどのくらいお</a:t>
            </a:r>
            <a:r>
              <a:rPr kumimoji="1" lang="ja-JP" altLang="en-US" sz="1200" b="0" i="0" kern="1200" dirty="0">
                <a:solidFill>
                  <a:schemeClr val="tx1"/>
                </a:solidFill>
                <a:effectLst/>
                <a:latin typeface="Meiryo Regular"/>
                <a:ea typeface="+mn-ea"/>
                <a:cs typeface="+mn-cs"/>
              </a:rPr>
              <a:t>かね</a:t>
            </a:r>
            <a:r>
              <a:rPr kumimoji="1" lang="ja-JP" altLang="ja-JP" sz="1200" b="0" i="0" kern="1200" dirty="0">
                <a:solidFill>
                  <a:schemeClr val="tx1"/>
                </a:solidFill>
                <a:effectLst/>
                <a:latin typeface="Meiryo Regular"/>
                <a:ea typeface="+mn-ea"/>
                <a:cs typeface="+mn-cs"/>
              </a:rPr>
              <a:t>がかかるのか、予想してみましょう。</a:t>
            </a:r>
            <a:endParaRPr kumimoji="1" lang="en-US" altLang="ja-JP" dirty="0">
              <a:latin typeface="Meiryo Regular"/>
            </a:endParaRPr>
          </a:p>
        </p:txBody>
      </p:sp>
      <p:sp>
        <p:nvSpPr>
          <p:cNvPr id="4" name="スライド番号プレースホルダー 3"/>
          <p:cNvSpPr>
            <a:spLocks noGrp="1"/>
          </p:cNvSpPr>
          <p:nvPr>
            <p:ph type="sldNum" sz="quarter" idx="10"/>
          </p:nvPr>
        </p:nvSpPr>
        <p:spPr/>
        <p:txBody>
          <a:bodyPr/>
          <a:lstStyle/>
          <a:p>
            <a:fld id="{3766AB83-497B-5A4B-918F-43ACF43B89D7}" type="slidenum">
              <a:rPr lang="ja-JP" altLang="en-US" smtClean="0"/>
              <a:pPr/>
              <a:t>4</a:t>
            </a:fld>
            <a:endParaRPr lang="ja-JP" altLang="en-US"/>
          </a:p>
        </p:txBody>
      </p:sp>
    </p:spTree>
    <p:extLst>
      <p:ext uri="{BB962C8B-B14F-4D97-AF65-F5344CB8AC3E}">
        <p14:creationId xmlns:p14="http://schemas.microsoft.com/office/powerpoint/2010/main" val="2157528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考えるためのヒントです。</a:t>
            </a:r>
            <a:endParaRPr kumimoji="1" lang="en-US" altLang="ja-JP" dirty="0"/>
          </a:p>
          <a:p>
            <a:r>
              <a:rPr kumimoji="1" lang="ja-JP" altLang="en-US" dirty="0"/>
              <a:t>これは幼稚園から高校までの学習費の平均です。</a:t>
            </a:r>
            <a:endParaRPr kumimoji="1" lang="en-US" altLang="ja-JP" dirty="0"/>
          </a:p>
          <a:p>
            <a:r>
              <a:rPr kumimoji="1" lang="ja-JP" altLang="en-US" dirty="0"/>
              <a:t>もちろん学習費以外にも、みなさんの毎日の生活には生活費が掛かりますよね。</a:t>
            </a:r>
            <a:endParaRPr kumimoji="1" lang="en-US" altLang="ja-JP" dirty="0"/>
          </a:p>
          <a:p>
            <a:endParaRPr kumimoji="1" lang="en-US" altLang="ja-JP" dirty="0"/>
          </a:p>
          <a:p>
            <a:r>
              <a:rPr kumimoji="1" lang="ja-JP" altLang="en-US" dirty="0"/>
              <a:t>生まれてから高校を卒業するまでの月日は</a:t>
            </a:r>
            <a:r>
              <a:rPr kumimoji="1" lang="en-US" altLang="ja-JP" dirty="0"/>
              <a:t>18</a:t>
            </a:r>
            <a:r>
              <a:rPr kumimoji="1" lang="ja-JP" altLang="en-US" dirty="0"/>
              <a:t>年、月に換算すると</a:t>
            </a:r>
            <a:r>
              <a:rPr kumimoji="1" lang="en-US" altLang="ja-JP" dirty="0"/>
              <a:t>216</a:t>
            </a:r>
            <a:r>
              <a:rPr kumimoji="1" lang="ja-JP" altLang="en-US" dirty="0"/>
              <a:t>か月あります。</a:t>
            </a:r>
            <a:endParaRPr kumimoji="1" lang="en-US" altLang="ja-JP" dirty="0"/>
          </a:p>
          <a:p>
            <a:r>
              <a:rPr kumimoji="1" lang="ja-JP" altLang="en-US" dirty="0"/>
              <a:t>ひと月にあなたが使うおかねはいくらくらいでしょうか？　そこから考えてみましょう。</a:t>
            </a:r>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lang="ja-JP" altLang="en-US" smtClean="0"/>
              <a:pPr/>
              <a:t>5</a:t>
            </a:fld>
            <a:endParaRPr lang="ja-JP" altLang="en-US"/>
          </a:p>
        </p:txBody>
      </p:sp>
    </p:spTree>
    <p:extLst>
      <p:ext uri="{BB962C8B-B14F-4D97-AF65-F5344CB8AC3E}">
        <p14:creationId xmlns:p14="http://schemas.microsoft.com/office/powerpoint/2010/main" val="4273794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b="0" i="0" kern="1200" dirty="0">
                <a:solidFill>
                  <a:schemeClr val="tx1"/>
                </a:solidFill>
                <a:effectLst/>
                <a:latin typeface="Meiryo Regular"/>
                <a:ea typeface="+mn-ea"/>
                <a:cs typeface="+mn-cs"/>
              </a:rPr>
              <a:t>それでは正解を見てみましょう。</a:t>
            </a:r>
          </a:p>
          <a:p>
            <a:r>
              <a:rPr kumimoji="1" lang="ja-JP" altLang="ja-JP" sz="1200" b="0" i="0" kern="1200" dirty="0">
                <a:solidFill>
                  <a:schemeClr val="tx1"/>
                </a:solidFill>
                <a:effectLst/>
                <a:latin typeface="Meiryo Regular"/>
                <a:ea typeface="+mn-ea"/>
                <a:cs typeface="+mn-cs"/>
              </a:rPr>
              <a:t>金融広報中央委員会のデータ</a:t>
            </a:r>
            <a:r>
              <a:rPr kumimoji="1" lang="en-US" altLang="ja-JP" sz="1200" b="0" i="0" kern="1200" dirty="0">
                <a:solidFill>
                  <a:schemeClr val="tx1"/>
                </a:solidFill>
                <a:effectLst/>
                <a:latin typeface="Meiryo Regular"/>
                <a:ea typeface="+mn-ea"/>
                <a:cs typeface="+mn-cs"/>
              </a:rPr>
              <a:t>※</a:t>
            </a:r>
            <a:r>
              <a:rPr kumimoji="1" lang="ja-JP" altLang="ja-JP" sz="1200" b="0" i="0" kern="1200" dirty="0">
                <a:solidFill>
                  <a:schemeClr val="tx1"/>
                </a:solidFill>
                <a:effectLst/>
                <a:latin typeface="Meiryo Regular"/>
                <a:ea typeface="+mn-ea"/>
                <a:cs typeface="+mn-cs"/>
              </a:rPr>
              <a:t>によると、生まれてから高校卒業までにかかるお</a:t>
            </a:r>
            <a:r>
              <a:rPr kumimoji="1" lang="ja-JP" altLang="en-US" sz="1200" b="0" i="0" kern="1200" dirty="0">
                <a:solidFill>
                  <a:schemeClr val="tx1"/>
                </a:solidFill>
                <a:effectLst/>
                <a:latin typeface="Meiryo Regular"/>
                <a:ea typeface="+mn-ea"/>
                <a:cs typeface="+mn-cs"/>
              </a:rPr>
              <a:t>かね</a:t>
            </a:r>
            <a:r>
              <a:rPr kumimoji="1" lang="ja-JP" altLang="ja-JP" sz="1200" b="0" i="0" kern="1200" dirty="0">
                <a:solidFill>
                  <a:schemeClr val="tx1"/>
                </a:solidFill>
                <a:effectLst/>
                <a:latin typeface="Meiryo Regular"/>
                <a:ea typeface="+mn-ea"/>
                <a:cs typeface="+mn-cs"/>
              </a:rPr>
              <a:t>は</a:t>
            </a:r>
            <a:r>
              <a:rPr kumimoji="1" lang="ja-JP" altLang="en-US" sz="1200" b="0" i="0" kern="1200" dirty="0">
                <a:solidFill>
                  <a:schemeClr val="tx1"/>
                </a:solidFill>
                <a:effectLst/>
                <a:latin typeface="Meiryo Regular"/>
                <a:ea typeface="+mn-ea"/>
                <a:cs typeface="+mn-cs"/>
              </a:rPr>
              <a:t>学習費</a:t>
            </a:r>
            <a:r>
              <a:rPr kumimoji="1" lang="ja-JP" altLang="ja-JP" sz="1200" b="0" i="0" kern="1200" dirty="0">
                <a:solidFill>
                  <a:schemeClr val="tx1"/>
                </a:solidFill>
                <a:effectLst/>
                <a:latin typeface="Meiryo Regular"/>
                <a:ea typeface="+mn-ea"/>
                <a:cs typeface="+mn-cs"/>
              </a:rPr>
              <a:t>以外で約</a:t>
            </a:r>
            <a:r>
              <a:rPr kumimoji="1" lang="en-US" altLang="ja-JP" sz="1200" b="0" i="0" kern="1200" dirty="0">
                <a:solidFill>
                  <a:schemeClr val="tx1"/>
                </a:solidFill>
                <a:effectLst/>
                <a:latin typeface="Meiryo Regular"/>
                <a:ea typeface="+mn-ea"/>
                <a:cs typeface="+mn-cs"/>
              </a:rPr>
              <a:t>2,225 </a:t>
            </a:r>
            <a:r>
              <a:rPr kumimoji="1" lang="ja-JP" altLang="ja-JP" sz="1200" b="0" i="0" kern="1200" dirty="0">
                <a:solidFill>
                  <a:schemeClr val="tx1"/>
                </a:solidFill>
                <a:effectLst/>
                <a:latin typeface="Meiryo Regular"/>
                <a:ea typeface="+mn-ea"/>
                <a:cs typeface="+mn-cs"/>
              </a:rPr>
              <a:t>万円、すべて公立の場合には、</a:t>
            </a:r>
            <a:r>
              <a:rPr kumimoji="1" lang="ja-JP" altLang="en-US" sz="1200" b="0" i="0" kern="1200" dirty="0">
                <a:solidFill>
                  <a:schemeClr val="tx1"/>
                </a:solidFill>
                <a:effectLst/>
                <a:latin typeface="Meiryo Regular"/>
                <a:ea typeface="+mn-ea"/>
                <a:cs typeface="+mn-cs"/>
              </a:rPr>
              <a:t>学習費</a:t>
            </a:r>
            <a:r>
              <a:rPr kumimoji="1" lang="ja-JP" altLang="ja-JP" sz="1200" b="0" i="0" kern="1200" dirty="0">
                <a:solidFill>
                  <a:schemeClr val="tx1"/>
                </a:solidFill>
                <a:effectLst/>
                <a:latin typeface="Meiryo Regular"/>
                <a:ea typeface="+mn-ea"/>
                <a:cs typeface="+mn-cs"/>
              </a:rPr>
              <a:t>約</a:t>
            </a:r>
            <a:r>
              <a:rPr kumimoji="1" lang="en-US" altLang="ja-JP" sz="1200" b="0" i="0" kern="1200" dirty="0">
                <a:solidFill>
                  <a:schemeClr val="tx1"/>
                </a:solidFill>
                <a:effectLst/>
                <a:latin typeface="Meiryo Regular"/>
                <a:ea typeface="+mn-ea"/>
                <a:cs typeface="+mn-cs"/>
              </a:rPr>
              <a:t>499</a:t>
            </a:r>
            <a:r>
              <a:rPr kumimoji="1" lang="ja-JP" altLang="ja-JP" sz="1200" b="0" i="0" kern="1200" dirty="0">
                <a:solidFill>
                  <a:schemeClr val="tx1"/>
                </a:solidFill>
                <a:effectLst/>
                <a:latin typeface="Meiryo Regular"/>
                <a:ea typeface="+mn-ea"/>
                <a:cs typeface="+mn-cs"/>
              </a:rPr>
              <a:t>万円ですから、合計約</a:t>
            </a:r>
            <a:r>
              <a:rPr kumimoji="1" lang="en-US" altLang="ja-JP" sz="1200" b="0" i="0" kern="1200" dirty="0">
                <a:solidFill>
                  <a:schemeClr val="tx1"/>
                </a:solidFill>
                <a:effectLst/>
                <a:latin typeface="Meiryo Regular"/>
                <a:ea typeface="+mn-ea"/>
                <a:cs typeface="+mn-cs"/>
              </a:rPr>
              <a:t>2,724 </a:t>
            </a:r>
            <a:r>
              <a:rPr kumimoji="1" lang="ja-JP" altLang="ja-JP" sz="1200" b="0" i="0" kern="1200" dirty="0">
                <a:solidFill>
                  <a:schemeClr val="tx1"/>
                </a:solidFill>
                <a:effectLst/>
                <a:latin typeface="Meiryo Regular"/>
                <a:ea typeface="+mn-ea"/>
                <a:cs typeface="+mn-cs"/>
              </a:rPr>
              <a:t>万円です。</a:t>
            </a:r>
          </a:p>
          <a:p>
            <a:endParaRPr kumimoji="1" lang="en-US" altLang="ja-JP" sz="1200" b="0" i="0" kern="1200" dirty="0">
              <a:solidFill>
                <a:schemeClr val="tx1"/>
              </a:solidFill>
              <a:effectLst/>
              <a:latin typeface="Meiryo Regular"/>
              <a:ea typeface="+mn-ea"/>
              <a:cs typeface="+mn-cs"/>
            </a:endParaRPr>
          </a:p>
          <a:p>
            <a:r>
              <a:rPr kumimoji="1" lang="en-US" altLang="ja-JP" sz="1200" b="0" i="0" kern="1200" dirty="0">
                <a:solidFill>
                  <a:schemeClr val="tx1"/>
                </a:solidFill>
                <a:effectLst/>
                <a:latin typeface="Meiryo Regular"/>
                <a:ea typeface="+mn-ea"/>
                <a:cs typeface="+mn-cs"/>
              </a:rPr>
              <a:t>※『</a:t>
            </a:r>
            <a:r>
              <a:rPr kumimoji="1" lang="ja-JP" altLang="en-US" sz="1200" b="0" i="0" kern="1200" dirty="0">
                <a:solidFill>
                  <a:schemeClr val="tx1"/>
                </a:solidFill>
                <a:effectLst/>
                <a:latin typeface="Meiryo Regular"/>
                <a:ea typeface="+mn-ea"/>
                <a:cs typeface="+mn-cs"/>
              </a:rPr>
              <a:t>これであなたもひとり立ち（</a:t>
            </a:r>
            <a:r>
              <a:rPr kumimoji="1" lang="en-US" altLang="ja-JP" sz="1200" b="0" i="0" kern="1200" dirty="0">
                <a:solidFill>
                  <a:schemeClr val="tx1"/>
                </a:solidFill>
                <a:effectLst/>
                <a:latin typeface="Meiryo Regular"/>
                <a:ea typeface="+mn-ea"/>
                <a:cs typeface="+mn-cs"/>
              </a:rPr>
              <a:t>2020</a:t>
            </a:r>
            <a:r>
              <a:rPr kumimoji="1" lang="ja-JP" altLang="en-US" sz="1200" b="0" i="0" kern="1200" dirty="0">
                <a:solidFill>
                  <a:schemeClr val="tx1"/>
                </a:solidFill>
                <a:effectLst/>
                <a:latin typeface="Meiryo Regular"/>
                <a:ea typeface="+mn-ea"/>
                <a:cs typeface="+mn-cs"/>
              </a:rPr>
              <a:t>年３月改訂）</a:t>
            </a:r>
            <a:r>
              <a:rPr kumimoji="1" lang="en-US" altLang="ja-JP" sz="1200" b="0" i="0" kern="1200" dirty="0">
                <a:solidFill>
                  <a:schemeClr val="tx1"/>
                </a:solidFill>
                <a:effectLst/>
                <a:latin typeface="Meiryo Regular"/>
                <a:ea typeface="+mn-ea"/>
                <a:cs typeface="+mn-cs"/>
              </a:rPr>
              <a:t>』</a:t>
            </a:r>
            <a:r>
              <a:rPr kumimoji="1" lang="ja-JP" altLang="en-US" sz="1200" b="0" i="0" kern="1200" dirty="0">
                <a:solidFill>
                  <a:schemeClr val="tx1"/>
                </a:solidFill>
                <a:effectLst/>
                <a:latin typeface="Meiryo Regular"/>
                <a:ea typeface="+mn-ea"/>
                <a:cs typeface="+mn-cs"/>
              </a:rPr>
              <a:t>金融広報中央委員会</a:t>
            </a:r>
            <a:endParaRPr kumimoji="1" lang="ja-JP" altLang="ja-JP" sz="1200" b="0" i="0" kern="1200" dirty="0">
              <a:solidFill>
                <a:schemeClr val="tx1"/>
              </a:solidFill>
              <a:effectLst/>
              <a:latin typeface="Meiryo Regular"/>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lang="ja-JP" altLang="en-US" smtClean="0"/>
              <a:pPr/>
              <a:t>6</a:t>
            </a:fld>
            <a:endParaRPr lang="ja-JP" altLang="en-US"/>
          </a:p>
        </p:txBody>
      </p:sp>
    </p:spTree>
    <p:extLst>
      <p:ext uri="{BB962C8B-B14F-4D97-AF65-F5344CB8AC3E}">
        <p14:creationId xmlns:p14="http://schemas.microsoft.com/office/powerpoint/2010/main" val="3421985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eiryo Regular"/>
                <a:ea typeface="+mn-ea"/>
                <a:cs typeface="+mn-cs"/>
              </a:rPr>
              <a:t>すべて私立に通った場合は、学習</a:t>
            </a:r>
            <a:r>
              <a:rPr kumimoji="1" lang="ja-JP" altLang="ja-JP" sz="1200" b="0" i="0" kern="1200" dirty="0">
                <a:solidFill>
                  <a:schemeClr val="tx1"/>
                </a:solidFill>
                <a:effectLst/>
                <a:latin typeface="Meiryo Regular"/>
                <a:ea typeface="+mn-ea"/>
                <a:cs typeface="+mn-cs"/>
              </a:rPr>
              <a:t>費約</a:t>
            </a:r>
            <a:r>
              <a:rPr kumimoji="1" lang="en-US" altLang="ja-JP" sz="1200" b="0" i="0" kern="1200" dirty="0">
                <a:solidFill>
                  <a:schemeClr val="tx1"/>
                </a:solidFill>
                <a:effectLst/>
                <a:latin typeface="Meiryo Regular"/>
                <a:ea typeface="+mn-ea"/>
                <a:cs typeface="+mn-cs"/>
              </a:rPr>
              <a:t>1,792</a:t>
            </a:r>
            <a:r>
              <a:rPr kumimoji="1" lang="ja-JP" altLang="ja-JP" sz="1200" b="0" i="0" kern="1200" dirty="0">
                <a:solidFill>
                  <a:schemeClr val="tx1"/>
                </a:solidFill>
                <a:effectLst/>
                <a:latin typeface="Meiryo Regular"/>
                <a:ea typeface="+mn-ea"/>
                <a:cs typeface="+mn-cs"/>
              </a:rPr>
              <a:t>万円ですから、合計約</a:t>
            </a:r>
            <a:r>
              <a:rPr kumimoji="1" lang="en-US" altLang="ja-JP" sz="1200" b="0" i="0" kern="1200" dirty="0">
                <a:solidFill>
                  <a:schemeClr val="tx1"/>
                </a:solidFill>
                <a:effectLst/>
                <a:latin typeface="Meiryo Regular"/>
                <a:ea typeface="+mn-ea"/>
                <a:cs typeface="+mn-cs"/>
              </a:rPr>
              <a:t>4,017</a:t>
            </a:r>
            <a:r>
              <a:rPr kumimoji="1" lang="ja-JP" altLang="ja-JP" sz="1200" b="0" i="0" kern="1200" dirty="0">
                <a:solidFill>
                  <a:schemeClr val="tx1"/>
                </a:solidFill>
                <a:effectLst/>
                <a:latin typeface="Meiryo Regular"/>
                <a:ea typeface="+mn-ea"/>
                <a:cs typeface="+mn-cs"/>
              </a:rPr>
              <a:t>万円です。</a:t>
            </a:r>
          </a:p>
          <a:p>
            <a:endParaRPr kumimoji="1" lang="en-US" altLang="ja-JP" sz="1200" b="0" i="0" kern="1200" dirty="0">
              <a:solidFill>
                <a:schemeClr val="tx1"/>
              </a:solidFill>
              <a:effectLst/>
              <a:latin typeface="Meiryo Regular"/>
              <a:ea typeface="+mn-ea"/>
              <a:cs typeface="+mn-cs"/>
            </a:endParaRPr>
          </a:p>
          <a:p>
            <a:r>
              <a:rPr kumimoji="1" lang="ja-JP" altLang="ja-JP" sz="1200" b="0" i="0" kern="1200" dirty="0">
                <a:solidFill>
                  <a:schemeClr val="tx1"/>
                </a:solidFill>
                <a:effectLst/>
                <a:latin typeface="Meiryo Regular"/>
                <a:ea typeface="+mn-ea"/>
                <a:cs typeface="+mn-cs"/>
              </a:rPr>
              <a:t>どうでしょう。びっくりするぐらいお</a:t>
            </a:r>
            <a:r>
              <a:rPr kumimoji="1" lang="ja-JP" altLang="en-US" sz="1200" b="0" i="0" kern="1200" dirty="0">
                <a:solidFill>
                  <a:schemeClr val="tx1"/>
                </a:solidFill>
                <a:effectLst/>
                <a:latin typeface="Meiryo Regular"/>
                <a:ea typeface="+mn-ea"/>
                <a:cs typeface="+mn-cs"/>
              </a:rPr>
              <a:t>かね</a:t>
            </a:r>
            <a:r>
              <a:rPr kumimoji="1" lang="ja-JP" altLang="ja-JP" sz="1200" b="0" i="0" kern="1200" dirty="0">
                <a:solidFill>
                  <a:schemeClr val="tx1"/>
                </a:solidFill>
                <a:effectLst/>
                <a:latin typeface="Meiryo Regular"/>
                <a:ea typeface="+mn-ea"/>
                <a:cs typeface="+mn-cs"/>
              </a:rPr>
              <a:t>がかかっていますね！</a:t>
            </a:r>
            <a:r>
              <a:rPr kumimoji="1" lang="ja-JP" altLang="en-US" sz="1200" b="0" i="0" kern="1200" dirty="0">
                <a:solidFill>
                  <a:schemeClr val="tx1"/>
                </a:solidFill>
                <a:effectLst/>
                <a:latin typeface="Meiryo Regular"/>
                <a:ea typeface="+mn-ea"/>
                <a:cs typeface="+mn-cs"/>
              </a:rPr>
              <a:t>子どもを育てるっておかねがかかることなのです。</a:t>
            </a:r>
            <a:endParaRPr kumimoji="1" lang="ja-JP" altLang="ja-JP" sz="1200" b="0" i="0" kern="1200" dirty="0">
              <a:solidFill>
                <a:schemeClr val="tx1"/>
              </a:solidFill>
              <a:effectLst/>
              <a:latin typeface="Meiryo Regular"/>
              <a:ea typeface="+mn-ea"/>
              <a:cs typeface="+mn-cs"/>
            </a:endParaRPr>
          </a:p>
        </p:txBody>
      </p:sp>
      <p:sp>
        <p:nvSpPr>
          <p:cNvPr id="4" name="スライド番号プレースホルダー 3"/>
          <p:cNvSpPr>
            <a:spLocks noGrp="1"/>
          </p:cNvSpPr>
          <p:nvPr>
            <p:ph type="sldNum" sz="quarter" idx="10"/>
          </p:nvPr>
        </p:nvSpPr>
        <p:spPr/>
        <p:txBody>
          <a:bodyPr/>
          <a:lstStyle/>
          <a:p>
            <a:fld id="{3766AB83-497B-5A4B-918F-43ACF43B89D7}" type="slidenum">
              <a:rPr lang="ja-JP" altLang="en-US" smtClean="0"/>
              <a:pPr/>
              <a:t>7</a:t>
            </a:fld>
            <a:endParaRPr lang="ja-JP" altLang="en-US"/>
          </a:p>
        </p:txBody>
      </p:sp>
    </p:spTree>
    <p:extLst>
      <p:ext uri="{BB962C8B-B14F-4D97-AF65-F5344CB8AC3E}">
        <p14:creationId xmlns:p14="http://schemas.microsoft.com/office/powerpoint/2010/main" val="197815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いかがでしたか？</a:t>
            </a:r>
            <a:endParaRPr kumimoji="1" lang="en-US" altLang="ja-JP" dirty="0"/>
          </a:p>
          <a:p>
            <a:pPr>
              <a:lnSpc>
                <a:spcPct val="100000"/>
              </a:lnSpc>
            </a:pPr>
            <a:r>
              <a:rPr kumimoji="1" lang="ja-JP" altLang="en-US" dirty="0"/>
              <a:t>今、みなさんのこれまでの生活にかかったおかねについて考えてみました。</a:t>
            </a:r>
            <a:endParaRPr kumimoji="1" lang="en-US" altLang="ja-JP" dirty="0"/>
          </a:p>
          <a:p>
            <a:pPr>
              <a:lnSpc>
                <a:spcPct val="100000"/>
              </a:lnSpc>
            </a:pPr>
            <a:endParaRPr kumimoji="1" lang="en-US" altLang="ja-JP" dirty="0"/>
          </a:p>
          <a:p>
            <a:pPr>
              <a:lnSpc>
                <a:spcPct val="100000"/>
              </a:lnSpc>
            </a:pPr>
            <a:r>
              <a:rPr kumimoji="1" lang="ja-JP" altLang="en-US" dirty="0"/>
              <a:t>続いて、これからの生活には、どのくらいおかねがかかるのかを考えていきたいと思います。</a:t>
            </a:r>
            <a:endParaRPr kumimoji="1" lang="en-US" altLang="ja-JP" dirty="0"/>
          </a:p>
          <a:p>
            <a:pPr>
              <a:lnSpc>
                <a:spcPct val="100000"/>
              </a:lnSpc>
            </a:pPr>
            <a:r>
              <a:rPr kumimoji="1" lang="ja-JP" altLang="en-US" dirty="0"/>
              <a:t>まずは、ちょっと未来のみなさんの生活をのぞいてみましょう。</a:t>
            </a:r>
            <a:endParaRPr kumimoji="1" lang="en-US" altLang="ja-JP" dirty="0"/>
          </a:p>
          <a:p>
            <a:pPr>
              <a:lnSpc>
                <a:spcPct val="100000"/>
              </a:lnSpc>
            </a:pPr>
            <a:endParaRPr kumimoji="1" lang="en-US" altLang="ja-JP" dirty="0"/>
          </a:p>
          <a:p>
            <a:pPr>
              <a:lnSpc>
                <a:spcPct val="100000"/>
              </a:lnSpc>
            </a:pPr>
            <a:r>
              <a:rPr kumimoji="1" lang="en-US" altLang="ja-JP" dirty="0"/>
              <a:t>※</a:t>
            </a:r>
            <a:r>
              <a:rPr kumimoji="1" lang="ja-JP" altLang="en-US" dirty="0"/>
              <a:t>給与明細と家計簿のワークシートを見る。</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t>※</a:t>
            </a:r>
            <a:r>
              <a:rPr kumimoji="1" lang="ja-JP" altLang="en-US" sz="1200" dirty="0"/>
              <a:t>給与明細については、丁寧に教えたい。明細自体を初めて見る人、バイトで見たことはあるが、内容をよく知らない人も多いと考えられる。住居手当や通勤手当が出る場合があることにも触れたい。</a:t>
            </a:r>
            <a:endParaRPr kumimoji="1" lang="en-US" altLang="ja-JP" sz="1200"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8</a:t>
            </a:fld>
            <a:endParaRPr kumimoji="1" lang="ja-JP" altLang="en-US"/>
          </a:p>
        </p:txBody>
      </p:sp>
    </p:spTree>
    <p:extLst>
      <p:ext uri="{BB962C8B-B14F-4D97-AF65-F5344CB8AC3E}">
        <p14:creationId xmlns:p14="http://schemas.microsoft.com/office/powerpoint/2010/main" val="841674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これは、みなさんが、アルバイトをはじめたり、社会人として働きはじめたりすると必ず目にするものです。そう、いわゆる「給与明細」です。</a:t>
            </a:r>
            <a:endParaRPr kumimoji="1" lang="en-US" altLang="ja-JP" dirty="0"/>
          </a:p>
          <a:p>
            <a:r>
              <a:rPr kumimoji="1" lang="ja-JP" altLang="en-US" dirty="0"/>
              <a:t>今月はいくらおかねが入ってくるのか気になりますよね。</a:t>
            </a:r>
            <a:endParaRPr kumimoji="1" lang="en-US" altLang="ja-JP" dirty="0"/>
          </a:p>
          <a:p>
            <a:r>
              <a:rPr kumimoji="1" lang="ja-JP" altLang="en-US" dirty="0"/>
              <a:t>基本給をはじめとした支給項目に記載されている金額が、会社から支払われるもの。</a:t>
            </a:r>
            <a:endParaRPr kumimoji="1" lang="en-US" altLang="ja-JP" dirty="0"/>
          </a:p>
          <a:p>
            <a:r>
              <a:rPr kumimoji="1" lang="ja-JP" altLang="en-US" dirty="0"/>
              <a:t>税金や社会保険料など控除項目に記載されている金額は、給料（収入）から直接引かれるものです。</a:t>
            </a:r>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9</a:t>
            </a:fld>
            <a:endParaRPr kumimoji="1" lang="ja-JP" altLang="en-US"/>
          </a:p>
        </p:txBody>
      </p:sp>
    </p:spTree>
    <p:extLst>
      <p:ext uri="{BB962C8B-B14F-4D97-AF65-F5344CB8AC3E}">
        <p14:creationId xmlns:p14="http://schemas.microsoft.com/office/powerpoint/2010/main" val="1482825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12146"/>
            <a:ext cx="7772400" cy="3017170"/>
          </a:xfrm>
        </p:spPr>
        <p:txBody>
          <a:bodyPr anchor="ctr"/>
          <a:lstStyle>
            <a:lvl1pPr algn="ctr">
              <a:lnSpc>
                <a:spcPct val="110000"/>
              </a:lnSpc>
              <a:defRPr sz="6000" b="1" i="0">
                <a:solidFill>
                  <a:schemeClr val="tx2"/>
                </a:solidFill>
              </a:defRPr>
            </a:lvl1pPr>
          </a:lstStyle>
          <a:p>
            <a:r>
              <a:rPr lang="ja-JP" altLang="en-US"/>
              <a:t>マスター タイトルの書式設定</a:t>
            </a:r>
            <a:endParaRPr lang="en-US" dirty="0"/>
          </a:p>
        </p:txBody>
      </p:sp>
      <p:sp>
        <p:nvSpPr>
          <p:cNvPr id="10" name="テキスト プレースホルダー 9"/>
          <p:cNvSpPr>
            <a:spLocks noGrp="1"/>
          </p:cNvSpPr>
          <p:nvPr>
            <p:ph type="body" sz="quarter" idx="11" hasCustomPrompt="1"/>
          </p:nvPr>
        </p:nvSpPr>
        <p:spPr>
          <a:xfrm>
            <a:off x="1046162" y="5584776"/>
            <a:ext cx="7051675" cy="639045"/>
          </a:xfrm>
        </p:spPr>
        <p:txBody>
          <a:bodyPr>
            <a:normAutofit/>
          </a:bodyPr>
          <a:lstStyle>
            <a:lvl1pPr algn="ctr">
              <a:defRPr sz="2000" b="0" i="0">
                <a:solidFill>
                  <a:schemeClr val="tx1">
                    <a:lumMod val="75000"/>
                  </a:schemeClr>
                </a:solidFill>
              </a:defRPr>
            </a:lvl1pPr>
            <a:lvl2pPr algn="ctr">
              <a:defRPr/>
            </a:lvl2pPr>
            <a:lvl3pPr algn="ctr">
              <a:defRPr/>
            </a:lvl3pPr>
            <a:lvl4pPr algn="ctr">
              <a:defRPr/>
            </a:lvl4pPr>
            <a:lvl5pPr algn="ctr">
              <a:defRPr/>
            </a:lvl5pPr>
          </a:lstStyle>
          <a:p>
            <a:pPr lvl="0"/>
            <a:r>
              <a:rPr kumimoji="1" lang="ja-JP" altLang="en-US" dirty="0"/>
              <a:t>サブタイトル</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1325563"/>
          </a:xfrm>
        </p:spPr>
        <p:txBody>
          <a:bodyPr>
            <a:normAutofit/>
          </a:bodyPr>
          <a:lstStyle>
            <a:lvl1pPr algn="ctr">
              <a:defRPr sz="3400" b="1" i="0">
                <a:solidFill>
                  <a:schemeClr val="tx2"/>
                </a:solidFill>
              </a:defRPr>
            </a:lvl1pPr>
          </a:lstStyle>
          <a:p>
            <a:r>
              <a:rPr lang="ja-JP" altLang="en-US"/>
              <a:t>マスター タイトルの書式設定</a:t>
            </a:r>
            <a:endParaRPr lang="en-US" dirty="0"/>
          </a:p>
        </p:txBody>
      </p:sp>
      <p:sp>
        <p:nvSpPr>
          <p:cNvPr id="6" name="Slide Number Placeholder 5"/>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grpSp>
        <p:nvGrpSpPr>
          <p:cNvPr id="38" name="グループ化 37">
            <a:extLst>
              <a:ext uri="{FF2B5EF4-FFF2-40B4-BE49-F238E27FC236}">
                <a16:creationId xmlns:a16="http://schemas.microsoft.com/office/drawing/2014/main" id="{C4061219-7DB6-0740-AF3F-12F4F5F75A24}"/>
              </a:ext>
            </a:extLst>
          </p:cNvPr>
          <p:cNvGrpSpPr/>
          <p:nvPr/>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BF89133D-C412-C94A-BD6A-DF19F3BF0596}"/>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0" name="正方形/長方形 39">
              <a:extLst>
                <a:ext uri="{FF2B5EF4-FFF2-40B4-BE49-F238E27FC236}">
                  <a16:creationId xmlns:a16="http://schemas.microsoft.com/office/drawing/2014/main" id="{9F423D70-FE5B-514F-933F-03F698EE3A21}"/>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1" name="正方形/長方形 40">
              <a:extLst>
                <a:ext uri="{FF2B5EF4-FFF2-40B4-BE49-F238E27FC236}">
                  <a16:creationId xmlns:a16="http://schemas.microsoft.com/office/drawing/2014/main" id="{236F6FBA-94E2-674C-B6E0-52F4AF6C0FA4}"/>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2" name="正方形/長方形 41">
              <a:extLst>
                <a:ext uri="{FF2B5EF4-FFF2-40B4-BE49-F238E27FC236}">
                  <a16:creationId xmlns:a16="http://schemas.microsoft.com/office/drawing/2014/main" id="{9276586B-8157-3A46-9878-316E76C2A6E5}"/>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3" name="正方形/長方形 42">
              <a:extLst>
                <a:ext uri="{FF2B5EF4-FFF2-40B4-BE49-F238E27FC236}">
                  <a16:creationId xmlns:a16="http://schemas.microsoft.com/office/drawing/2014/main" id="{23104A98-4B73-724D-95B2-337D859A4326}"/>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4" name="正方形/長方形 43">
              <a:extLst>
                <a:ext uri="{FF2B5EF4-FFF2-40B4-BE49-F238E27FC236}">
                  <a16:creationId xmlns:a16="http://schemas.microsoft.com/office/drawing/2014/main" id="{F70F5E15-C569-1543-B59F-6A7A400A3419}"/>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5" name="正方形/長方形 44">
              <a:extLst>
                <a:ext uri="{FF2B5EF4-FFF2-40B4-BE49-F238E27FC236}">
                  <a16:creationId xmlns:a16="http://schemas.microsoft.com/office/drawing/2014/main" id="{447C08BD-7EB7-274F-B075-6AF12AA1B691}"/>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6" name="正方形/長方形 45">
              <a:extLst>
                <a:ext uri="{FF2B5EF4-FFF2-40B4-BE49-F238E27FC236}">
                  <a16:creationId xmlns:a16="http://schemas.microsoft.com/office/drawing/2014/main" id="{291F4937-D8FA-E948-8AFE-35FCA83B5707}"/>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7" name="正方形/長方形 46">
              <a:extLst>
                <a:ext uri="{FF2B5EF4-FFF2-40B4-BE49-F238E27FC236}">
                  <a16:creationId xmlns:a16="http://schemas.microsoft.com/office/drawing/2014/main" id="{180BB46B-51C4-B741-8D5A-E6FAEF820525}"/>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8" name="正方形/長方形 47">
              <a:extLst>
                <a:ext uri="{FF2B5EF4-FFF2-40B4-BE49-F238E27FC236}">
                  <a16:creationId xmlns:a16="http://schemas.microsoft.com/office/drawing/2014/main" id="{161D32EA-5FC7-C442-97EB-C52BA4324AC4}"/>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9" name="正方形/長方形 48">
              <a:extLst>
                <a:ext uri="{FF2B5EF4-FFF2-40B4-BE49-F238E27FC236}">
                  <a16:creationId xmlns:a16="http://schemas.microsoft.com/office/drawing/2014/main" id="{AEA5C31D-B88F-E342-ADD8-E879FA05F3BB}"/>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0" name="正方形/長方形 49">
              <a:extLst>
                <a:ext uri="{FF2B5EF4-FFF2-40B4-BE49-F238E27FC236}">
                  <a16:creationId xmlns:a16="http://schemas.microsoft.com/office/drawing/2014/main" id="{E4E76CEC-0C4B-9347-847D-F2D8ECBB156F}"/>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1" name="正方形/長方形 50">
              <a:extLst>
                <a:ext uri="{FF2B5EF4-FFF2-40B4-BE49-F238E27FC236}">
                  <a16:creationId xmlns:a16="http://schemas.microsoft.com/office/drawing/2014/main" id="{D241BA39-48AF-214F-A4EB-FF924C0E3D14}"/>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2" name="正方形/長方形 51">
              <a:extLst>
                <a:ext uri="{FF2B5EF4-FFF2-40B4-BE49-F238E27FC236}">
                  <a16:creationId xmlns:a16="http://schemas.microsoft.com/office/drawing/2014/main" id="{6CE3C4C9-F9A5-AD42-8E83-250ED00C4BEB}"/>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53" name="グループ化 52">
            <a:extLst>
              <a:ext uri="{FF2B5EF4-FFF2-40B4-BE49-F238E27FC236}">
                <a16:creationId xmlns:a16="http://schemas.microsoft.com/office/drawing/2014/main" id="{2D748358-46B5-DE42-AA71-A85647C4266F}"/>
              </a:ext>
            </a:extLst>
          </p:cNvPr>
          <p:cNvGrpSpPr/>
          <p:nvPr/>
        </p:nvGrpSpPr>
        <p:grpSpPr>
          <a:xfrm>
            <a:off x="8856200" y="-6153"/>
            <a:ext cx="288000" cy="6864153"/>
            <a:chOff x="8856200" y="-6153"/>
            <a:chExt cx="288000" cy="6864153"/>
          </a:xfrm>
        </p:grpSpPr>
        <p:sp>
          <p:nvSpPr>
            <p:cNvPr id="54" name="正方形/長方形 53">
              <a:extLst>
                <a:ext uri="{FF2B5EF4-FFF2-40B4-BE49-F238E27FC236}">
                  <a16:creationId xmlns:a16="http://schemas.microsoft.com/office/drawing/2014/main" id="{EEF16B95-28C7-8143-86FD-2849BB0663CB}"/>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5" name="正方形/長方形 54">
              <a:extLst>
                <a:ext uri="{FF2B5EF4-FFF2-40B4-BE49-F238E27FC236}">
                  <a16:creationId xmlns:a16="http://schemas.microsoft.com/office/drawing/2014/main" id="{DB27609C-9CCF-644B-B6C0-D4341E02516A}"/>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6" name="正方形/長方形 55">
              <a:extLst>
                <a:ext uri="{FF2B5EF4-FFF2-40B4-BE49-F238E27FC236}">
                  <a16:creationId xmlns:a16="http://schemas.microsoft.com/office/drawing/2014/main" id="{EE6DF319-478E-6B40-8013-30E633875E2C}"/>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7" name="正方形/長方形 56">
              <a:extLst>
                <a:ext uri="{FF2B5EF4-FFF2-40B4-BE49-F238E27FC236}">
                  <a16:creationId xmlns:a16="http://schemas.microsoft.com/office/drawing/2014/main" id="{E6D76D53-ECC7-DC47-9FA2-632A63314DC5}"/>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8" name="正方形/長方形 57">
              <a:extLst>
                <a:ext uri="{FF2B5EF4-FFF2-40B4-BE49-F238E27FC236}">
                  <a16:creationId xmlns:a16="http://schemas.microsoft.com/office/drawing/2014/main" id="{396EF355-0BB4-7D4B-AD0D-C3988C581E96}"/>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9" name="正方形/長方形 58">
              <a:extLst>
                <a:ext uri="{FF2B5EF4-FFF2-40B4-BE49-F238E27FC236}">
                  <a16:creationId xmlns:a16="http://schemas.microsoft.com/office/drawing/2014/main" id="{1FC9EB5A-D477-8741-A9C8-47A459091768}"/>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63741E29-023A-C240-B019-8B6A04C8A6E3}"/>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273A2B15-3A22-5B42-A35B-9BDDAE5B70DA}"/>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45FAA0B0-C42C-DE46-9E8A-14E8AB5E6EC0}"/>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8F86B887-6A86-694D-92D9-B3589744925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271675B4-4665-724B-95F8-F6ADDBB133CD}"/>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9A62A299-AB77-7643-93AE-CA99DEA8944F}"/>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CCFCBA4B-C432-1141-8454-6019C58A4A6B}"/>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3B2E2DDA-FA26-8E4A-9D8A-1513FFF7E091}"/>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34" name="コンテンツ プレースホルダー 2">
            <a:extLst>
              <a:ext uri="{FF2B5EF4-FFF2-40B4-BE49-F238E27FC236}">
                <a16:creationId xmlns:a16="http://schemas.microsoft.com/office/drawing/2014/main" id="{1E7CDEFF-9655-0042-905C-9C60B828595E}"/>
              </a:ext>
            </a:extLst>
          </p:cNvPr>
          <p:cNvSpPr>
            <a:spLocks noGrp="1"/>
          </p:cNvSpPr>
          <p:nvPr>
            <p:ph idx="1"/>
          </p:nvPr>
        </p:nvSpPr>
        <p:spPr>
          <a:xfrm>
            <a:off x="628650" y="1628977"/>
            <a:ext cx="7886700" cy="4351338"/>
          </a:xfrm>
        </p:spPr>
        <p:txBody>
          <a:bodyPr>
            <a:normAutofit/>
          </a:bodyPr>
          <a:lstStyle>
            <a:lvl1pPr>
              <a:lnSpc>
                <a:spcPct val="120000"/>
              </a:lnSpc>
              <a:defRPr sz="2400"/>
            </a:lvl1pPr>
            <a:lvl2pPr>
              <a:lnSpc>
                <a:spcPct val="120000"/>
              </a:lnSpc>
              <a:defRPr sz="2400"/>
            </a:lvl2pPr>
            <a:lvl3pPr>
              <a:lnSpc>
                <a:spcPct val="120000"/>
              </a:lnSpc>
              <a:defRPr sz="2400"/>
            </a:lvl3pPr>
            <a:lvl4pPr>
              <a:lnSpc>
                <a:spcPct val="120000"/>
              </a:lnSpc>
              <a:defRPr sz="2400"/>
            </a:lvl4pPr>
            <a:lvl5pPr>
              <a:lnSpc>
                <a:spcPct val="120000"/>
              </a:lnSpc>
              <a:defRPr sz="24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91110186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31A7D776-3F41-2B4A-92FD-8435CCBC0EC6}"/>
              </a:ext>
            </a:extLst>
          </p:cNvPr>
          <p:cNvSpPr/>
          <p:nvPr userDrawn="1"/>
        </p:nvSpPr>
        <p:spPr>
          <a:xfrm>
            <a:off x="0" y="0"/>
            <a:ext cx="9144000" cy="6858000"/>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Arial"/>
              <a:ea typeface="メイリオ"/>
            </a:endParaRPr>
          </a:p>
        </p:txBody>
      </p:sp>
      <p:sp>
        <p:nvSpPr>
          <p:cNvPr id="43" name="角丸四角形 42">
            <a:extLst>
              <a:ext uri="{FF2B5EF4-FFF2-40B4-BE49-F238E27FC236}">
                <a16:creationId xmlns:a16="http://schemas.microsoft.com/office/drawing/2014/main" id="{B6132808-6E4D-B943-9CD3-F31D3F154EA5}"/>
              </a:ext>
            </a:extLst>
          </p:cNvPr>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dirty="0"/>
          </a:p>
        </p:txBody>
      </p:sp>
      <p:sp>
        <p:nvSpPr>
          <p:cNvPr id="45" name="Slide Number Placeholder 5">
            <a:extLst>
              <a:ext uri="{FF2B5EF4-FFF2-40B4-BE49-F238E27FC236}">
                <a16:creationId xmlns:a16="http://schemas.microsoft.com/office/drawing/2014/main" id="{614D2026-BC30-8348-8256-CB9173A61881}"/>
              </a:ext>
            </a:extLst>
          </p:cNvPr>
          <p:cNvSpPr>
            <a:spLocks noGrp="1"/>
          </p:cNvSpPr>
          <p:nvPr>
            <p:ph type="sldNum" sz="quarter" idx="12"/>
          </p:nvPr>
        </p:nvSpPr>
        <p:spPr>
          <a:xfrm>
            <a:off x="6752922" y="6218703"/>
            <a:ext cx="2057400" cy="365125"/>
          </a:xfrm>
        </p:spPr>
        <p:txBody>
          <a:bodyPr/>
          <a:lstStyle>
            <a:lvl1pPr>
              <a:defRPr b="0" i="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dirty="0"/>
          </a:p>
        </p:txBody>
      </p:sp>
      <p:sp>
        <p:nvSpPr>
          <p:cNvPr id="6" name="Slide Number Placeholder 5"/>
          <p:cNvSpPr>
            <a:spLocks noGrp="1"/>
          </p:cNvSpPr>
          <p:nvPr>
            <p:ph type="sldNum" sz="quarter" idx="12"/>
          </p:nvPr>
        </p:nvSpPr>
        <p:spPr>
          <a:xfrm>
            <a:off x="6752922" y="6218703"/>
            <a:ext cx="2057400" cy="365125"/>
          </a:xfrm>
        </p:spPr>
        <p:txBody>
          <a:bodyPr/>
          <a:lstStyle>
            <a:lvl1pPr>
              <a:defRPr b="0" i="0">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547124" y="501606"/>
            <a:ext cx="3889734" cy="612000"/>
            <a:chOff x="2547124" y="406070"/>
            <a:chExt cx="3889734" cy="612000"/>
          </a:xfrm>
        </p:grpSpPr>
        <p:sp>
          <p:nvSpPr>
            <p:cNvPr id="11" name="角丸四角形 10">
              <a:extLst>
                <a:ext uri="{FF2B5EF4-FFF2-40B4-BE49-F238E27FC236}">
                  <a16:creationId xmlns:a16="http://schemas.microsoft.com/office/drawing/2014/main" id="{1D02AC89-4B49-8042-BD0E-084458EC8D1A}"/>
                </a:ext>
              </a:extLst>
            </p:cNvPr>
            <p:cNvSpPr>
              <a:spLocks noChangeAspect="1"/>
            </p:cNvSpPr>
            <p:nvPr/>
          </p:nvSpPr>
          <p:spPr>
            <a:xfrm>
              <a:off x="2547124" y="406070"/>
              <a:ext cx="612000" cy="612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i="0" dirty="0"/>
                <a:t>ワ</a:t>
              </a:r>
            </a:p>
          </p:txBody>
        </p:sp>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i="0" dirty="0" err="1">
                  <a:solidFill>
                    <a:schemeClr val="bg1"/>
                  </a:solidFill>
                  <a:latin typeface="Meiryo Regular"/>
                </a:rPr>
                <a:t>ー</a:t>
              </a:r>
              <a:endParaRPr kumimoji="1" lang="ja-JP" altLang="en-US" sz="3200" b="1" i="0" dirty="0">
                <a:solidFill>
                  <a:schemeClr val="bg1"/>
                </a:solidFill>
                <a:latin typeface="Meiryo Regular"/>
              </a:endParaRP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p:nvSpPr>
          <p:spPr>
            <a:xfrm>
              <a:off x="3858218" y="406070"/>
              <a:ext cx="612000" cy="612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i="0" dirty="0"/>
                <a:t>ク</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i="0" dirty="0">
                  <a:solidFill>
                    <a:schemeClr val="bg1"/>
                  </a:solidFill>
                  <a:latin typeface="Meiryo Regular"/>
                </a:rPr>
                <a:t>タ</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i="0"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i="0" dirty="0">
                  <a:solidFill>
                    <a:schemeClr val="bg1"/>
                  </a:solidFill>
                  <a:latin typeface="Meiryo Regular"/>
                </a:rPr>
                <a:t>ム</a:t>
              </a: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grpSp>
        <p:nvGrpSpPr>
          <p:cNvPr id="35" name="グループ化 34">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36" name="正方形/長方形 35">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grpSp>
      <p:grpSp>
        <p:nvGrpSpPr>
          <p:cNvPr id="50" name="グループ化 49">
            <a:extLst>
              <a:ext uri="{FF2B5EF4-FFF2-40B4-BE49-F238E27FC236}">
                <a16:creationId xmlns:a16="http://schemas.microsoft.com/office/drawing/2014/main" id="{093EBB1F-1257-6243-A065-F868EA745961}"/>
              </a:ext>
            </a:extLst>
          </p:cNvPr>
          <p:cNvGrpSpPr/>
          <p:nvPr userDrawn="1"/>
        </p:nvGrpSpPr>
        <p:grpSpPr>
          <a:xfrm>
            <a:off x="8856200" y="-6153"/>
            <a:ext cx="288000" cy="6864153"/>
            <a:chOff x="8856200" y="-6153"/>
            <a:chExt cx="288000" cy="6864153"/>
          </a:xfrm>
        </p:grpSpPr>
        <p:sp>
          <p:nvSpPr>
            <p:cNvPr id="51" name="正方形/長方形 50">
              <a:extLst>
                <a:ext uri="{FF2B5EF4-FFF2-40B4-BE49-F238E27FC236}">
                  <a16:creationId xmlns:a16="http://schemas.microsoft.com/office/drawing/2014/main" id="{79E3BE5F-006D-004B-9249-42A0DE3FD5B6}"/>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9604CB36-B950-D74E-8F9B-CB8908CC52E6}"/>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3" name="正方形/長方形 52">
              <a:extLst>
                <a:ext uri="{FF2B5EF4-FFF2-40B4-BE49-F238E27FC236}">
                  <a16:creationId xmlns:a16="http://schemas.microsoft.com/office/drawing/2014/main" id="{8F1BB118-2CFC-1843-9328-35E9EC045B2D}"/>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4" name="正方形/長方形 53">
              <a:extLst>
                <a:ext uri="{FF2B5EF4-FFF2-40B4-BE49-F238E27FC236}">
                  <a16:creationId xmlns:a16="http://schemas.microsoft.com/office/drawing/2014/main" id="{71B74EB1-D00A-C242-9C91-A5CB7F420159}"/>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EC9F80AE-2479-524E-8C23-678DF716A1E6}"/>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52AFB987-F8B8-D847-8004-8FA3724B208C}"/>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A7215D50-4285-CB49-BBF2-9D5B1EC3A29B}"/>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5333349E-E87F-4C48-BFC0-B0DA4245B512}"/>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9082744B-97BF-B34A-880C-5B84930EF6B4}"/>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B63C9C19-A9EB-684B-8275-CB43CC9B6393}"/>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FEB9C1C1-F78F-9A4D-9761-768E7B1E86DD}"/>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DD4FA9C3-3FD8-F941-9787-D744F4CC7CED}"/>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BBA98942-19DB-2447-AFAE-8EA91137AA7D}"/>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599D562D-EF7A-1144-987F-0C7126EF0450}"/>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grpSp>
      <p:sp>
        <p:nvSpPr>
          <p:cNvPr id="66" name="Slide Number Placeholder 5">
            <a:extLst>
              <a:ext uri="{FF2B5EF4-FFF2-40B4-BE49-F238E27FC236}">
                <a16:creationId xmlns:a16="http://schemas.microsoft.com/office/drawing/2014/main" id="{89C21F99-3657-374E-AC93-744A14C98887}"/>
              </a:ext>
            </a:extLst>
          </p:cNvPr>
          <p:cNvSpPr>
            <a:spLocks noGrp="1"/>
          </p:cNvSpPr>
          <p:nvPr>
            <p:ph type="sldNum" sz="quarter" idx="12"/>
          </p:nvPr>
        </p:nvSpPr>
        <p:spPr>
          <a:xfrm>
            <a:off x="6622916" y="6313541"/>
            <a:ext cx="2057400" cy="365125"/>
          </a:xfrm>
        </p:spPr>
        <p:txBody>
          <a:bodyPr/>
          <a:lstStyle>
            <a:lvl1pPr>
              <a:defRPr b="0" i="0">
                <a:solidFill>
                  <a:schemeClr val="tx1"/>
                </a:solidFill>
              </a:defRPr>
            </a:lvl1pPr>
          </a:lstStyle>
          <a:p>
            <a:fld id="{61AAA30B-0EA0-A245-8576-0F101DEF2AA9}" type="slidenum">
              <a:rPr lang="ja-JP" altLang="en-US" smtClean="0"/>
              <a:pPr/>
              <a:t>‹#›</a:t>
            </a:fld>
            <a:endParaRPr lang="ja-JP" altLang="en-US" dirty="0"/>
          </a:p>
        </p:txBody>
      </p:sp>
      <p:sp>
        <p:nvSpPr>
          <p:cNvPr id="34" name="Title 1">
            <a:extLst>
              <a:ext uri="{FF2B5EF4-FFF2-40B4-BE49-F238E27FC236}">
                <a16:creationId xmlns:a16="http://schemas.microsoft.com/office/drawing/2014/main" id="{C76EBB27-0D38-0841-9B0F-5F1EDBB4738D}"/>
              </a:ext>
            </a:extLst>
          </p:cNvPr>
          <p:cNvSpPr>
            <a:spLocks noGrp="1"/>
          </p:cNvSpPr>
          <p:nvPr>
            <p:ph type="title"/>
          </p:nvPr>
        </p:nvSpPr>
        <p:spPr>
          <a:xfrm>
            <a:off x="924232" y="2695631"/>
            <a:ext cx="7295536" cy="2767778"/>
          </a:xfrm>
          <a:effectLst/>
        </p:spPr>
        <p:txBody>
          <a:bodyPr anchor="t">
            <a:noAutofit/>
          </a:bodyPr>
          <a:lstStyle>
            <a:lvl1pPr algn="ctr">
              <a:lnSpc>
                <a:spcPct val="110000"/>
              </a:lnSpc>
              <a:defRPr sz="6600" b="1" i="0">
                <a:solidFill>
                  <a:schemeClr val="tx2"/>
                </a:solidFill>
              </a:defRPr>
            </a:lvl1pPr>
          </a:lstStyle>
          <a:p>
            <a:r>
              <a:rPr lang="ja-JP" altLang="en-US"/>
              <a:t>マスター タイトルの書式設定</a:t>
            </a:r>
            <a:endParaRPr lang="en-US" dirty="0"/>
          </a:p>
        </p:txBody>
      </p:sp>
      <p:pic>
        <p:nvPicPr>
          <p:cNvPr id="65" name="Picture 2">
            <a:extLst>
              <a:ext uri="{FF2B5EF4-FFF2-40B4-BE49-F238E27FC236}">
                <a16:creationId xmlns:a16="http://schemas.microsoft.com/office/drawing/2014/main" id="{AFBAB160-4DFC-0741-BABE-A123D9F2CD04}"/>
              </a:ext>
            </a:extLst>
          </p:cNvPr>
          <p:cNvPicPr>
            <a:picLocks noChangeAspect="1" noChangeArrowheads="1"/>
          </p:cNvPicPr>
          <p:nvPr userDrawn="1"/>
        </p:nvPicPr>
        <p:blipFill>
          <a:blip r:embed="rId2"/>
          <a:srcRect/>
          <a:stretch/>
        </p:blipFill>
        <p:spPr bwMode="auto">
          <a:xfrm>
            <a:off x="3672000" y="718210"/>
            <a:ext cx="1800000" cy="180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4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2" name="Title 1"/>
          <p:cNvSpPr>
            <a:spLocks noGrp="1"/>
          </p:cNvSpPr>
          <p:nvPr>
            <p:ph type="title"/>
          </p:nvPr>
        </p:nvSpPr>
        <p:spPr>
          <a:xfrm>
            <a:off x="924232" y="1817260"/>
            <a:ext cx="7295536" cy="2767778"/>
          </a:xfrm>
          <a:effectLst/>
        </p:spPr>
        <p:txBody>
          <a:bodyPr>
            <a:noAutofit/>
          </a:bodyPr>
          <a:lstStyle>
            <a:lvl1pPr algn="ctr">
              <a:lnSpc>
                <a:spcPct val="110000"/>
              </a:lnSpc>
              <a:defRPr sz="6000" b="1" i="0">
                <a:solidFill>
                  <a:schemeClr val="bg1"/>
                </a:solidFill>
              </a:defRPr>
            </a:lvl1pPr>
          </a:lstStyle>
          <a:p>
            <a:r>
              <a:rPr lang="ja-JP" altLang="en-US"/>
              <a:t>マスター タイトルの書式設定</a:t>
            </a:r>
            <a:endParaRPr lang="en-US" dirty="0"/>
          </a:p>
        </p:txBody>
      </p:sp>
      <p:grpSp>
        <p:nvGrpSpPr>
          <p:cNvPr id="58" name="グループ化 57">
            <a:extLst>
              <a:ext uri="{FF2B5EF4-FFF2-40B4-BE49-F238E27FC236}">
                <a16:creationId xmlns:a16="http://schemas.microsoft.com/office/drawing/2014/main" id="{0394B88F-FC16-6146-8E25-CDBFC2020195}"/>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DC4FDD0-452E-544B-8068-150337F76E00}"/>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3D18D1CD-866C-1B4D-8D9A-F5656A06B2B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D24110A0-A289-8F45-BEE3-9C4F4E8FC552}"/>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C441855C-AD6E-694A-B252-DF2D2A24647A}"/>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9571F15B-93CD-DA40-AE4D-35E8C727650F}"/>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5A58FDA6-F785-6543-A940-1F7A0B5A04F7}"/>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AE4CFCE9-CCC2-104D-B616-70D7CE24E652}"/>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46103D35-4C76-F347-8C10-0169C106E2DE}"/>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B01B73B5-0EE4-C847-824E-FE8905EB03DF}"/>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7C1F3EA0-12A5-044F-8B2B-89E37AE6FBC2}"/>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776183D8-4D6A-1C4B-80F1-E4F4BE69DA80}"/>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EEEEB87C-746A-BB49-A901-95B4E8AAD98D}"/>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8C6DEF3F-9D69-E747-8DE7-F95F0AD4F3A7}"/>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38E6C4E4-9670-264D-A5EB-5173A6103B43}"/>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59E08F41-ED4B-A34F-83C2-43559148CF1F}"/>
              </a:ext>
            </a:extLst>
          </p:cNvPr>
          <p:cNvGrpSpPr/>
          <p:nvPr userDrawn="1"/>
        </p:nvGrpSpPr>
        <p:grpSpPr>
          <a:xfrm>
            <a:off x="8856200" y="-6153"/>
            <a:ext cx="288000" cy="6864153"/>
            <a:chOff x="8856200" y="-6153"/>
            <a:chExt cx="288000" cy="6864153"/>
          </a:xfrm>
        </p:grpSpPr>
        <p:sp>
          <p:nvSpPr>
            <p:cNvPr id="74" name="正方形/長方形 73">
              <a:extLst>
                <a:ext uri="{FF2B5EF4-FFF2-40B4-BE49-F238E27FC236}">
                  <a16:creationId xmlns:a16="http://schemas.microsoft.com/office/drawing/2014/main" id="{4A2203A6-702E-6C45-862B-5CFE7D24671C}"/>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A3D6F2F5-4EE9-1141-B047-2F60934AADBC}"/>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910948A5-E440-7449-B727-3F170B15C970}"/>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018FCE4E-1D8E-DC44-B0CE-652C01BF5C76}"/>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9B6080B3-4306-2741-9891-EFDA7DEC76D3}"/>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59C9A6C5-B707-D04A-9703-C5A2B8AB7026}"/>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C696336B-6E33-6046-8863-66FEA0494B71}"/>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1CF9FAAD-6B6C-C54D-99D6-D8444022072C}"/>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52CF2230-2A3D-6B44-AC75-5C33B4256D66}"/>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C473D505-194D-464E-850F-824AC5F4753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2CFF8CF8-894B-004E-918B-4FDCA7EFA9E9}"/>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9382870C-BD63-954E-B03A-E6514CFADA50}"/>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78AA3D31-C52B-0747-A505-28F6D6CB9033}"/>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FF381DE-2D90-604F-80FA-EB0C1723AE2E}"/>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grpSp>
      <p:sp>
        <p:nvSpPr>
          <p:cNvPr id="88" name="Slide Number Placeholder 5">
            <a:extLst>
              <a:ext uri="{FF2B5EF4-FFF2-40B4-BE49-F238E27FC236}">
                <a16:creationId xmlns:a16="http://schemas.microsoft.com/office/drawing/2014/main" id="{CEEAA6DF-74B1-3241-B85D-4130B8D2FEAA}"/>
              </a:ext>
            </a:extLst>
          </p:cNvPr>
          <p:cNvSpPr>
            <a:spLocks noGrp="1"/>
          </p:cNvSpPr>
          <p:nvPr>
            <p:ph type="sldNum" sz="quarter" idx="12"/>
          </p:nvPr>
        </p:nvSpPr>
        <p:spPr>
          <a:xfrm>
            <a:off x="6622916" y="6313541"/>
            <a:ext cx="2057400" cy="365125"/>
          </a:xfrm>
        </p:spPr>
        <p:txBody>
          <a:bodyPr/>
          <a:lstStyle>
            <a:lvl1pPr>
              <a:defRPr b="0" i="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2" name="正方形/長方形 11"/>
          <p:cNvSpPr/>
          <p:nvPr userDrawn="1"/>
        </p:nvSpPr>
        <p:spPr>
          <a:xfrm>
            <a:off x="431800" y="6515"/>
            <a:ext cx="8280200" cy="1260000"/>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Arial"/>
              <a:ea typeface="メイリオ"/>
            </a:endParaRPr>
          </a:p>
        </p:txBody>
      </p:sp>
      <p:sp>
        <p:nvSpPr>
          <p:cNvPr id="13" name="Title 1"/>
          <p:cNvSpPr>
            <a:spLocks noGrp="1"/>
          </p:cNvSpPr>
          <p:nvPr>
            <p:ph type="title"/>
          </p:nvPr>
        </p:nvSpPr>
        <p:spPr>
          <a:xfrm>
            <a:off x="520700" y="50982"/>
            <a:ext cx="8102600" cy="1224000"/>
          </a:xfrm>
          <a:noFill/>
        </p:spPr>
        <p:txBody>
          <a:bodyPr tIns="180000">
            <a:normAutofit/>
          </a:bodyPr>
          <a:lstStyle>
            <a:lvl1pPr>
              <a:defRPr sz="4000" b="1" i="0">
                <a:solidFill>
                  <a:schemeClr val="tx2"/>
                </a:solidFill>
              </a:defRPr>
            </a:lvl1pPr>
          </a:lstStyle>
          <a:p>
            <a:r>
              <a:rPr lang="ja-JP" altLang="en-US"/>
              <a:t>マスター タイトルの書式設定</a:t>
            </a:r>
            <a:endParaRPr lang="en-US" dirty="0"/>
          </a:p>
        </p:txBody>
      </p:sp>
      <p:sp>
        <p:nvSpPr>
          <p:cNvPr id="15"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defRPr>
            </a:lvl1pPr>
          </a:lstStyle>
          <a:p>
            <a:fld id="{61AAA30B-0EA0-A245-8576-0F101DEF2AA9}" type="slidenum">
              <a:rPr lang="ja-JP" altLang="en-US" smtClean="0"/>
              <a:pPr/>
              <a:t>‹#›</a:t>
            </a:fld>
            <a:endParaRPr lang="ja-JP" altLang="en-US" dirty="0"/>
          </a:p>
        </p:txBody>
      </p:sp>
      <p:sp>
        <p:nvSpPr>
          <p:cNvPr id="10" name="正方形/長方形 9">
            <a:extLst>
              <a:ext uri="{FF2B5EF4-FFF2-40B4-BE49-F238E27FC236}">
                <a16:creationId xmlns:a16="http://schemas.microsoft.com/office/drawing/2014/main" id="{8DECF42F-B0B6-F64C-B9B7-F488CC9EBC9A}"/>
              </a:ext>
            </a:extLst>
          </p:cNvPr>
          <p:cNvSpPr/>
          <p:nvPr userDrawn="1"/>
        </p:nvSpPr>
        <p:spPr>
          <a:xfrm>
            <a:off x="8712000" y="6515"/>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11" name="正方形/長方形 10">
            <a:extLst>
              <a:ext uri="{FF2B5EF4-FFF2-40B4-BE49-F238E27FC236}">
                <a16:creationId xmlns:a16="http://schemas.microsoft.com/office/drawing/2014/main" id="{E98A11A8-6AE0-EF41-A18E-75E4A6CE61CF}"/>
              </a:ext>
            </a:extLst>
          </p:cNvPr>
          <p:cNvSpPr/>
          <p:nvPr userDrawn="1"/>
        </p:nvSpPr>
        <p:spPr>
          <a:xfrm>
            <a:off x="8712000" y="1014048"/>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14" name="正方形/長方形 13">
            <a:extLst>
              <a:ext uri="{FF2B5EF4-FFF2-40B4-BE49-F238E27FC236}">
                <a16:creationId xmlns:a16="http://schemas.microsoft.com/office/drawing/2014/main" id="{EA59254D-756E-EC42-82FB-2374D66B57FC}"/>
              </a:ext>
            </a:extLst>
          </p:cNvPr>
          <p:cNvSpPr/>
          <p:nvPr userDrawn="1"/>
        </p:nvSpPr>
        <p:spPr>
          <a:xfrm>
            <a:off x="8712000" y="510281"/>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16" name="正方形/長方形 15">
            <a:extLst>
              <a:ext uri="{FF2B5EF4-FFF2-40B4-BE49-F238E27FC236}">
                <a16:creationId xmlns:a16="http://schemas.microsoft.com/office/drawing/2014/main" id="{6365DA07-753D-5644-94DB-5FA4796F4942}"/>
              </a:ext>
            </a:extLst>
          </p:cNvPr>
          <p:cNvSpPr/>
          <p:nvPr userDrawn="1"/>
        </p:nvSpPr>
        <p:spPr>
          <a:xfrm>
            <a:off x="-200" y="6515"/>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17" name="正方形/長方形 16">
            <a:extLst>
              <a:ext uri="{FF2B5EF4-FFF2-40B4-BE49-F238E27FC236}">
                <a16:creationId xmlns:a16="http://schemas.microsoft.com/office/drawing/2014/main" id="{AB20A3F2-7F72-0847-B7EE-B63B05CE1E5B}"/>
              </a:ext>
            </a:extLst>
          </p:cNvPr>
          <p:cNvSpPr/>
          <p:nvPr userDrawn="1"/>
        </p:nvSpPr>
        <p:spPr>
          <a:xfrm>
            <a:off x="-200" y="1014048"/>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18" name="正方形/長方形 17">
            <a:extLst>
              <a:ext uri="{FF2B5EF4-FFF2-40B4-BE49-F238E27FC236}">
                <a16:creationId xmlns:a16="http://schemas.microsoft.com/office/drawing/2014/main" id="{688D2002-7E12-E54C-95DE-C13787F34385}"/>
              </a:ext>
            </a:extLst>
          </p:cNvPr>
          <p:cNvSpPr/>
          <p:nvPr userDrawn="1"/>
        </p:nvSpPr>
        <p:spPr>
          <a:xfrm>
            <a:off x="-200" y="510281"/>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3E1E5A76-D5D4-0247-889E-7AF54C57C00D}"/>
              </a:ext>
            </a:extLst>
          </p:cNvPr>
          <p:cNvSpPr/>
          <p:nvPr userDrawn="1"/>
        </p:nvSpPr>
        <p:spPr>
          <a:xfrm>
            <a:off x="0" y="0"/>
            <a:ext cx="9144000" cy="6858000"/>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defRPr>
            </a:lvl1pPr>
          </a:lstStyle>
          <a:p>
            <a:fld id="{61AAA30B-0EA0-A245-8576-0F101DEF2AA9}" type="slidenum">
              <a:rPr lang="ja-JP" altLang="en-US" smtClean="0"/>
              <a:pPr/>
              <a:t>‹#›</a:t>
            </a:fld>
            <a:endParaRPr lang="ja-JP" altLang="en-US" dirty="0"/>
          </a:p>
        </p:txBody>
      </p:sp>
      <p:sp>
        <p:nvSpPr>
          <p:cNvPr id="13" name="Title 1">
            <a:extLst>
              <a:ext uri="{FF2B5EF4-FFF2-40B4-BE49-F238E27FC236}">
                <a16:creationId xmlns:a16="http://schemas.microsoft.com/office/drawing/2014/main" id="{E6C34F1E-9512-1442-9A36-CA39FC554346}"/>
              </a:ext>
            </a:extLst>
          </p:cNvPr>
          <p:cNvSpPr>
            <a:spLocks noGrp="1"/>
          </p:cNvSpPr>
          <p:nvPr>
            <p:ph type="title"/>
          </p:nvPr>
        </p:nvSpPr>
        <p:spPr>
          <a:xfrm>
            <a:off x="162000" y="365126"/>
            <a:ext cx="8820000" cy="1325563"/>
          </a:xfrm>
        </p:spPr>
        <p:txBody>
          <a:bodyPr/>
          <a:lstStyle>
            <a:lvl1pPr algn="ctr">
              <a:defRPr b="1" i="0">
                <a:solidFill>
                  <a:schemeClr val="tx2"/>
                </a:solidFill>
              </a:defRPr>
            </a:lvl1pPr>
          </a:lstStyle>
          <a:p>
            <a:r>
              <a:rPr lang="ja-JP" altLang="en-US" dirty="0"/>
              <a:t>マスター タイトルの書式設定</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62000" y="365126"/>
            <a:ext cx="8820000" cy="1325563"/>
          </a:xfrm>
        </p:spPr>
        <p:txBody>
          <a:bodyPr/>
          <a:lstStyle>
            <a:lvl1pPr algn="ctr">
              <a:defRPr b="1" i="0">
                <a:solidFill>
                  <a:schemeClr val="tx2"/>
                </a:solidFill>
              </a:defRPr>
            </a:lvl1pPr>
          </a:lstStyle>
          <a:p>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6622916" y="6313541"/>
            <a:ext cx="2057400" cy="365125"/>
          </a:xfrm>
        </p:spPr>
        <p:txBody>
          <a:bodyPr/>
          <a:lstStyle>
            <a:lvl1pPr>
              <a:defRPr b="0" i="0">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C4061219-7DB6-0740-AF3F-12F4F5F75A24}"/>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BF89133D-C412-C94A-BD6A-DF19F3BF0596}"/>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9F423D70-FE5B-514F-933F-03F698EE3A21}"/>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236F6FBA-94E2-674C-B6E0-52F4AF6C0FA4}"/>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9276586B-8157-3A46-9878-316E76C2A6E5}"/>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23104A98-4B73-724D-95B2-337D859A4326}"/>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F70F5E15-C569-1543-B59F-6A7A400A3419}"/>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447C08BD-7EB7-274F-B075-6AF12AA1B691}"/>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291F4937-D8FA-E948-8AFE-35FCA83B5707}"/>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180BB46B-51C4-B741-8D5A-E6FAEF820525}"/>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161D32EA-5FC7-C442-97EB-C52BA4324AC4}"/>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AEA5C31D-B88F-E342-ADD8-E879FA05F3BB}"/>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E4E76CEC-0C4B-9347-847D-F2D8ECBB156F}"/>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D241BA39-48AF-214F-A4EB-FF924C0E3D14}"/>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6CE3C4C9-F9A5-AD42-8E83-250ED00C4BEB}"/>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2D748358-46B5-DE42-AA71-A85647C4266F}"/>
              </a:ext>
            </a:extLst>
          </p:cNvPr>
          <p:cNvGrpSpPr/>
          <p:nvPr userDrawn="1"/>
        </p:nvGrpSpPr>
        <p:grpSpPr>
          <a:xfrm>
            <a:off x="8856200" y="-6153"/>
            <a:ext cx="288000" cy="6864153"/>
            <a:chOff x="8856200" y="-6153"/>
            <a:chExt cx="288000" cy="6864153"/>
          </a:xfrm>
        </p:grpSpPr>
        <p:sp>
          <p:nvSpPr>
            <p:cNvPr id="54" name="正方形/長方形 53">
              <a:extLst>
                <a:ext uri="{FF2B5EF4-FFF2-40B4-BE49-F238E27FC236}">
                  <a16:creationId xmlns:a16="http://schemas.microsoft.com/office/drawing/2014/main" id="{EEF16B95-28C7-8143-86FD-2849BB0663CB}"/>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DB27609C-9CCF-644B-B6C0-D4341E02516A}"/>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EE6DF319-478E-6B40-8013-30E633875E2C}"/>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E6D76D53-ECC7-DC47-9FA2-632A63314DC5}"/>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396EF355-0BB4-7D4B-AD0D-C3988C581E96}"/>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1FC9EB5A-D477-8741-A9C8-47A459091768}"/>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63741E29-023A-C240-B019-8B6A04C8A6E3}"/>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273A2B15-3A22-5B42-A35B-9BDDAE5B70DA}"/>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45FAA0B0-C42C-DE46-9E8A-14E8AB5E6EC0}"/>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8F86B887-6A86-694D-92D9-B3589744925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271675B4-4665-724B-95F8-F6ADDBB133CD}"/>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9A62A299-AB77-7643-93AE-CA99DEA8944F}"/>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CCFCBA4B-C432-1141-8454-6019C58A4A6B}"/>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3B2E2DDA-FA26-8E4A-9D8A-1513FFF7E091}"/>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Arial"/>
                <a:ea typeface="メイリオ"/>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216310" y="443782"/>
            <a:ext cx="8711380" cy="1325563"/>
          </a:xfrm>
        </p:spPr>
        <p:txBody>
          <a:bodyPr/>
          <a:lstStyle>
            <a:lvl1pPr>
              <a:defRPr b="1" i="0">
                <a:solidFill>
                  <a:schemeClr val="tx2"/>
                </a:solidFill>
              </a:defRPr>
            </a:lvl1pPr>
          </a:lstStyle>
          <a:p>
            <a:r>
              <a:rPr lang="ja-JP" altLang="en-US" dirty="0"/>
              <a:t>マスター タイトルの書式設定</a:t>
            </a:r>
            <a:endParaRPr lang="en-US" dirty="0"/>
          </a:p>
        </p:txBody>
      </p:sp>
      <p:sp>
        <p:nvSpPr>
          <p:cNvPr id="9"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628977"/>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1746590370"/>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77" r:id="rId3"/>
    <p:sldLayoutId id="2147483663" r:id="rId4"/>
    <p:sldLayoutId id="2147483703" r:id="rId5"/>
    <p:sldLayoutId id="2147483662" r:id="rId6"/>
    <p:sldLayoutId id="2147483676" r:id="rId7"/>
    <p:sldLayoutId id="2147483704" r:id="rId8"/>
    <p:sldLayoutId id="2147483666" r:id="rId9"/>
    <p:sldLayoutId id="2147483678" r:id="rId10"/>
    <p:sldLayoutId id="2147483707" r:id="rId11"/>
  </p:sldLayoutIdLst>
  <p:hf hdr="0" ftr="0" dt="0"/>
  <p:txStyles>
    <p:titleStyle>
      <a:lvl1pPr algn="ctr" defTabSz="914400" rtl="0" eaLnBrk="1" latinLnBrk="0" hangingPunct="1">
        <a:lnSpc>
          <a:spcPct val="90000"/>
        </a:lnSpc>
        <a:spcBef>
          <a:spcPct val="0"/>
        </a:spcBef>
        <a:buNone/>
        <a:defRPr kumimoji="1" sz="4400" b="1" i="0" kern="1200">
          <a:solidFill>
            <a:schemeClr val="tx2"/>
          </a:solidFill>
          <a:latin typeface="+mj-lt"/>
          <a:ea typeface="+mj-ea"/>
          <a:cs typeface="+mj-cs"/>
        </a:defRPr>
      </a:lvl1pPr>
    </p:titleStyle>
    <p:bodyStyle>
      <a:lvl1pPr marL="0" indent="0" algn="l" defTabSz="914400" rtl="0" eaLnBrk="1" latinLnBrk="0" hangingPunct="1">
        <a:lnSpc>
          <a:spcPct val="120000"/>
        </a:lnSpc>
        <a:spcBef>
          <a:spcPts val="1000"/>
        </a:spcBef>
        <a:spcAft>
          <a:spcPts val="0"/>
        </a:spcAft>
        <a:buFontTx/>
        <a:buNone/>
        <a:defRPr kumimoji="1" sz="2800" b="0" i="0" kern="1200">
          <a:solidFill>
            <a:schemeClr val="tx1"/>
          </a:solidFill>
          <a:latin typeface="+mn-lt"/>
          <a:ea typeface="+mn-ea"/>
          <a:cs typeface="+mn-cs"/>
        </a:defRPr>
      </a:lvl1pPr>
      <a:lvl2pPr marL="457200" indent="0" algn="l" defTabSz="914400" rtl="0" eaLnBrk="1" latinLnBrk="0" hangingPunct="1">
        <a:lnSpc>
          <a:spcPct val="120000"/>
        </a:lnSpc>
        <a:spcBef>
          <a:spcPts val="500"/>
        </a:spcBef>
        <a:spcAft>
          <a:spcPts val="0"/>
        </a:spcAft>
        <a:buFontTx/>
        <a:buNone/>
        <a:defRPr kumimoji="1" sz="2400" b="0" i="0" kern="1200">
          <a:solidFill>
            <a:schemeClr val="tx1"/>
          </a:solidFill>
          <a:latin typeface="+mn-lt"/>
          <a:ea typeface="+mn-ea"/>
          <a:cs typeface="+mn-cs"/>
        </a:defRPr>
      </a:lvl2pPr>
      <a:lvl3pPr marL="914400" indent="0" algn="l" defTabSz="914400" rtl="0" eaLnBrk="1" latinLnBrk="0" hangingPunct="1">
        <a:lnSpc>
          <a:spcPct val="120000"/>
        </a:lnSpc>
        <a:spcBef>
          <a:spcPts val="500"/>
        </a:spcBef>
        <a:spcAft>
          <a:spcPts val="0"/>
        </a:spcAft>
        <a:buFontTx/>
        <a:buNone/>
        <a:defRPr kumimoji="1" sz="2000" b="0" i="0" kern="1200">
          <a:solidFill>
            <a:schemeClr val="tx1"/>
          </a:solidFill>
          <a:latin typeface="+mn-lt"/>
          <a:ea typeface="+mn-ea"/>
          <a:cs typeface="+mn-cs"/>
        </a:defRPr>
      </a:lvl3pPr>
      <a:lvl4pPr marL="1371600" indent="0" algn="l" defTabSz="914400" rtl="0" eaLnBrk="1" latinLnBrk="0" hangingPunct="1">
        <a:lnSpc>
          <a:spcPct val="120000"/>
        </a:lnSpc>
        <a:spcBef>
          <a:spcPts val="500"/>
        </a:spcBef>
        <a:spcAft>
          <a:spcPts val="0"/>
        </a:spcAft>
        <a:buFontTx/>
        <a:buNone/>
        <a:defRPr kumimoji="1" sz="1800" b="0" i="0" kern="1200">
          <a:solidFill>
            <a:schemeClr val="tx1"/>
          </a:solidFill>
          <a:latin typeface="+mn-lt"/>
          <a:ea typeface="+mn-ea"/>
          <a:cs typeface="+mn-cs"/>
        </a:defRPr>
      </a:lvl4pPr>
      <a:lvl5pPr marL="1828800" indent="0" algn="l" defTabSz="914400" rtl="0" eaLnBrk="1" latinLnBrk="0" hangingPunct="1">
        <a:lnSpc>
          <a:spcPct val="120000"/>
        </a:lnSpc>
        <a:spcBef>
          <a:spcPts val="500"/>
        </a:spcBef>
        <a:spcAft>
          <a:spcPts val="0"/>
        </a:spcAft>
        <a:buFontTx/>
        <a:buNone/>
        <a:defRPr kumimoji="1" sz="18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24232" y="2695631"/>
            <a:ext cx="7295536" cy="2767778"/>
          </a:xfrm>
        </p:spPr>
        <p:txBody>
          <a:bodyPr/>
          <a:lstStyle/>
          <a:p>
            <a:r>
              <a:rPr lang="ja-JP" altLang="en-US" dirty="0"/>
              <a:t>資産形成の</a:t>
            </a:r>
            <a:br>
              <a:rPr lang="en-US" altLang="ja-JP" dirty="0"/>
            </a:br>
            <a:r>
              <a:rPr lang="ja-JP" altLang="en-US" dirty="0"/>
              <a:t>基礎知識</a:t>
            </a:r>
          </a:p>
        </p:txBody>
      </p:sp>
      <p:sp>
        <p:nvSpPr>
          <p:cNvPr id="6" name="Rectangle 1">
            <a:extLst>
              <a:ext uri="{FF2B5EF4-FFF2-40B4-BE49-F238E27FC236}">
                <a16:creationId xmlns:a16="http://schemas.microsoft.com/office/drawing/2014/main" id="{0C92687A-2E76-0C4B-B4D1-88CB8D556F56}"/>
              </a:ext>
            </a:extLst>
          </p:cNvPr>
          <p:cNvSpPr>
            <a:spLocks noChangeArrowheads="1"/>
          </p:cNvSpPr>
          <p:nvPr/>
        </p:nvSpPr>
        <p:spPr bwMode="auto">
          <a:xfrm>
            <a:off x="2486926" y="6381328"/>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tx2"/>
                </a:solidFill>
                <a:effectLst/>
                <a:latin typeface="Arial" panose="020B0604020202020204" pitchFamily="34" charset="0"/>
              </a:rPr>
              <a:t>Copyright (C</a:t>
            </a:r>
            <a:r>
              <a:rPr kumimoji="0" lang="ja-JP" altLang="ja-JP" sz="1050" b="0" i="0" u="none" strike="noStrike" cap="none" normalizeH="0" baseline="0">
                <a:ln>
                  <a:noFill/>
                </a:ln>
                <a:solidFill>
                  <a:schemeClr val="tx2"/>
                </a:solidFill>
                <a:effectLst/>
                <a:latin typeface="Arial" panose="020B0604020202020204" pitchFamily="34" charset="0"/>
              </a:rPr>
              <a:t>) 202</a:t>
            </a:r>
            <a:r>
              <a:rPr kumimoji="0" lang="en-US" altLang="ja-JP" sz="1050" b="0" i="0" u="none" strike="noStrike" cap="none" normalizeH="0" baseline="0" dirty="0">
                <a:ln>
                  <a:noFill/>
                </a:ln>
                <a:solidFill>
                  <a:schemeClr val="tx2"/>
                </a:solidFill>
                <a:effectLst/>
                <a:latin typeface="Arial" panose="020B0604020202020204" pitchFamily="34" charset="0"/>
              </a:rPr>
              <a:t>1</a:t>
            </a:r>
            <a:r>
              <a:rPr kumimoji="0" lang="ja-JP" altLang="ja-JP" sz="1050" b="0" i="0" u="none" strike="noStrike" cap="none" normalizeH="0" baseline="0">
                <a:ln>
                  <a:noFill/>
                </a:ln>
                <a:solidFill>
                  <a:schemeClr val="tx2"/>
                </a:solidFill>
                <a:effectLst/>
                <a:latin typeface="Arial" panose="020B0604020202020204" pitchFamily="34" charset="0"/>
              </a:rPr>
              <a:t> </a:t>
            </a:r>
            <a:r>
              <a:rPr kumimoji="0" lang="ja-JP" altLang="ja-JP" sz="1050" b="0" i="0" u="none" strike="noStrike" cap="none" normalizeH="0" baseline="0" dirty="0">
                <a:ln>
                  <a:noFill/>
                </a:ln>
                <a:solidFill>
                  <a:schemeClr val="tx2"/>
                </a:solidFill>
                <a:effectLst/>
                <a:latin typeface="Arial" panose="020B0604020202020204" pitchFamily="34" charset="0"/>
              </a:rPr>
              <a:t>The Bank of Yokohama, Ltd. All rights reserved.</a:t>
            </a:r>
          </a:p>
        </p:txBody>
      </p:sp>
    </p:spTree>
    <p:extLst>
      <p:ext uri="{BB962C8B-B14F-4D97-AF65-F5344CB8AC3E}">
        <p14:creationId xmlns:p14="http://schemas.microsoft.com/office/powerpoint/2010/main" val="1753187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l="27512" t="40191" r="29066" b="12880"/>
          <a:stretch/>
        </p:blipFill>
        <p:spPr>
          <a:xfrm>
            <a:off x="6537960" y="3954780"/>
            <a:ext cx="1527048" cy="2472903"/>
          </a:xfrm>
          <a:prstGeom prst="rect">
            <a:avLst/>
          </a:prstGeom>
        </p:spPr>
      </p:pic>
      <p:sp>
        <p:nvSpPr>
          <p:cNvPr id="6" name="タイトル 5"/>
          <p:cNvSpPr>
            <a:spLocks noGrp="1"/>
          </p:cNvSpPr>
          <p:nvPr>
            <p:ph type="title"/>
          </p:nvPr>
        </p:nvSpPr>
        <p:spPr/>
        <p:txBody>
          <a:bodyPr/>
          <a:lstStyle/>
          <a:p>
            <a:r>
              <a:rPr kumimoji="1" lang="ja-JP" altLang="en-US" dirty="0"/>
              <a:t>あなたの家計簿</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10</a:t>
            </a:fld>
            <a:endParaRPr lang="ja-JP" altLang="en-US" dirty="0"/>
          </a:p>
        </p:txBody>
      </p:sp>
      <p:sp>
        <p:nvSpPr>
          <p:cNvPr id="7" name="テキスト ボックス 6"/>
          <p:cNvSpPr txBox="1"/>
          <p:nvPr/>
        </p:nvSpPr>
        <p:spPr>
          <a:xfrm>
            <a:off x="980186" y="1566421"/>
            <a:ext cx="4352474" cy="477054"/>
          </a:xfrm>
          <a:prstGeom prst="rect">
            <a:avLst/>
          </a:prstGeom>
          <a:noFill/>
        </p:spPr>
        <p:txBody>
          <a:bodyPr wrap="none" rtlCol="0">
            <a:spAutoFit/>
          </a:bodyPr>
          <a:lstStyle/>
          <a:p>
            <a:pPr algn="ctr"/>
            <a:r>
              <a:rPr lang="ja-JP" altLang="en-US" sz="2500" dirty="0"/>
              <a:t>ひとり暮らしをはじめた場合</a:t>
            </a:r>
            <a:endParaRPr kumimoji="1" lang="ja-JP" altLang="en-US" sz="2500" dirty="0"/>
          </a:p>
        </p:txBody>
      </p:sp>
      <p:sp>
        <p:nvSpPr>
          <p:cNvPr id="2" name="角丸四角形吹き出し 1"/>
          <p:cNvSpPr/>
          <p:nvPr/>
        </p:nvSpPr>
        <p:spPr>
          <a:xfrm>
            <a:off x="6135624" y="2267712"/>
            <a:ext cx="2331720" cy="1719072"/>
          </a:xfrm>
          <a:prstGeom prst="wedgeRoundRectCallout">
            <a:avLst>
              <a:gd name="adj1" fmla="val -60151"/>
              <a:gd name="adj2" fmla="val 20886"/>
              <a:gd name="adj3" fmla="val 16667"/>
            </a:avLst>
          </a:prstGeom>
          <a:ln w="38100">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2200" dirty="0"/>
              <a:t>まずは毎月の</a:t>
            </a:r>
            <a:endParaRPr kumimoji="1" lang="en-US" altLang="ja-JP" sz="2200" dirty="0"/>
          </a:p>
          <a:p>
            <a:pPr algn="ctr"/>
            <a:r>
              <a:rPr kumimoji="1" lang="ja-JP" altLang="en-US" sz="2200" dirty="0"/>
              <a:t>支出を把握する</a:t>
            </a:r>
            <a:endParaRPr kumimoji="1" lang="en-US" altLang="ja-JP" sz="2200" dirty="0"/>
          </a:p>
          <a:p>
            <a:pPr algn="ctr"/>
            <a:r>
              <a:rPr kumimoji="1" lang="ja-JP" altLang="en-US" sz="2200" dirty="0"/>
              <a:t>ことが大切！</a:t>
            </a:r>
          </a:p>
        </p:txBody>
      </p:sp>
      <p:pic>
        <p:nvPicPr>
          <p:cNvPr id="8" name="図 7">
            <a:extLst>
              <a:ext uri="{FF2B5EF4-FFF2-40B4-BE49-F238E27FC236}">
                <a16:creationId xmlns:a16="http://schemas.microsoft.com/office/drawing/2014/main" id="{D4EC2B31-1324-48EC-B379-75CE688675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3369" y="6330397"/>
            <a:ext cx="696229" cy="149046"/>
          </a:xfrm>
          <a:prstGeom prst="rect">
            <a:avLst/>
          </a:prstGeom>
        </p:spPr>
      </p:pic>
      <p:pic>
        <p:nvPicPr>
          <p:cNvPr id="5" name="図 4">
            <a:extLst>
              <a:ext uri="{FF2B5EF4-FFF2-40B4-BE49-F238E27FC236}">
                <a16:creationId xmlns:a16="http://schemas.microsoft.com/office/drawing/2014/main" id="{01D8860F-3679-48DD-BFD3-72DAC5C011AF}"/>
              </a:ext>
            </a:extLst>
          </p:cNvPr>
          <p:cNvPicPr>
            <a:picLocks noChangeAspect="1"/>
          </p:cNvPicPr>
          <p:nvPr/>
        </p:nvPicPr>
        <p:blipFill>
          <a:blip r:embed="rId5"/>
          <a:stretch>
            <a:fillRect/>
          </a:stretch>
        </p:blipFill>
        <p:spPr>
          <a:xfrm>
            <a:off x="676656" y="2062604"/>
            <a:ext cx="5155547" cy="4698200"/>
          </a:xfrm>
          <a:prstGeom prst="rect">
            <a:avLst/>
          </a:prstGeom>
        </p:spPr>
      </p:pic>
    </p:spTree>
    <p:extLst>
      <p:ext uri="{BB962C8B-B14F-4D97-AF65-F5344CB8AC3E}">
        <p14:creationId xmlns:p14="http://schemas.microsoft.com/office/powerpoint/2010/main" val="3876226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61AAA30B-0EA0-A245-8576-0F101DEF2AA9}" type="slidenum">
              <a:rPr lang="ja-JP" altLang="en-US" smtClean="0"/>
              <a:pPr/>
              <a:t>11</a:t>
            </a:fld>
            <a:endParaRPr lang="ja-JP" altLang="en-US" dirty="0"/>
          </a:p>
        </p:txBody>
      </p:sp>
      <p:sp>
        <p:nvSpPr>
          <p:cNvPr id="4" name="テキスト ボックス 3"/>
          <p:cNvSpPr txBox="1"/>
          <p:nvPr/>
        </p:nvSpPr>
        <p:spPr>
          <a:xfrm>
            <a:off x="764274" y="1400972"/>
            <a:ext cx="7615451" cy="1938992"/>
          </a:xfrm>
          <a:prstGeom prst="rect">
            <a:avLst/>
          </a:prstGeom>
          <a:noFill/>
        </p:spPr>
        <p:txBody>
          <a:bodyPr wrap="square" rtlCol="0">
            <a:spAutoFit/>
          </a:bodyPr>
          <a:lstStyle/>
          <a:p>
            <a:pPr algn="ctr"/>
            <a:r>
              <a:rPr lang="ja-JP" altLang="en-US" sz="4000" dirty="0"/>
              <a:t>給与明細書と家計簿を見て</a:t>
            </a:r>
            <a:br>
              <a:rPr lang="en-US" altLang="ja-JP" sz="4000" dirty="0"/>
            </a:br>
            <a:r>
              <a:rPr lang="ja-JP" altLang="en-US" sz="4000" dirty="0"/>
              <a:t>思ったこと、気が付いたことを</a:t>
            </a:r>
            <a:br>
              <a:rPr lang="en-US" altLang="ja-JP" sz="4000" dirty="0"/>
            </a:br>
            <a:r>
              <a:rPr lang="ja-JP" altLang="en-US" sz="4000" dirty="0"/>
              <a:t>話し合ってみましょう。</a:t>
            </a:r>
            <a:endParaRPr kumimoji="1" lang="ja-JP" altLang="en-US" sz="4000" dirty="0"/>
          </a:p>
        </p:txBody>
      </p:sp>
      <p:pic>
        <p:nvPicPr>
          <p:cNvPr id="7" name="図 6">
            <a:extLst>
              <a:ext uri="{FF2B5EF4-FFF2-40B4-BE49-F238E27FC236}">
                <a16:creationId xmlns:a16="http://schemas.microsoft.com/office/drawing/2014/main" id="{0FABA7C9-C93F-8F47-8699-EB72D17E8A62}"/>
              </a:ext>
            </a:extLst>
          </p:cNvPr>
          <p:cNvPicPr>
            <a:picLocks noChangeAspect="1"/>
          </p:cNvPicPr>
          <p:nvPr/>
        </p:nvPicPr>
        <p:blipFill rotWithShape="1">
          <a:blip r:embed="rId3"/>
          <a:srcRect b="32528"/>
          <a:stretch/>
        </p:blipFill>
        <p:spPr>
          <a:xfrm>
            <a:off x="4654296" y="3887376"/>
            <a:ext cx="3725429" cy="2970624"/>
          </a:xfrm>
          <a:prstGeom prst="rect">
            <a:avLst/>
          </a:prstGeom>
        </p:spPr>
      </p:pic>
      <p:pic>
        <p:nvPicPr>
          <p:cNvPr id="8" name="図 7">
            <a:extLst>
              <a:ext uri="{FF2B5EF4-FFF2-40B4-BE49-F238E27FC236}">
                <a16:creationId xmlns:a16="http://schemas.microsoft.com/office/drawing/2014/main" id="{DDF89A92-0091-C043-BB1A-BBAB03556082}"/>
              </a:ext>
            </a:extLst>
          </p:cNvPr>
          <p:cNvPicPr>
            <a:picLocks noChangeAspect="1"/>
          </p:cNvPicPr>
          <p:nvPr/>
        </p:nvPicPr>
        <p:blipFill>
          <a:blip r:embed="rId4"/>
          <a:stretch>
            <a:fillRect/>
          </a:stretch>
        </p:blipFill>
        <p:spPr>
          <a:xfrm>
            <a:off x="557680" y="3469384"/>
            <a:ext cx="3539191" cy="1828009"/>
          </a:xfrm>
          <a:prstGeom prst="rect">
            <a:avLst/>
          </a:prstGeom>
        </p:spPr>
      </p:pic>
      <p:pic>
        <p:nvPicPr>
          <p:cNvPr id="9" name="図 8">
            <a:extLst>
              <a:ext uri="{FF2B5EF4-FFF2-40B4-BE49-F238E27FC236}">
                <a16:creationId xmlns:a16="http://schemas.microsoft.com/office/drawing/2014/main" id="{DC1B77F2-B9A4-44AA-91E5-CCF33420E6AB}"/>
              </a:ext>
            </a:extLst>
          </p:cNvPr>
          <p:cNvPicPr>
            <a:picLocks noChangeAspect="1"/>
          </p:cNvPicPr>
          <p:nvPr/>
        </p:nvPicPr>
        <p:blipFill>
          <a:blip r:embed="rId5"/>
          <a:stretch>
            <a:fillRect/>
          </a:stretch>
        </p:blipFill>
        <p:spPr>
          <a:xfrm>
            <a:off x="2365710" y="4569686"/>
            <a:ext cx="2009874" cy="1831579"/>
          </a:xfrm>
          <a:prstGeom prst="rect">
            <a:avLst/>
          </a:prstGeom>
        </p:spPr>
      </p:pic>
    </p:spTree>
    <p:extLst>
      <p:ext uri="{BB962C8B-B14F-4D97-AF65-F5344CB8AC3E}">
        <p14:creationId xmlns:p14="http://schemas.microsoft.com/office/powerpoint/2010/main" val="3268375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kumimoji="1" lang="ja-JP" altLang="en-US" dirty="0">
                <a:latin typeface="Meiryo Regular"/>
              </a:rPr>
              <a:t>人生はおかねがかかる！</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12</a:t>
            </a:fld>
            <a:endParaRPr lang="ja-JP" altLang="en-US" dirty="0"/>
          </a:p>
        </p:txBody>
      </p:sp>
      <p:sp>
        <p:nvSpPr>
          <p:cNvPr id="2" name="テキスト ボックス 1"/>
          <p:cNvSpPr txBox="1"/>
          <p:nvPr/>
        </p:nvSpPr>
        <p:spPr>
          <a:xfrm>
            <a:off x="2677887" y="1857564"/>
            <a:ext cx="3788227" cy="553998"/>
          </a:xfrm>
          <a:prstGeom prst="rect">
            <a:avLst/>
          </a:prstGeom>
          <a:noFill/>
        </p:spPr>
        <p:txBody>
          <a:bodyPr wrap="square" rtlCol="0">
            <a:spAutoFit/>
          </a:bodyPr>
          <a:lstStyle/>
          <a:p>
            <a:pPr algn="ctr"/>
            <a:r>
              <a:rPr kumimoji="1" lang="ja-JP" altLang="en-US" sz="3000" b="1" dirty="0">
                <a:solidFill>
                  <a:schemeClr val="tx2"/>
                </a:solidFill>
              </a:rPr>
              <a:t>人生の３大資金</a:t>
            </a:r>
          </a:p>
        </p:txBody>
      </p:sp>
      <p:sp>
        <p:nvSpPr>
          <p:cNvPr id="3" name="テキスト ボックス 2"/>
          <p:cNvSpPr txBox="1"/>
          <p:nvPr/>
        </p:nvSpPr>
        <p:spPr>
          <a:xfrm>
            <a:off x="4094947" y="3470862"/>
            <a:ext cx="954107" cy="1015663"/>
          </a:xfrm>
          <a:prstGeom prst="rect">
            <a:avLst/>
          </a:prstGeom>
          <a:noFill/>
        </p:spPr>
        <p:txBody>
          <a:bodyPr wrap="none" rtlCol="0">
            <a:spAutoFit/>
          </a:bodyPr>
          <a:lstStyle/>
          <a:p>
            <a:pPr algn="ctr"/>
            <a:r>
              <a:rPr kumimoji="1" lang="ja-JP" altLang="en-US" sz="6000" dirty="0">
                <a:solidFill>
                  <a:schemeClr val="tx2"/>
                </a:solidFill>
                <a:latin typeface="+mj-ea"/>
                <a:ea typeface="+mj-ea"/>
              </a:rPr>
              <a:t>＋</a:t>
            </a:r>
            <a:endParaRPr kumimoji="1" lang="en-US" altLang="ja-JP" sz="6000" dirty="0">
              <a:solidFill>
                <a:schemeClr val="tx2"/>
              </a:solidFill>
              <a:latin typeface="+mj-ea"/>
              <a:ea typeface="+mj-ea"/>
            </a:endParaRPr>
          </a:p>
        </p:txBody>
      </p:sp>
      <p:sp>
        <p:nvSpPr>
          <p:cNvPr id="10" name="テキスト ボックス 9"/>
          <p:cNvSpPr txBox="1"/>
          <p:nvPr/>
        </p:nvSpPr>
        <p:spPr>
          <a:xfrm>
            <a:off x="2027735" y="5819703"/>
            <a:ext cx="5088531" cy="830997"/>
          </a:xfrm>
          <a:prstGeom prst="rect">
            <a:avLst/>
          </a:prstGeom>
          <a:noFill/>
        </p:spPr>
        <p:txBody>
          <a:bodyPr wrap="square" rtlCol="0">
            <a:spAutoFit/>
          </a:bodyPr>
          <a:lstStyle/>
          <a:p>
            <a:pPr algn="ctr"/>
            <a:r>
              <a:rPr kumimoji="1" lang="ja-JP" altLang="en-US" sz="4800" b="1">
                <a:solidFill>
                  <a:schemeClr val="accent5"/>
                </a:solidFill>
                <a:latin typeface="+mj-ea"/>
                <a:ea typeface="+mj-ea"/>
              </a:rPr>
              <a:t>およそ１億円</a:t>
            </a:r>
            <a:r>
              <a:rPr kumimoji="1" lang="en-US" altLang="ja-JP" sz="4800" b="1" dirty="0">
                <a:solidFill>
                  <a:schemeClr val="accent5"/>
                </a:solidFill>
                <a:latin typeface="+mj-ea"/>
                <a:ea typeface="+mj-ea"/>
              </a:rPr>
              <a:t>!?</a:t>
            </a:r>
            <a:endParaRPr kumimoji="1" lang="ja-JP" altLang="en-US" sz="4800" b="1" dirty="0">
              <a:solidFill>
                <a:schemeClr val="accent5"/>
              </a:solidFill>
              <a:latin typeface="+mj-ea"/>
              <a:ea typeface="+mj-ea"/>
            </a:endParaRPr>
          </a:p>
        </p:txBody>
      </p:sp>
      <p:sp>
        <p:nvSpPr>
          <p:cNvPr id="12" name="角丸四角形 11">
            <a:extLst>
              <a:ext uri="{FF2B5EF4-FFF2-40B4-BE49-F238E27FC236}">
                <a16:creationId xmlns:a16="http://schemas.microsoft.com/office/drawing/2014/main" id="{46767C20-7573-FA4B-ABBD-3D729B5532C3}"/>
              </a:ext>
            </a:extLst>
          </p:cNvPr>
          <p:cNvSpPr/>
          <p:nvPr/>
        </p:nvSpPr>
        <p:spPr>
          <a:xfrm>
            <a:off x="579354" y="1572127"/>
            <a:ext cx="7985292" cy="3990474"/>
          </a:xfrm>
          <a:prstGeom prst="roundRect">
            <a:avLst>
              <a:gd name="adj" fmla="val 10722"/>
            </a:avLst>
          </a:prstGeom>
          <a:noFill/>
          <a:ln w="508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C9561788-DE41-FE45-8972-44B7B25A29F9}"/>
              </a:ext>
            </a:extLst>
          </p:cNvPr>
          <p:cNvPicPr>
            <a:picLocks noChangeAspect="1"/>
          </p:cNvPicPr>
          <p:nvPr/>
        </p:nvPicPr>
        <p:blipFill>
          <a:blip r:embed="rId3"/>
          <a:stretch>
            <a:fillRect/>
          </a:stretch>
        </p:blipFill>
        <p:spPr>
          <a:xfrm>
            <a:off x="944801" y="2482197"/>
            <a:ext cx="7254399" cy="1087171"/>
          </a:xfrm>
          <a:prstGeom prst="rect">
            <a:avLst/>
          </a:prstGeom>
        </p:spPr>
      </p:pic>
      <p:pic>
        <p:nvPicPr>
          <p:cNvPr id="16" name="図 15">
            <a:extLst>
              <a:ext uri="{FF2B5EF4-FFF2-40B4-BE49-F238E27FC236}">
                <a16:creationId xmlns:a16="http://schemas.microsoft.com/office/drawing/2014/main" id="{CA49C580-3C0C-1A4E-A486-BC7B79523E09}"/>
              </a:ext>
            </a:extLst>
          </p:cNvPr>
          <p:cNvPicPr>
            <a:picLocks noChangeAspect="1"/>
          </p:cNvPicPr>
          <p:nvPr/>
        </p:nvPicPr>
        <p:blipFill>
          <a:blip r:embed="rId4"/>
          <a:stretch>
            <a:fillRect/>
          </a:stretch>
        </p:blipFill>
        <p:spPr>
          <a:xfrm>
            <a:off x="6985945" y="4610840"/>
            <a:ext cx="2014636" cy="3304380"/>
          </a:xfrm>
          <a:prstGeom prst="rect">
            <a:avLst/>
          </a:prstGeom>
        </p:spPr>
      </p:pic>
      <p:sp>
        <p:nvSpPr>
          <p:cNvPr id="5" name="角丸四角形 4"/>
          <p:cNvSpPr/>
          <p:nvPr/>
        </p:nvSpPr>
        <p:spPr>
          <a:xfrm>
            <a:off x="1883227" y="4178069"/>
            <a:ext cx="2643809" cy="10156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ctr"/>
          <a:lstStyle/>
          <a:p>
            <a:pPr algn="ctr">
              <a:lnSpc>
                <a:spcPct val="80000"/>
              </a:lnSpc>
            </a:pPr>
            <a:r>
              <a:rPr kumimoji="1" lang="ja-JP" altLang="en-US" sz="2800" dirty="0"/>
              <a:t>親の介護資金</a:t>
            </a:r>
            <a:endParaRPr kumimoji="1" lang="en-US" altLang="ja-JP" sz="2800" dirty="0"/>
          </a:p>
          <a:p>
            <a:pPr algn="ctr">
              <a:lnSpc>
                <a:spcPct val="80000"/>
              </a:lnSpc>
            </a:pPr>
            <a:r>
              <a:rPr lang="en-US" altLang="ja-JP" sz="3600" b="1" dirty="0">
                <a:solidFill>
                  <a:schemeClr val="accent4"/>
                </a:solidFill>
              </a:rPr>
              <a:t>500</a:t>
            </a:r>
            <a:r>
              <a:rPr lang="ja-JP" altLang="en-US" sz="2400" dirty="0">
                <a:solidFill>
                  <a:schemeClr val="accent4"/>
                </a:solidFill>
              </a:rPr>
              <a:t>万円</a:t>
            </a:r>
            <a:endParaRPr kumimoji="1" lang="ja-JP" altLang="en-US" sz="2400" dirty="0">
              <a:solidFill>
                <a:schemeClr val="accent4"/>
              </a:solidFill>
            </a:endParaRPr>
          </a:p>
        </p:txBody>
      </p:sp>
      <p:sp>
        <p:nvSpPr>
          <p:cNvPr id="13" name="角丸四角形 12"/>
          <p:cNvSpPr/>
          <p:nvPr/>
        </p:nvSpPr>
        <p:spPr>
          <a:xfrm>
            <a:off x="4602747" y="4178068"/>
            <a:ext cx="2474262" cy="10156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ctr"/>
          <a:lstStyle/>
          <a:p>
            <a:pPr algn="ctr">
              <a:lnSpc>
                <a:spcPct val="80000"/>
              </a:lnSpc>
            </a:pPr>
            <a:r>
              <a:rPr lang="ja-JP" altLang="en-US" sz="2800" dirty="0"/>
              <a:t>結婚資金</a:t>
            </a:r>
            <a:endParaRPr kumimoji="1" lang="en-US" altLang="ja-JP" sz="2800" dirty="0"/>
          </a:p>
          <a:p>
            <a:pPr algn="ctr">
              <a:lnSpc>
                <a:spcPct val="80000"/>
              </a:lnSpc>
            </a:pPr>
            <a:r>
              <a:rPr lang="en-US" altLang="ja-JP" sz="3600" b="1" dirty="0">
                <a:solidFill>
                  <a:schemeClr val="accent4"/>
                </a:solidFill>
              </a:rPr>
              <a:t>400</a:t>
            </a:r>
            <a:r>
              <a:rPr lang="ja-JP" altLang="en-US" sz="2400" dirty="0">
                <a:solidFill>
                  <a:schemeClr val="accent4"/>
                </a:solidFill>
              </a:rPr>
              <a:t>万円</a:t>
            </a:r>
            <a:endParaRPr kumimoji="1" lang="ja-JP" altLang="en-US" sz="2400" dirty="0">
              <a:solidFill>
                <a:schemeClr val="accent4"/>
              </a:solidFill>
            </a:endParaRPr>
          </a:p>
        </p:txBody>
      </p:sp>
      <p:sp>
        <p:nvSpPr>
          <p:cNvPr id="8" name="正方形/長方形 7">
            <a:extLst>
              <a:ext uri="{FF2B5EF4-FFF2-40B4-BE49-F238E27FC236}">
                <a16:creationId xmlns:a16="http://schemas.microsoft.com/office/drawing/2014/main" id="{323158FA-EBC0-473A-A7A0-E2439204CD74}"/>
              </a:ext>
            </a:extLst>
          </p:cNvPr>
          <p:cNvSpPr/>
          <p:nvPr/>
        </p:nvSpPr>
        <p:spPr>
          <a:xfrm>
            <a:off x="1371600" y="2685474"/>
            <a:ext cx="1557338" cy="334789"/>
          </a:xfrm>
          <a:prstGeom prst="rect">
            <a:avLst/>
          </a:prstGeom>
          <a:solidFill>
            <a:srgbClr val="0043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C884BE16-E34F-4E83-8401-180F527B32D7}"/>
              </a:ext>
            </a:extLst>
          </p:cNvPr>
          <p:cNvSpPr txBox="1"/>
          <p:nvPr/>
        </p:nvSpPr>
        <p:spPr>
          <a:xfrm>
            <a:off x="1059626" y="2572189"/>
            <a:ext cx="2181285" cy="461665"/>
          </a:xfrm>
          <a:prstGeom prst="rect">
            <a:avLst/>
          </a:prstGeom>
          <a:noFill/>
        </p:spPr>
        <p:txBody>
          <a:bodyPr wrap="square" rtlCol="0">
            <a:spAutoFit/>
          </a:bodyPr>
          <a:lstStyle/>
          <a:p>
            <a:pPr algn="ctr"/>
            <a:r>
              <a:rPr kumimoji="1" lang="ja-JP" altLang="en-US" sz="2400" dirty="0">
                <a:solidFill>
                  <a:schemeClr val="bg1"/>
                </a:solidFill>
              </a:rPr>
              <a:t>住宅資金</a:t>
            </a:r>
          </a:p>
        </p:txBody>
      </p:sp>
      <p:sp>
        <p:nvSpPr>
          <p:cNvPr id="15" name="正方形/長方形 14">
            <a:extLst>
              <a:ext uri="{FF2B5EF4-FFF2-40B4-BE49-F238E27FC236}">
                <a16:creationId xmlns:a16="http://schemas.microsoft.com/office/drawing/2014/main" id="{C93B7EFE-7228-4F5E-89CD-EEB0200E0798}"/>
              </a:ext>
            </a:extLst>
          </p:cNvPr>
          <p:cNvSpPr/>
          <p:nvPr/>
        </p:nvSpPr>
        <p:spPr>
          <a:xfrm>
            <a:off x="3633314" y="2641740"/>
            <a:ext cx="1910236" cy="378523"/>
          </a:xfrm>
          <a:prstGeom prst="rect">
            <a:avLst/>
          </a:prstGeom>
          <a:solidFill>
            <a:srgbClr val="0043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89917DF1-5786-49DE-B505-3F2CD6B7C349}"/>
              </a:ext>
            </a:extLst>
          </p:cNvPr>
          <p:cNvSpPr/>
          <p:nvPr/>
        </p:nvSpPr>
        <p:spPr>
          <a:xfrm>
            <a:off x="5917259" y="2633053"/>
            <a:ext cx="2181285" cy="369737"/>
          </a:xfrm>
          <a:prstGeom prst="rect">
            <a:avLst/>
          </a:prstGeom>
          <a:solidFill>
            <a:srgbClr val="0043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91B382EC-BE37-456F-9FA6-1ACE252BD441}"/>
              </a:ext>
            </a:extLst>
          </p:cNvPr>
          <p:cNvSpPr txBox="1"/>
          <p:nvPr/>
        </p:nvSpPr>
        <p:spPr>
          <a:xfrm>
            <a:off x="3512104" y="2567865"/>
            <a:ext cx="2181285" cy="461665"/>
          </a:xfrm>
          <a:prstGeom prst="rect">
            <a:avLst/>
          </a:prstGeom>
          <a:noFill/>
        </p:spPr>
        <p:txBody>
          <a:bodyPr wrap="square" rtlCol="0">
            <a:spAutoFit/>
          </a:bodyPr>
          <a:lstStyle/>
          <a:p>
            <a:pPr algn="ctr"/>
            <a:r>
              <a:rPr kumimoji="1" lang="ja-JP" altLang="en-US" sz="2400" dirty="0">
                <a:solidFill>
                  <a:schemeClr val="bg1"/>
                </a:solidFill>
              </a:rPr>
              <a:t>子育て資金</a:t>
            </a:r>
          </a:p>
        </p:txBody>
      </p:sp>
      <p:sp>
        <p:nvSpPr>
          <p:cNvPr id="19" name="テキスト ボックス 18">
            <a:extLst>
              <a:ext uri="{FF2B5EF4-FFF2-40B4-BE49-F238E27FC236}">
                <a16:creationId xmlns:a16="http://schemas.microsoft.com/office/drawing/2014/main" id="{C114E112-D902-4DF7-9C9A-2600FA050623}"/>
              </a:ext>
            </a:extLst>
          </p:cNvPr>
          <p:cNvSpPr txBox="1"/>
          <p:nvPr/>
        </p:nvSpPr>
        <p:spPr>
          <a:xfrm>
            <a:off x="5855800" y="2572189"/>
            <a:ext cx="2359437" cy="461665"/>
          </a:xfrm>
          <a:prstGeom prst="rect">
            <a:avLst/>
          </a:prstGeom>
          <a:noFill/>
        </p:spPr>
        <p:txBody>
          <a:bodyPr wrap="square" rtlCol="0">
            <a:spAutoFit/>
          </a:bodyPr>
          <a:lstStyle/>
          <a:p>
            <a:pPr algn="ctr"/>
            <a:r>
              <a:rPr kumimoji="1" lang="ja-JP" altLang="en-US" sz="2400" dirty="0">
                <a:solidFill>
                  <a:schemeClr val="bg1"/>
                </a:solidFill>
              </a:rPr>
              <a:t>老後の生活資金</a:t>
            </a:r>
          </a:p>
        </p:txBody>
      </p:sp>
    </p:spTree>
    <p:extLst>
      <p:ext uri="{BB962C8B-B14F-4D97-AF65-F5344CB8AC3E}">
        <p14:creationId xmlns:p14="http://schemas.microsoft.com/office/powerpoint/2010/main" val="2733326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33448" y="2157488"/>
            <a:ext cx="7877104" cy="2767778"/>
          </a:xfrm>
        </p:spPr>
        <p:txBody>
          <a:bodyPr/>
          <a:lstStyle/>
          <a:p>
            <a:r>
              <a:rPr kumimoji="1" lang="ja-JP" altLang="en-US" sz="6000" dirty="0"/>
              <a:t>上手におかねを</a:t>
            </a:r>
            <a:br>
              <a:rPr kumimoji="1" lang="en-US" altLang="ja-JP" sz="6000" dirty="0"/>
            </a:br>
            <a:r>
              <a:rPr lang="ja-JP" altLang="en-US" sz="6000" dirty="0"/>
              <a:t>ふ</a:t>
            </a:r>
            <a:r>
              <a:rPr kumimoji="1" lang="ja-JP" altLang="en-US" sz="6000" dirty="0"/>
              <a:t>やすには？</a:t>
            </a:r>
          </a:p>
        </p:txBody>
      </p:sp>
      <p:sp>
        <p:nvSpPr>
          <p:cNvPr id="3" name="スライド番号プレースホルダー 2"/>
          <p:cNvSpPr>
            <a:spLocks noGrp="1"/>
          </p:cNvSpPr>
          <p:nvPr>
            <p:ph type="sldNum" sz="quarter" idx="12"/>
          </p:nvPr>
        </p:nvSpPr>
        <p:spPr>
          <a:xfrm>
            <a:off x="6910234" y="6395679"/>
            <a:ext cx="2057400" cy="365125"/>
          </a:xfrm>
        </p:spPr>
        <p:txBody>
          <a:bodyPr/>
          <a:lstStyle/>
          <a:p>
            <a:fld id="{61AAA30B-0EA0-A245-8576-0F101DEF2AA9}" type="slidenum">
              <a:rPr lang="ja-JP" altLang="en-US" smtClean="0"/>
              <a:pPr/>
              <a:t>13</a:t>
            </a:fld>
            <a:endParaRPr lang="ja-JP" altLang="en-US" dirty="0"/>
          </a:p>
        </p:txBody>
      </p:sp>
    </p:spTree>
    <p:extLst>
      <p:ext uri="{BB962C8B-B14F-4D97-AF65-F5344CB8AC3E}">
        <p14:creationId xmlns:p14="http://schemas.microsoft.com/office/powerpoint/2010/main" val="893483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61AAA30B-0EA0-A245-8576-0F101DEF2AA9}" type="slidenum">
              <a:rPr lang="ja-JP" altLang="en-US" smtClean="0"/>
              <a:pPr/>
              <a:t>14</a:t>
            </a:fld>
            <a:endParaRPr lang="ja-JP" altLang="en-US" dirty="0"/>
          </a:p>
        </p:txBody>
      </p:sp>
      <p:sp>
        <p:nvSpPr>
          <p:cNvPr id="4" name="角丸四角形 3"/>
          <p:cNvSpPr>
            <a:spLocks noChangeAspect="1"/>
          </p:cNvSpPr>
          <p:nvPr/>
        </p:nvSpPr>
        <p:spPr>
          <a:xfrm>
            <a:off x="3529780" y="365126"/>
            <a:ext cx="612000"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dirty="0"/>
              <a:t>ク</a:t>
            </a:r>
          </a:p>
        </p:txBody>
      </p:sp>
      <p:sp>
        <p:nvSpPr>
          <p:cNvPr id="5" name="角丸四角形 4"/>
          <p:cNvSpPr>
            <a:spLocks noChangeAspect="1"/>
          </p:cNvSpPr>
          <p:nvPr/>
        </p:nvSpPr>
        <p:spPr>
          <a:xfrm>
            <a:off x="4188540" y="365126"/>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dirty="0">
                <a:solidFill>
                  <a:schemeClr val="bg1"/>
                </a:solidFill>
                <a:latin typeface="Meiryo Regular"/>
              </a:rPr>
              <a:t>イ</a:t>
            </a:r>
          </a:p>
        </p:txBody>
      </p:sp>
      <p:sp>
        <p:nvSpPr>
          <p:cNvPr id="6" name="角丸四角形 5"/>
          <p:cNvSpPr>
            <a:spLocks noChangeAspect="1"/>
          </p:cNvSpPr>
          <p:nvPr/>
        </p:nvSpPr>
        <p:spPr>
          <a:xfrm>
            <a:off x="4857134" y="365126"/>
            <a:ext cx="612000" cy="612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dirty="0"/>
              <a:t>ズ</a:t>
            </a:r>
          </a:p>
        </p:txBody>
      </p:sp>
      <p:sp>
        <p:nvSpPr>
          <p:cNvPr id="7" name="テキスト プレースホルダー 12"/>
          <p:cNvSpPr txBox="1">
            <a:spLocks/>
          </p:cNvSpPr>
          <p:nvPr/>
        </p:nvSpPr>
        <p:spPr>
          <a:xfrm>
            <a:off x="665379" y="1138369"/>
            <a:ext cx="7719408" cy="2113526"/>
          </a:xfrm>
          <a:prstGeom prst="rect">
            <a:avLst/>
          </a:prstGeom>
        </p:spPr>
        <p:txBody>
          <a:bodyPr lIns="72000" tIns="72000" rIns="72000" bIns="72000"/>
          <a:lstStyle>
            <a:lvl1pPr marL="0" indent="0" algn="l" defTabSz="914400" rtl="0" eaLnBrk="1" latinLnBrk="0" hangingPunct="1">
              <a:lnSpc>
                <a:spcPct val="120000"/>
              </a:lnSpc>
              <a:spcBef>
                <a:spcPts val="1000"/>
              </a:spcBef>
              <a:spcAft>
                <a:spcPts val="0"/>
              </a:spcAft>
              <a:buFontTx/>
              <a:buNone/>
              <a:defRPr kumimoji="1" sz="3200" kern="1200">
                <a:solidFill>
                  <a:schemeClr val="tx1"/>
                </a:solidFill>
                <a:latin typeface="+mn-lt"/>
                <a:ea typeface="+mn-ea"/>
                <a:cs typeface="+mn-cs"/>
              </a:defRPr>
            </a:lvl1pPr>
            <a:lvl2pPr marL="457200" indent="0" algn="l" defTabSz="914400" rtl="0" eaLnBrk="1" latinLnBrk="0" hangingPunct="1">
              <a:lnSpc>
                <a:spcPct val="120000"/>
              </a:lnSpc>
              <a:spcBef>
                <a:spcPts val="500"/>
              </a:spcBef>
              <a:spcAft>
                <a:spcPts val="0"/>
              </a:spcAft>
              <a:buFontTx/>
              <a:buNone/>
              <a:defRPr kumimoji="1" sz="2400" kern="1200">
                <a:solidFill>
                  <a:schemeClr val="tx1"/>
                </a:solidFill>
                <a:latin typeface="+mn-lt"/>
                <a:ea typeface="+mn-ea"/>
                <a:cs typeface="+mn-cs"/>
              </a:defRPr>
            </a:lvl2pPr>
            <a:lvl3pPr marL="914400" indent="0" algn="l" defTabSz="914400" rtl="0" eaLnBrk="1" latinLnBrk="0" hangingPunct="1">
              <a:lnSpc>
                <a:spcPct val="120000"/>
              </a:lnSpc>
              <a:spcBef>
                <a:spcPts val="500"/>
              </a:spcBef>
              <a:spcAft>
                <a:spcPts val="0"/>
              </a:spcAft>
              <a:buFontTx/>
              <a:buNone/>
              <a:defRPr kumimoji="1" sz="2000" kern="1200">
                <a:solidFill>
                  <a:schemeClr val="tx1"/>
                </a:solidFill>
                <a:latin typeface="+mn-lt"/>
                <a:ea typeface="+mn-ea"/>
                <a:cs typeface="+mn-cs"/>
              </a:defRPr>
            </a:lvl3pPr>
            <a:lvl4pPr marL="13716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4pPr>
            <a:lvl5pPr marL="18288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3600" b="1" dirty="0">
                <a:latin typeface="+mj-ea"/>
                <a:ea typeface="+mj-ea"/>
              </a:rPr>
              <a:t>1000</a:t>
            </a:r>
            <a:r>
              <a:rPr lang="ja-JP" altLang="en-US" sz="3600" b="1" dirty="0">
                <a:latin typeface="+mj-ea"/>
                <a:ea typeface="+mj-ea"/>
              </a:rPr>
              <a:t>万円</a:t>
            </a:r>
            <a:r>
              <a:rPr lang="ja-JP" altLang="en-US" dirty="0">
                <a:latin typeface="+mj-ea"/>
                <a:ea typeface="+mj-ea"/>
              </a:rPr>
              <a:t>を期間</a:t>
            </a:r>
            <a:r>
              <a:rPr lang="en-US" altLang="ja-JP" dirty="0">
                <a:latin typeface="+mj-ea"/>
                <a:ea typeface="+mj-ea"/>
              </a:rPr>
              <a:t>1</a:t>
            </a:r>
            <a:r>
              <a:rPr lang="ja-JP" altLang="en-US" dirty="0">
                <a:latin typeface="+mj-ea"/>
                <a:ea typeface="+mj-ea"/>
              </a:rPr>
              <a:t>年の定期預金に預けました。いくらふえるでしょう？</a:t>
            </a:r>
          </a:p>
        </p:txBody>
      </p:sp>
      <p:sp>
        <p:nvSpPr>
          <p:cNvPr id="10" name="角丸四角形 9"/>
          <p:cNvSpPr/>
          <p:nvPr/>
        </p:nvSpPr>
        <p:spPr>
          <a:xfrm>
            <a:off x="665379" y="3251895"/>
            <a:ext cx="3816000" cy="1368000"/>
          </a:xfrm>
          <a:prstGeom prst="roundRect">
            <a:avLst>
              <a:gd name="adj" fmla="val 10524"/>
            </a:avLst>
          </a:prstGeom>
          <a:solidFill>
            <a:schemeClr val="bg2"/>
          </a:solidFill>
          <a:ln w="31750">
            <a:no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pPr>
              <a:lnSpc>
                <a:spcPct val="110000"/>
              </a:lnSpc>
            </a:pPr>
            <a:r>
              <a:rPr lang="en-US" altLang="ja-JP" sz="4000" b="1" spc="300" dirty="0">
                <a:latin typeface="Meiryo レギュラー" charset="-128"/>
                <a:ea typeface="Meiryo レギュラー" charset="-128"/>
                <a:cs typeface="Meiryo レギュラー" charset="-128"/>
              </a:rPr>
              <a:t> 200</a:t>
            </a:r>
            <a:r>
              <a:rPr lang="ja-JP" altLang="en-US" sz="4000" b="1" spc="300" dirty="0">
                <a:latin typeface="Meiryo レギュラー" charset="-128"/>
                <a:ea typeface="Meiryo レギュラー" charset="-128"/>
                <a:cs typeface="Meiryo レギュラー" charset="-128"/>
              </a:rPr>
              <a:t>円</a:t>
            </a:r>
          </a:p>
        </p:txBody>
      </p:sp>
      <p:sp>
        <p:nvSpPr>
          <p:cNvPr id="11" name="角丸四角形 10"/>
          <p:cNvSpPr/>
          <p:nvPr/>
        </p:nvSpPr>
        <p:spPr>
          <a:xfrm>
            <a:off x="4568786" y="3251895"/>
            <a:ext cx="3816000" cy="1368000"/>
          </a:xfrm>
          <a:prstGeom prst="roundRect">
            <a:avLst>
              <a:gd name="adj" fmla="val 10524"/>
            </a:avLst>
          </a:prstGeom>
          <a:solidFill>
            <a:schemeClr val="bg2"/>
          </a:solidFill>
          <a:ln w="31750">
            <a:no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pPr>
              <a:lnSpc>
                <a:spcPct val="110000"/>
              </a:lnSpc>
            </a:pPr>
            <a:r>
              <a:rPr lang="en-US" altLang="ja-JP" sz="4000" b="1" spc="300" dirty="0">
                <a:solidFill>
                  <a:schemeClr val="tx1"/>
                </a:solidFill>
                <a:latin typeface="Meiryo レギュラー" charset="-128"/>
                <a:ea typeface="Meiryo レギュラー" charset="-128"/>
                <a:cs typeface="Meiryo レギュラー" charset="-128"/>
              </a:rPr>
              <a:t> 20,000</a:t>
            </a:r>
            <a:r>
              <a:rPr lang="ja-JP" altLang="en-US" sz="4000" b="1" spc="300" dirty="0">
                <a:solidFill>
                  <a:schemeClr val="tx1"/>
                </a:solidFill>
                <a:latin typeface="Meiryo レギュラー" charset="-128"/>
                <a:ea typeface="Meiryo レギュラー" charset="-128"/>
                <a:cs typeface="Meiryo レギュラー" charset="-128"/>
              </a:rPr>
              <a:t>円</a:t>
            </a:r>
          </a:p>
        </p:txBody>
      </p:sp>
      <p:sp>
        <p:nvSpPr>
          <p:cNvPr id="12" name="角丸四角形 11"/>
          <p:cNvSpPr/>
          <p:nvPr/>
        </p:nvSpPr>
        <p:spPr>
          <a:xfrm>
            <a:off x="665379" y="4697238"/>
            <a:ext cx="3816000" cy="1368000"/>
          </a:xfrm>
          <a:prstGeom prst="roundRect">
            <a:avLst>
              <a:gd name="adj" fmla="val 10524"/>
            </a:avLst>
          </a:prstGeom>
          <a:solidFill>
            <a:schemeClr val="bg2"/>
          </a:solidFill>
          <a:ln w="31750">
            <a:no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pPr>
              <a:lnSpc>
                <a:spcPct val="110000"/>
              </a:lnSpc>
            </a:pPr>
            <a:r>
              <a:rPr lang="en-US" altLang="ja-JP" sz="4000" b="1" spc="300" dirty="0">
                <a:latin typeface="Meiryo レギュラー" charset="-128"/>
                <a:ea typeface="Meiryo レギュラー" charset="-128"/>
                <a:cs typeface="Meiryo レギュラー" charset="-128"/>
              </a:rPr>
              <a:t> 2,000</a:t>
            </a:r>
            <a:r>
              <a:rPr lang="ja-JP" altLang="en-US" sz="4000" b="1" spc="300" dirty="0">
                <a:latin typeface="Meiryo レギュラー" charset="-128"/>
                <a:ea typeface="Meiryo レギュラー" charset="-128"/>
                <a:cs typeface="Meiryo レギュラー" charset="-128"/>
              </a:rPr>
              <a:t>円</a:t>
            </a:r>
            <a:endParaRPr lang="en-US" altLang="ja-JP" sz="4000" b="1" spc="300" dirty="0">
              <a:latin typeface="Meiryo レギュラー" charset="-128"/>
              <a:ea typeface="Meiryo レギュラー" charset="-128"/>
              <a:cs typeface="Meiryo レギュラー" charset="-128"/>
            </a:endParaRPr>
          </a:p>
        </p:txBody>
      </p:sp>
      <p:sp>
        <p:nvSpPr>
          <p:cNvPr id="13" name="角丸四角形 12"/>
          <p:cNvSpPr/>
          <p:nvPr/>
        </p:nvSpPr>
        <p:spPr>
          <a:xfrm>
            <a:off x="4568786" y="4697238"/>
            <a:ext cx="3816000" cy="1368000"/>
          </a:xfrm>
          <a:prstGeom prst="roundRect">
            <a:avLst>
              <a:gd name="adj" fmla="val 10524"/>
            </a:avLst>
          </a:prstGeom>
          <a:solidFill>
            <a:schemeClr val="bg2"/>
          </a:solidFill>
          <a:ln w="31750">
            <a:no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pPr>
              <a:lnSpc>
                <a:spcPct val="110000"/>
              </a:lnSpc>
            </a:pPr>
            <a:r>
              <a:rPr lang="en-US" altLang="ja-JP" sz="4000" b="1" spc="300" dirty="0">
                <a:latin typeface="Meiryo レギュラー" charset="-128"/>
                <a:ea typeface="Meiryo レギュラー" charset="-128"/>
                <a:cs typeface="Meiryo レギュラー" charset="-128"/>
              </a:rPr>
              <a:t> 200,000</a:t>
            </a:r>
            <a:r>
              <a:rPr lang="ja-JP" altLang="en-US" sz="4000" b="1" spc="300" dirty="0">
                <a:latin typeface="Meiryo レギュラー" charset="-128"/>
                <a:ea typeface="Meiryo レギュラー" charset="-128"/>
                <a:cs typeface="Meiryo レギュラー" charset="-128"/>
              </a:rPr>
              <a:t>円</a:t>
            </a:r>
          </a:p>
        </p:txBody>
      </p:sp>
      <p:sp>
        <p:nvSpPr>
          <p:cNvPr id="14" name="円/楕円 13"/>
          <p:cNvSpPr>
            <a:spLocks noChangeAspect="1"/>
          </p:cNvSpPr>
          <p:nvPr/>
        </p:nvSpPr>
        <p:spPr>
          <a:xfrm>
            <a:off x="916701" y="3690463"/>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400" b="1" dirty="0">
                <a:solidFill>
                  <a:schemeClr val="tx1"/>
                </a:solidFill>
                <a:latin typeface="メイリオ" panose="020B0604030504040204" pitchFamily="50" charset="-128"/>
                <a:ea typeface="メイリオ" panose="020B0604030504040204" pitchFamily="50" charset="-128"/>
              </a:rPr>
              <a:t>A</a:t>
            </a:r>
            <a:endParaRPr kumimoji="1" lang="ja-JP" altLang="en-US" sz="2400" b="1" dirty="0">
              <a:solidFill>
                <a:schemeClr val="tx1"/>
              </a:solidFill>
              <a:latin typeface="メイリオ" panose="020B0604030504040204" pitchFamily="50" charset="-128"/>
              <a:ea typeface="メイリオ" panose="020B0604030504040204" pitchFamily="50" charset="-128"/>
            </a:endParaRPr>
          </a:p>
        </p:txBody>
      </p:sp>
      <p:sp>
        <p:nvSpPr>
          <p:cNvPr id="15" name="円/楕円 14"/>
          <p:cNvSpPr>
            <a:spLocks noChangeAspect="1"/>
          </p:cNvSpPr>
          <p:nvPr/>
        </p:nvSpPr>
        <p:spPr>
          <a:xfrm>
            <a:off x="916701" y="5125973"/>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400" b="1" dirty="0">
                <a:solidFill>
                  <a:schemeClr val="tx1"/>
                </a:solidFill>
                <a:latin typeface="メイリオ" panose="020B0604030504040204" pitchFamily="50" charset="-128"/>
                <a:ea typeface="メイリオ" panose="020B0604030504040204" pitchFamily="50" charset="-128"/>
              </a:rPr>
              <a:t>B</a:t>
            </a:r>
            <a:endParaRPr kumimoji="1" lang="ja-JP" altLang="en-US" sz="2400" b="1" dirty="0">
              <a:solidFill>
                <a:schemeClr val="tx1"/>
              </a:solidFill>
              <a:latin typeface="メイリオ" panose="020B0604030504040204" pitchFamily="50" charset="-128"/>
              <a:ea typeface="メイリオ" panose="020B0604030504040204" pitchFamily="50" charset="-128"/>
            </a:endParaRPr>
          </a:p>
        </p:txBody>
      </p:sp>
      <p:sp>
        <p:nvSpPr>
          <p:cNvPr id="16" name="円/楕円 15"/>
          <p:cNvSpPr>
            <a:spLocks noChangeAspect="1"/>
          </p:cNvSpPr>
          <p:nvPr/>
        </p:nvSpPr>
        <p:spPr>
          <a:xfrm>
            <a:off x="4800443" y="3690463"/>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400" b="1" dirty="0">
                <a:solidFill>
                  <a:schemeClr val="tx1"/>
                </a:solidFill>
                <a:latin typeface="メイリオ" panose="020B0604030504040204" pitchFamily="50" charset="-128"/>
                <a:ea typeface="メイリオ" panose="020B0604030504040204" pitchFamily="50" charset="-128"/>
              </a:rPr>
              <a:t>C</a:t>
            </a:r>
            <a:endParaRPr kumimoji="1" lang="ja-JP" altLang="en-US" sz="2400" b="1" dirty="0">
              <a:solidFill>
                <a:schemeClr val="tx1"/>
              </a:solidFill>
              <a:latin typeface="メイリオ" panose="020B0604030504040204" pitchFamily="50" charset="-128"/>
              <a:ea typeface="メイリオ" panose="020B0604030504040204" pitchFamily="50" charset="-128"/>
            </a:endParaRPr>
          </a:p>
        </p:txBody>
      </p:sp>
      <p:sp>
        <p:nvSpPr>
          <p:cNvPr id="17" name="円/楕円 16"/>
          <p:cNvSpPr>
            <a:spLocks noChangeAspect="1"/>
          </p:cNvSpPr>
          <p:nvPr/>
        </p:nvSpPr>
        <p:spPr>
          <a:xfrm>
            <a:off x="4800443" y="5125973"/>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400" b="1" dirty="0">
                <a:solidFill>
                  <a:schemeClr val="tx1"/>
                </a:solidFill>
                <a:latin typeface="メイリオ" panose="020B0604030504040204" pitchFamily="50" charset="-128"/>
                <a:ea typeface="メイリオ" panose="020B0604030504040204" pitchFamily="50" charset="-128"/>
              </a:rPr>
              <a:t>D</a:t>
            </a:r>
            <a:endParaRPr kumimoji="1" lang="ja-JP" altLang="en-US" sz="24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99207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7"/>
          <p:cNvSpPr>
            <a:spLocks noGrp="1"/>
          </p:cNvSpPr>
          <p:nvPr>
            <p:ph type="sldNum" sz="quarter" idx="12"/>
          </p:nvPr>
        </p:nvSpPr>
        <p:spPr/>
        <p:txBody>
          <a:bodyPr/>
          <a:lstStyle/>
          <a:p>
            <a:fld id="{61AAA30B-0EA0-A245-8576-0F101DEF2AA9}" type="slidenum">
              <a:rPr lang="ja-JP" altLang="en-US" smtClean="0"/>
              <a:pPr/>
              <a:t>15</a:t>
            </a:fld>
            <a:endParaRPr lang="ja-JP" altLang="en-US" dirty="0"/>
          </a:p>
        </p:txBody>
      </p:sp>
      <p:sp>
        <p:nvSpPr>
          <p:cNvPr id="4" name="角丸四角形 3"/>
          <p:cNvSpPr>
            <a:spLocks noChangeAspect="1"/>
          </p:cNvSpPr>
          <p:nvPr/>
        </p:nvSpPr>
        <p:spPr>
          <a:xfrm>
            <a:off x="3529780" y="365126"/>
            <a:ext cx="612000" cy="61200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800" dirty="0"/>
              <a:t>こ</a:t>
            </a:r>
            <a:endParaRPr kumimoji="1" lang="ja-JP" altLang="en-US" sz="2800" dirty="0"/>
          </a:p>
        </p:txBody>
      </p:sp>
      <p:sp>
        <p:nvSpPr>
          <p:cNvPr id="5" name="角丸四角形 4"/>
          <p:cNvSpPr>
            <a:spLocks noChangeAspect="1"/>
          </p:cNvSpPr>
          <p:nvPr/>
        </p:nvSpPr>
        <p:spPr>
          <a:xfrm>
            <a:off x="4188540" y="365126"/>
            <a:ext cx="612000" cy="61200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dirty="0">
                <a:solidFill>
                  <a:schemeClr val="bg1"/>
                </a:solidFill>
                <a:latin typeface="Meiryo Regular"/>
              </a:rPr>
              <a:t>た</a:t>
            </a:r>
          </a:p>
        </p:txBody>
      </p:sp>
      <p:sp>
        <p:nvSpPr>
          <p:cNvPr id="6" name="角丸四角形 5"/>
          <p:cNvSpPr>
            <a:spLocks noChangeAspect="1"/>
          </p:cNvSpPr>
          <p:nvPr/>
        </p:nvSpPr>
        <p:spPr>
          <a:xfrm>
            <a:off x="4857134" y="365126"/>
            <a:ext cx="612000" cy="61200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800" dirty="0"/>
              <a:t>え</a:t>
            </a:r>
            <a:endParaRPr kumimoji="1" lang="ja-JP" altLang="en-US" sz="2800" dirty="0"/>
          </a:p>
        </p:txBody>
      </p:sp>
      <p:sp>
        <p:nvSpPr>
          <p:cNvPr id="7" name="テキスト プレースホルダー 12"/>
          <p:cNvSpPr txBox="1">
            <a:spLocks/>
          </p:cNvSpPr>
          <p:nvPr/>
        </p:nvSpPr>
        <p:spPr>
          <a:xfrm>
            <a:off x="452286" y="1138369"/>
            <a:ext cx="8239428" cy="2113526"/>
          </a:xfrm>
          <a:prstGeom prst="rect">
            <a:avLst/>
          </a:prstGeom>
        </p:spPr>
        <p:txBody>
          <a:bodyPr lIns="72000" tIns="72000" rIns="72000" bIns="72000"/>
          <a:lstStyle>
            <a:lvl1pPr marL="0" indent="0" algn="l" defTabSz="914400" rtl="0" eaLnBrk="1" latinLnBrk="0" hangingPunct="1">
              <a:lnSpc>
                <a:spcPct val="120000"/>
              </a:lnSpc>
              <a:spcBef>
                <a:spcPts val="1000"/>
              </a:spcBef>
              <a:spcAft>
                <a:spcPts val="0"/>
              </a:spcAft>
              <a:buFontTx/>
              <a:buNone/>
              <a:defRPr kumimoji="1" sz="3200" kern="1200">
                <a:solidFill>
                  <a:schemeClr val="tx1"/>
                </a:solidFill>
                <a:latin typeface="+mn-lt"/>
                <a:ea typeface="+mn-ea"/>
                <a:cs typeface="+mn-cs"/>
              </a:defRPr>
            </a:lvl1pPr>
            <a:lvl2pPr marL="457200" indent="0" algn="l" defTabSz="914400" rtl="0" eaLnBrk="1" latinLnBrk="0" hangingPunct="1">
              <a:lnSpc>
                <a:spcPct val="120000"/>
              </a:lnSpc>
              <a:spcBef>
                <a:spcPts val="500"/>
              </a:spcBef>
              <a:spcAft>
                <a:spcPts val="0"/>
              </a:spcAft>
              <a:buFontTx/>
              <a:buNone/>
              <a:defRPr kumimoji="1" sz="2400" kern="1200">
                <a:solidFill>
                  <a:schemeClr val="tx1"/>
                </a:solidFill>
                <a:latin typeface="+mn-lt"/>
                <a:ea typeface="+mn-ea"/>
                <a:cs typeface="+mn-cs"/>
              </a:defRPr>
            </a:lvl2pPr>
            <a:lvl3pPr marL="914400" indent="0" algn="l" defTabSz="914400" rtl="0" eaLnBrk="1" latinLnBrk="0" hangingPunct="1">
              <a:lnSpc>
                <a:spcPct val="120000"/>
              </a:lnSpc>
              <a:spcBef>
                <a:spcPts val="500"/>
              </a:spcBef>
              <a:spcAft>
                <a:spcPts val="0"/>
              </a:spcAft>
              <a:buFontTx/>
              <a:buNone/>
              <a:defRPr kumimoji="1" sz="2000" kern="1200">
                <a:solidFill>
                  <a:schemeClr val="tx1"/>
                </a:solidFill>
                <a:latin typeface="+mn-lt"/>
                <a:ea typeface="+mn-ea"/>
                <a:cs typeface="+mn-cs"/>
              </a:defRPr>
            </a:lvl3pPr>
            <a:lvl4pPr marL="13716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4pPr>
            <a:lvl5pPr marL="18288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3600" b="1" dirty="0">
                <a:latin typeface="+mj-ea"/>
                <a:ea typeface="+mj-ea"/>
              </a:rPr>
              <a:t>利率が</a:t>
            </a:r>
            <a:r>
              <a:rPr lang="en-US" altLang="ja-JP" sz="3600" b="1" dirty="0">
                <a:latin typeface="+mj-ea"/>
                <a:ea typeface="+mj-ea"/>
              </a:rPr>
              <a:t>0.002</a:t>
            </a:r>
            <a:r>
              <a:rPr lang="ja-JP" altLang="en-US" sz="3600" b="1" dirty="0">
                <a:latin typeface="+mj-ea"/>
                <a:ea typeface="+mj-ea"/>
              </a:rPr>
              <a:t>％のとき、</a:t>
            </a:r>
            <a:r>
              <a:rPr lang="en-US" altLang="ja-JP" sz="3600" b="1" dirty="0">
                <a:latin typeface="+mj-ea"/>
                <a:ea typeface="+mj-ea"/>
              </a:rPr>
              <a:t>200</a:t>
            </a:r>
            <a:r>
              <a:rPr lang="ja-JP" altLang="en-US" sz="3600" b="1" dirty="0">
                <a:latin typeface="+mj-ea"/>
                <a:ea typeface="+mj-ea"/>
              </a:rPr>
              <a:t>円</a:t>
            </a:r>
            <a:endParaRPr lang="ja-JP" altLang="en-US" dirty="0">
              <a:latin typeface="+mj-ea"/>
              <a:ea typeface="+mj-ea"/>
            </a:endParaRPr>
          </a:p>
        </p:txBody>
      </p:sp>
      <p:sp>
        <p:nvSpPr>
          <p:cNvPr id="10" name="角丸四角形 9"/>
          <p:cNvSpPr/>
          <p:nvPr/>
        </p:nvSpPr>
        <p:spPr>
          <a:xfrm>
            <a:off x="665379" y="2019442"/>
            <a:ext cx="3816000" cy="1368000"/>
          </a:xfrm>
          <a:prstGeom prst="roundRect">
            <a:avLst>
              <a:gd name="adj" fmla="val 10524"/>
            </a:avLst>
          </a:prstGeom>
          <a:solidFill>
            <a:schemeClr val="bg2"/>
          </a:solidFill>
          <a:ln w="31750">
            <a:no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pPr>
              <a:lnSpc>
                <a:spcPct val="110000"/>
              </a:lnSpc>
            </a:pPr>
            <a:r>
              <a:rPr lang="en-US" altLang="ja-JP" sz="4000" b="1" spc="300" dirty="0">
                <a:latin typeface="Meiryo レギュラー" charset="-128"/>
                <a:ea typeface="Meiryo レギュラー" charset="-128"/>
                <a:cs typeface="Meiryo レギュラー" charset="-128"/>
              </a:rPr>
              <a:t> 200</a:t>
            </a:r>
            <a:r>
              <a:rPr lang="ja-JP" altLang="en-US" sz="4000" b="1" spc="300" dirty="0">
                <a:latin typeface="Meiryo レギュラー" charset="-128"/>
                <a:ea typeface="Meiryo レギュラー" charset="-128"/>
                <a:cs typeface="Meiryo レギュラー" charset="-128"/>
              </a:rPr>
              <a:t>円</a:t>
            </a:r>
          </a:p>
        </p:txBody>
      </p:sp>
      <p:sp>
        <p:nvSpPr>
          <p:cNvPr id="14" name="円/楕円 13"/>
          <p:cNvSpPr>
            <a:spLocks noChangeAspect="1"/>
          </p:cNvSpPr>
          <p:nvPr/>
        </p:nvSpPr>
        <p:spPr>
          <a:xfrm>
            <a:off x="916701" y="2458010"/>
            <a:ext cx="504000"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400" b="1" dirty="0">
                <a:solidFill>
                  <a:schemeClr val="tx1"/>
                </a:solidFill>
                <a:latin typeface="メイリオ" panose="020B0604030504040204" pitchFamily="50" charset="-128"/>
                <a:ea typeface="メイリオ" panose="020B0604030504040204" pitchFamily="50" charset="-128"/>
              </a:rPr>
              <a:t>A</a:t>
            </a:r>
            <a:endParaRPr kumimoji="1" lang="ja-JP" altLang="en-US" sz="2400" b="1" dirty="0">
              <a:solidFill>
                <a:schemeClr val="tx1"/>
              </a:solidFill>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70B0A1D5-A7B9-44A0-BFC7-5C2D687EF36A}"/>
              </a:ext>
            </a:extLst>
          </p:cNvPr>
          <p:cNvSpPr txBox="1"/>
          <p:nvPr/>
        </p:nvSpPr>
        <p:spPr>
          <a:xfrm>
            <a:off x="702156" y="3762759"/>
            <a:ext cx="5304943" cy="1446550"/>
          </a:xfrm>
          <a:prstGeom prst="rect">
            <a:avLst/>
          </a:prstGeom>
          <a:noFill/>
        </p:spPr>
        <p:txBody>
          <a:bodyPr wrap="square" rtlCol="0">
            <a:spAutoFit/>
          </a:bodyPr>
          <a:lstStyle/>
          <a:p>
            <a:r>
              <a:rPr kumimoji="1" lang="en-US" altLang="ja-JP" sz="4000" dirty="0"/>
              <a:t>10,000,000</a:t>
            </a:r>
            <a:r>
              <a:rPr kumimoji="1" lang="ja-JP" altLang="en-US" sz="4000" dirty="0"/>
              <a:t>円</a:t>
            </a:r>
            <a:r>
              <a:rPr kumimoji="1" lang="en-US" altLang="ja-JP" sz="4000" dirty="0"/>
              <a:t>×0.002</a:t>
            </a:r>
            <a:r>
              <a:rPr kumimoji="1" lang="ja-JP" altLang="en-US" sz="4000" dirty="0"/>
              <a:t>％</a:t>
            </a:r>
            <a:endParaRPr lang="en-US" altLang="ja-JP" sz="4000" dirty="0"/>
          </a:p>
          <a:p>
            <a:r>
              <a:rPr lang="ja-JP" altLang="en-US" sz="4000" dirty="0"/>
              <a:t>＝</a:t>
            </a:r>
            <a:r>
              <a:rPr lang="en-US" altLang="ja-JP" sz="4800" dirty="0"/>
              <a:t>200</a:t>
            </a:r>
            <a:r>
              <a:rPr lang="ja-JP" altLang="en-US" sz="4000" dirty="0"/>
              <a:t>円</a:t>
            </a:r>
            <a:endParaRPr kumimoji="1" lang="ja-JP" altLang="en-US" sz="4000" dirty="0"/>
          </a:p>
        </p:txBody>
      </p:sp>
      <p:sp>
        <p:nvSpPr>
          <p:cNvPr id="3" name="テキスト ボックス 2">
            <a:extLst>
              <a:ext uri="{FF2B5EF4-FFF2-40B4-BE49-F238E27FC236}">
                <a16:creationId xmlns:a16="http://schemas.microsoft.com/office/drawing/2014/main" id="{BD909111-BD99-4365-AD51-4E4CC1588083}"/>
              </a:ext>
            </a:extLst>
          </p:cNvPr>
          <p:cNvSpPr txBox="1"/>
          <p:nvPr/>
        </p:nvSpPr>
        <p:spPr>
          <a:xfrm>
            <a:off x="765657" y="5884876"/>
            <a:ext cx="5304943" cy="369332"/>
          </a:xfrm>
          <a:prstGeom prst="rect">
            <a:avLst/>
          </a:prstGeom>
          <a:noFill/>
        </p:spPr>
        <p:txBody>
          <a:bodyPr wrap="square" rtlCol="0">
            <a:spAutoFit/>
          </a:bodyPr>
          <a:lstStyle/>
          <a:p>
            <a:r>
              <a:rPr kumimoji="1" lang="en-US" altLang="ja-JP" dirty="0"/>
              <a:t>※</a:t>
            </a:r>
            <a:r>
              <a:rPr kumimoji="1" lang="ja-JP" altLang="en-US" dirty="0"/>
              <a:t>受取額は、税金控除後の金額になります。</a:t>
            </a:r>
            <a:endParaRPr kumimoji="1" lang="en-US" altLang="ja-JP" dirty="0"/>
          </a:p>
        </p:txBody>
      </p:sp>
      <p:pic>
        <p:nvPicPr>
          <p:cNvPr id="13" name="図 12" descr="アイコン&#10;&#10;自動的に生成された説明">
            <a:extLst>
              <a:ext uri="{FF2B5EF4-FFF2-40B4-BE49-F238E27FC236}">
                <a16:creationId xmlns:a16="http://schemas.microsoft.com/office/drawing/2014/main" id="{9BE4D0C2-3B3B-E84F-BF12-6A10E3F8E10F}"/>
              </a:ext>
            </a:extLst>
          </p:cNvPr>
          <p:cNvPicPr>
            <a:picLocks noChangeAspect="1"/>
          </p:cNvPicPr>
          <p:nvPr/>
        </p:nvPicPr>
        <p:blipFill>
          <a:blip r:embed="rId3"/>
          <a:stretch>
            <a:fillRect/>
          </a:stretch>
        </p:blipFill>
        <p:spPr>
          <a:xfrm>
            <a:off x="6097356" y="2189862"/>
            <a:ext cx="965200" cy="965200"/>
          </a:xfrm>
          <a:prstGeom prst="rect">
            <a:avLst/>
          </a:prstGeom>
        </p:spPr>
      </p:pic>
      <p:pic>
        <p:nvPicPr>
          <p:cNvPr id="15" name="図 14" descr="アイコン&#10;&#10;自動的に生成された説明">
            <a:extLst>
              <a:ext uri="{FF2B5EF4-FFF2-40B4-BE49-F238E27FC236}">
                <a16:creationId xmlns:a16="http://schemas.microsoft.com/office/drawing/2014/main" id="{386FECC8-5246-2D43-80F3-CB44D350C5B1}"/>
              </a:ext>
            </a:extLst>
          </p:cNvPr>
          <p:cNvPicPr>
            <a:picLocks noChangeAspect="1"/>
          </p:cNvPicPr>
          <p:nvPr/>
        </p:nvPicPr>
        <p:blipFill>
          <a:blip r:embed="rId3"/>
          <a:stretch>
            <a:fillRect/>
          </a:stretch>
        </p:blipFill>
        <p:spPr>
          <a:xfrm>
            <a:off x="6788016" y="2479410"/>
            <a:ext cx="965200" cy="965200"/>
          </a:xfrm>
          <a:prstGeom prst="rect">
            <a:avLst/>
          </a:prstGeom>
        </p:spPr>
      </p:pic>
      <p:pic>
        <p:nvPicPr>
          <p:cNvPr id="17" name="図 16" descr="おもちゃ, レゴ が含まれている画像&#10;&#10;自動的に生成された説明">
            <a:extLst>
              <a:ext uri="{FF2B5EF4-FFF2-40B4-BE49-F238E27FC236}">
                <a16:creationId xmlns:a16="http://schemas.microsoft.com/office/drawing/2014/main" id="{99F09838-8022-F04C-8B04-AE8E0A9CF94A}"/>
              </a:ext>
            </a:extLst>
          </p:cNvPr>
          <p:cNvPicPr>
            <a:picLocks noChangeAspect="1"/>
          </p:cNvPicPr>
          <p:nvPr/>
        </p:nvPicPr>
        <p:blipFill rotWithShape="1">
          <a:blip r:embed="rId4"/>
          <a:srcRect b="43034"/>
          <a:stretch/>
        </p:blipFill>
        <p:spPr>
          <a:xfrm>
            <a:off x="6788016" y="4210103"/>
            <a:ext cx="1689100" cy="2647897"/>
          </a:xfrm>
          <a:prstGeom prst="rect">
            <a:avLst/>
          </a:prstGeom>
        </p:spPr>
      </p:pic>
      <p:sp>
        <p:nvSpPr>
          <p:cNvPr id="18" name="テキスト ボックス 17">
            <a:extLst>
              <a:ext uri="{FF2B5EF4-FFF2-40B4-BE49-F238E27FC236}">
                <a16:creationId xmlns:a16="http://schemas.microsoft.com/office/drawing/2014/main" id="{27A3DA97-6D47-2345-B5DB-BB663DA1F46E}"/>
              </a:ext>
            </a:extLst>
          </p:cNvPr>
          <p:cNvSpPr txBox="1"/>
          <p:nvPr/>
        </p:nvSpPr>
        <p:spPr>
          <a:xfrm>
            <a:off x="5512535" y="4873440"/>
            <a:ext cx="1370865" cy="369332"/>
          </a:xfrm>
          <a:prstGeom prst="rect">
            <a:avLst/>
          </a:prstGeom>
          <a:noFill/>
        </p:spPr>
        <p:txBody>
          <a:bodyPr wrap="square" rtlCol="0">
            <a:spAutoFit/>
          </a:bodyPr>
          <a:lstStyle/>
          <a:p>
            <a:pPr>
              <a:defRPr/>
            </a:pPr>
            <a:r>
              <a:rPr lang="ja-JP" altLang="en-US"/>
              <a:t>これだけ</a:t>
            </a:r>
            <a:r>
              <a:rPr lang="en-US" altLang="ja-JP" dirty="0"/>
              <a:t>!?</a:t>
            </a:r>
          </a:p>
        </p:txBody>
      </p:sp>
    </p:spTree>
    <p:extLst>
      <p:ext uri="{BB962C8B-B14F-4D97-AF65-F5344CB8AC3E}">
        <p14:creationId xmlns:p14="http://schemas.microsoft.com/office/powerpoint/2010/main" val="992101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グラフ 11">
            <a:extLst>
              <a:ext uri="{FF2B5EF4-FFF2-40B4-BE49-F238E27FC236}">
                <a16:creationId xmlns:a16="http://schemas.microsoft.com/office/drawing/2014/main" id="{0377A0B8-D5FF-4DC8-BA50-EE26C57C696C}"/>
              </a:ext>
            </a:extLst>
          </p:cNvPr>
          <p:cNvGraphicFramePr>
            <a:graphicFrameLocks/>
          </p:cNvGraphicFramePr>
          <p:nvPr>
            <p:extLst>
              <p:ext uri="{D42A27DB-BD31-4B8C-83A1-F6EECF244321}">
                <p14:modId xmlns:p14="http://schemas.microsoft.com/office/powerpoint/2010/main" val="3575419693"/>
              </p:ext>
            </p:extLst>
          </p:nvPr>
        </p:nvGraphicFramePr>
        <p:xfrm>
          <a:off x="335152" y="1951675"/>
          <a:ext cx="8492182" cy="3964715"/>
        </p:xfrm>
        <a:graphic>
          <a:graphicData uri="http://schemas.openxmlformats.org/drawingml/2006/chart">
            <c:chart xmlns:c="http://schemas.openxmlformats.org/drawingml/2006/chart" xmlns:r="http://schemas.openxmlformats.org/officeDocument/2006/relationships" r:id="rId3"/>
          </a:graphicData>
        </a:graphic>
      </p:graphicFrame>
      <p:sp>
        <p:nvSpPr>
          <p:cNvPr id="6" name="タイトル 5"/>
          <p:cNvSpPr>
            <a:spLocks noGrp="1"/>
          </p:cNvSpPr>
          <p:nvPr>
            <p:ph type="title"/>
          </p:nvPr>
        </p:nvSpPr>
        <p:spPr/>
        <p:txBody>
          <a:bodyPr/>
          <a:lstStyle/>
          <a:p>
            <a:r>
              <a:rPr kumimoji="1" lang="ja-JP" altLang="en-US" dirty="0">
                <a:latin typeface="Meiryo Regular"/>
              </a:rPr>
              <a:t>現在の預金金利は超低金利</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16</a:t>
            </a:fld>
            <a:endParaRPr lang="ja-JP" altLang="en-US" dirty="0"/>
          </a:p>
        </p:txBody>
      </p:sp>
      <p:sp>
        <p:nvSpPr>
          <p:cNvPr id="2" name="下矢印 1"/>
          <p:cNvSpPr/>
          <p:nvPr/>
        </p:nvSpPr>
        <p:spPr>
          <a:xfrm>
            <a:off x="8477440" y="4809317"/>
            <a:ext cx="433009" cy="409432"/>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rot="5400000">
            <a:off x="688192" y="2660553"/>
            <a:ext cx="433009" cy="409432"/>
          </a:xfrm>
          <a:prstGeom prst="down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1109413" y="1959218"/>
            <a:ext cx="4802039" cy="10804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1335825" y="2115471"/>
            <a:ext cx="4575627" cy="954107"/>
          </a:xfrm>
          <a:prstGeom prst="rect">
            <a:avLst/>
          </a:prstGeom>
          <a:noFill/>
        </p:spPr>
        <p:txBody>
          <a:bodyPr wrap="square" rtlCol="0">
            <a:spAutoFit/>
          </a:bodyPr>
          <a:lstStyle/>
          <a:p>
            <a:pPr algn="ctr">
              <a:defRPr/>
            </a:pPr>
            <a:r>
              <a:rPr lang="en-US" altLang="ja-JP" sz="2000" dirty="0">
                <a:solidFill>
                  <a:schemeClr val="bg1"/>
                </a:solidFill>
                <a:latin typeface="Meiryo Regular"/>
                <a:ea typeface="+mj-ea"/>
              </a:rPr>
              <a:t>1992</a:t>
            </a:r>
            <a:r>
              <a:rPr lang="ja-JP" altLang="en-US" sz="2000" dirty="0">
                <a:solidFill>
                  <a:schemeClr val="bg1"/>
                </a:solidFill>
                <a:latin typeface="Meiryo Regular"/>
                <a:ea typeface="+mj-ea"/>
              </a:rPr>
              <a:t>年</a:t>
            </a:r>
            <a:r>
              <a:rPr lang="en-US" altLang="ja-JP" sz="2000" dirty="0">
                <a:solidFill>
                  <a:schemeClr val="bg1"/>
                </a:solidFill>
                <a:latin typeface="Meiryo Regular"/>
                <a:ea typeface="+mj-ea"/>
              </a:rPr>
              <a:t>4</a:t>
            </a:r>
            <a:r>
              <a:rPr lang="ja-JP" altLang="en-US" sz="2000" dirty="0">
                <a:solidFill>
                  <a:schemeClr val="bg1"/>
                </a:solidFill>
                <a:latin typeface="Meiryo Regular"/>
                <a:ea typeface="+mj-ea"/>
              </a:rPr>
              <a:t>月の利率は</a:t>
            </a:r>
            <a:r>
              <a:rPr lang="en-US" altLang="ja-JP" sz="2000" dirty="0">
                <a:solidFill>
                  <a:schemeClr val="bg1"/>
                </a:solidFill>
                <a:latin typeface="Meiryo Regular"/>
                <a:ea typeface="+mj-ea"/>
              </a:rPr>
              <a:t>4.8</a:t>
            </a:r>
            <a:r>
              <a:rPr lang="ja-JP" altLang="en-US" sz="2000" dirty="0">
                <a:solidFill>
                  <a:schemeClr val="bg1"/>
                </a:solidFill>
                <a:latin typeface="Meiryo Regular"/>
                <a:ea typeface="+mj-ea"/>
              </a:rPr>
              <a:t>％</a:t>
            </a:r>
            <a:endParaRPr lang="en-US" altLang="ja-JP" sz="2000" dirty="0">
              <a:solidFill>
                <a:schemeClr val="bg1"/>
              </a:solidFill>
              <a:latin typeface="Meiryo Regular"/>
              <a:ea typeface="+mj-ea"/>
            </a:endParaRPr>
          </a:p>
          <a:p>
            <a:pPr algn="ctr">
              <a:defRPr/>
            </a:pPr>
            <a:r>
              <a:rPr lang="ja-JP" altLang="en-US" sz="2000" dirty="0">
                <a:solidFill>
                  <a:schemeClr val="bg1"/>
                </a:solidFill>
                <a:latin typeface="Meiryo Regular"/>
                <a:ea typeface="+mj-ea"/>
              </a:rPr>
              <a:t>利息額は</a:t>
            </a:r>
            <a:r>
              <a:rPr lang="en-US" altLang="ja-JP" sz="3600" b="1" dirty="0">
                <a:solidFill>
                  <a:schemeClr val="bg1"/>
                </a:solidFill>
                <a:latin typeface="Meiryo Regular"/>
                <a:ea typeface="+mj-ea"/>
              </a:rPr>
              <a:t>480,000</a:t>
            </a:r>
            <a:r>
              <a:rPr lang="ja-JP" altLang="en-US" sz="2800" b="1" dirty="0">
                <a:solidFill>
                  <a:schemeClr val="bg1"/>
                </a:solidFill>
                <a:latin typeface="Meiryo Regular"/>
                <a:ea typeface="+mj-ea"/>
              </a:rPr>
              <a:t>円</a:t>
            </a:r>
            <a:r>
              <a:rPr lang="en-US" altLang="ja-JP" sz="2800" b="1" dirty="0">
                <a:solidFill>
                  <a:schemeClr val="bg1"/>
                </a:solidFill>
                <a:latin typeface="Meiryo Regular"/>
                <a:ea typeface="+mj-ea"/>
              </a:rPr>
              <a:t>/</a:t>
            </a:r>
            <a:r>
              <a:rPr lang="ja-JP" altLang="en-US" sz="2800" b="1" dirty="0">
                <a:solidFill>
                  <a:schemeClr val="bg1"/>
                </a:solidFill>
                <a:latin typeface="Meiryo Regular"/>
                <a:ea typeface="+mj-ea"/>
              </a:rPr>
              <a:t>年</a:t>
            </a:r>
          </a:p>
        </p:txBody>
      </p:sp>
      <p:sp>
        <p:nvSpPr>
          <p:cNvPr id="11" name="テキスト ボックス 10"/>
          <p:cNvSpPr txBox="1"/>
          <p:nvPr/>
        </p:nvSpPr>
        <p:spPr>
          <a:xfrm>
            <a:off x="343869" y="6076987"/>
            <a:ext cx="8566580" cy="461665"/>
          </a:xfrm>
          <a:prstGeom prst="rect">
            <a:avLst/>
          </a:prstGeom>
          <a:noFill/>
        </p:spPr>
        <p:txBody>
          <a:bodyPr wrap="square" rtlCol="0">
            <a:spAutoFit/>
          </a:bodyPr>
          <a:lstStyle/>
          <a:p>
            <a:pPr algn="ctr"/>
            <a:r>
              <a:rPr lang="ja-JP" altLang="en-US" sz="2400" b="1" dirty="0">
                <a:solidFill>
                  <a:schemeClr val="tx2"/>
                </a:solidFill>
              </a:rPr>
              <a:t>預貯金だけで、おかねをふやすことは、とても難しい</a:t>
            </a:r>
            <a:r>
              <a:rPr lang="en-US" altLang="ja-JP" sz="2400" b="1" dirty="0">
                <a:solidFill>
                  <a:schemeClr val="tx2"/>
                </a:solidFill>
              </a:rPr>
              <a:t>...</a:t>
            </a:r>
          </a:p>
        </p:txBody>
      </p:sp>
      <p:sp>
        <p:nvSpPr>
          <p:cNvPr id="15" name="テキスト ボックス 14">
            <a:extLst>
              <a:ext uri="{FF2B5EF4-FFF2-40B4-BE49-F238E27FC236}">
                <a16:creationId xmlns:a16="http://schemas.microsoft.com/office/drawing/2014/main" id="{56A4224B-659B-4572-A358-74C0859A362D}"/>
              </a:ext>
            </a:extLst>
          </p:cNvPr>
          <p:cNvSpPr txBox="1"/>
          <p:nvPr/>
        </p:nvSpPr>
        <p:spPr>
          <a:xfrm>
            <a:off x="6367310" y="1558803"/>
            <a:ext cx="2800350" cy="276999"/>
          </a:xfrm>
          <a:prstGeom prst="rect">
            <a:avLst/>
          </a:prstGeom>
          <a:noFill/>
        </p:spPr>
        <p:txBody>
          <a:bodyPr wrap="square" rtlCol="0">
            <a:spAutoFit/>
          </a:bodyPr>
          <a:lstStyle/>
          <a:p>
            <a:r>
              <a:rPr kumimoji="1" lang="ja-JP" altLang="en-US" sz="1200" dirty="0">
                <a:latin typeface="Meiryo レギュラー"/>
              </a:rPr>
              <a:t>（期間：</a:t>
            </a:r>
            <a:r>
              <a:rPr kumimoji="1" lang="en-US" altLang="ja-JP" sz="1200" dirty="0">
                <a:latin typeface="Meiryo レギュラー"/>
              </a:rPr>
              <a:t>1992</a:t>
            </a:r>
            <a:r>
              <a:rPr kumimoji="1" lang="ja-JP" altLang="en-US" sz="1200" dirty="0">
                <a:latin typeface="Meiryo レギュラー"/>
              </a:rPr>
              <a:t>年</a:t>
            </a:r>
            <a:r>
              <a:rPr kumimoji="1" lang="en-US" altLang="ja-JP" sz="1200" dirty="0">
                <a:latin typeface="Meiryo レギュラー"/>
              </a:rPr>
              <a:t>4</a:t>
            </a:r>
            <a:r>
              <a:rPr kumimoji="1" lang="ja-JP" altLang="en-US" sz="1200" dirty="0">
                <a:latin typeface="Meiryo レギュラー"/>
              </a:rPr>
              <a:t>月～</a:t>
            </a:r>
            <a:r>
              <a:rPr kumimoji="1" lang="en-US" altLang="ja-JP" sz="1200" dirty="0">
                <a:latin typeface="Meiryo レギュラー"/>
              </a:rPr>
              <a:t>2020</a:t>
            </a:r>
            <a:r>
              <a:rPr kumimoji="1" lang="ja-JP" altLang="en-US" sz="1200" dirty="0">
                <a:latin typeface="Meiryo レギュラー"/>
              </a:rPr>
              <a:t>年</a:t>
            </a:r>
            <a:r>
              <a:rPr kumimoji="1" lang="en-US" altLang="ja-JP" sz="1200" dirty="0">
                <a:latin typeface="Meiryo レギュラー"/>
              </a:rPr>
              <a:t>11</a:t>
            </a:r>
            <a:r>
              <a:rPr kumimoji="1" lang="ja-JP" altLang="en-US" sz="1200" dirty="0">
                <a:latin typeface="Meiryo レギュラー"/>
              </a:rPr>
              <a:t>月）</a:t>
            </a:r>
          </a:p>
        </p:txBody>
      </p:sp>
      <p:sp>
        <p:nvSpPr>
          <p:cNvPr id="16" name="テキスト ボックス 15">
            <a:extLst>
              <a:ext uri="{FF2B5EF4-FFF2-40B4-BE49-F238E27FC236}">
                <a16:creationId xmlns:a16="http://schemas.microsoft.com/office/drawing/2014/main" id="{F4D42D47-2CDC-4EB9-A032-90F495AD6118}"/>
              </a:ext>
            </a:extLst>
          </p:cNvPr>
          <p:cNvSpPr txBox="1"/>
          <p:nvPr/>
        </p:nvSpPr>
        <p:spPr>
          <a:xfrm>
            <a:off x="115222" y="2154738"/>
            <a:ext cx="707135" cy="261610"/>
          </a:xfrm>
          <a:prstGeom prst="rect">
            <a:avLst/>
          </a:prstGeom>
          <a:noFill/>
        </p:spPr>
        <p:txBody>
          <a:bodyPr wrap="square" rtlCol="0">
            <a:spAutoFit/>
          </a:bodyPr>
          <a:lstStyle/>
          <a:p>
            <a:r>
              <a:rPr kumimoji="1" lang="ja-JP" altLang="en-US" sz="1100" dirty="0">
                <a:latin typeface="Meiryo レギュラー"/>
              </a:rPr>
              <a:t>（％）</a:t>
            </a:r>
          </a:p>
        </p:txBody>
      </p:sp>
      <p:sp>
        <p:nvSpPr>
          <p:cNvPr id="17" name="正方形/長方形 16">
            <a:extLst>
              <a:ext uri="{FF2B5EF4-FFF2-40B4-BE49-F238E27FC236}">
                <a16:creationId xmlns:a16="http://schemas.microsoft.com/office/drawing/2014/main" id="{1A61BCD1-5726-489D-BF13-0AE491DAC3C3}"/>
              </a:ext>
            </a:extLst>
          </p:cNvPr>
          <p:cNvSpPr/>
          <p:nvPr/>
        </p:nvSpPr>
        <p:spPr>
          <a:xfrm>
            <a:off x="4762883" y="3784008"/>
            <a:ext cx="4128253" cy="10804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E99192FE-D0B6-4BF4-8280-58447AA9D83C}"/>
              </a:ext>
            </a:extLst>
          </p:cNvPr>
          <p:cNvSpPr txBox="1"/>
          <p:nvPr/>
        </p:nvSpPr>
        <p:spPr>
          <a:xfrm>
            <a:off x="5037549" y="3862002"/>
            <a:ext cx="3630999" cy="954107"/>
          </a:xfrm>
          <a:prstGeom prst="rect">
            <a:avLst/>
          </a:prstGeom>
          <a:noFill/>
        </p:spPr>
        <p:txBody>
          <a:bodyPr wrap="square" rtlCol="0">
            <a:spAutoFit/>
          </a:bodyPr>
          <a:lstStyle/>
          <a:p>
            <a:pPr algn="ctr">
              <a:defRPr/>
            </a:pPr>
            <a:r>
              <a:rPr lang="en-US" altLang="ja-JP" sz="2000" dirty="0">
                <a:solidFill>
                  <a:schemeClr val="bg1"/>
                </a:solidFill>
                <a:latin typeface="Meiryo Regular"/>
                <a:ea typeface="+mj-ea"/>
              </a:rPr>
              <a:t>2020</a:t>
            </a:r>
            <a:r>
              <a:rPr lang="ja-JP" altLang="en-US" sz="2000" dirty="0">
                <a:solidFill>
                  <a:schemeClr val="bg1"/>
                </a:solidFill>
                <a:latin typeface="Meiryo Regular"/>
                <a:ea typeface="+mj-ea"/>
              </a:rPr>
              <a:t>年</a:t>
            </a:r>
            <a:r>
              <a:rPr lang="en-US" altLang="ja-JP" sz="2000" dirty="0">
                <a:solidFill>
                  <a:schemeClr val="bg1"/>
                </a:solidFill>
                <a:latin typeface="Meiryo Regular"/>
                <a:ea typeface="+mj-ea"/>
              </a:rPr>
              <a:t>11</a:t>
            </a:r>
            <a:r>
              <a:rPr lang="ja-JP" altLang="en-US" sz="2000" dirty="0">
                <a:solidFill>
                  <a:schemeClr val="bg1"/>
                </a:solidFill>
                <a:latin typeface="Meiryo Regular"/>
                <a:ea typeface="+mj-ea"/>
              </a:rPr>
              <a:t>月の利率は</a:t>
            </a:r>
            <a:r>
              <a:rPr lang="en-US" altLang="ja-JP" sz="2000" dirty="0">
                <a:solidFill>
                  <a:schemeClr val="bg1"/>
                </a:solidFill>
                <a:latin typeface="Meiryo Regular"/>
                <a:ea typeface="+mj-ea"/>
              </a:rPr>
              <a:t>0.002</a:t>
            </a:r>
            <a:r>
              <a:rPr lang="ja-JP" altLang="en-US" sz="2000" dirty="0">
                <a:solidFill>
                  <a:schemeClr val="bg1"/>
                </a:solidFill>
                <a:latin typeface="Meiryo Regular"/>
                <a:ea typeface="+mj-ea"/>
              </a:rPr>
              <a:t>％</a:t>
            </a:r>
            <a:endParaRPr lang="en-US" altLang="ja-JP" sz="2000" dirty="0">
              <a:solidFill>
                <a:schemeClr val="bg1"/>
              </a:solidFill>
              <a:latin typeface="Meiryo Regular"/>
              <a:ea typeface="+mj-ea"/>
            </a:endParaRPr>
          </a:p>
          <a:p>
            <a:pPr algn="ctr">
              <a:defRPr/>
            </a:pPr>
            <a:r>
              <a:rPr lang="ja-JP" altLang="en-US" sz="2000" dirty="0">
                <a:solidFill>
                  <a:schemeClr val="bg1"/>
                </a:solidFill>
                <a:latin typeface="Meiryo Regular"/>
                <a:ea typeface="+mj-ea"/>
              </a:rPr>
              <a:t>利息額は</a:t>
            </a:r>
            <a:r>
              <a:rPr lang="en-US" altLang="ja-JP" sz="3600" b="1" dirty="0">
                <a:solidFill>
                  <a:schemeClr val="bg1"/>
                </a:solidFill>
                <a:latin typeface="Meiryo Regular"/>
                <a:ea typeface="+mj-ea"/>
              </a:rPr>
              <a:t>200</a:t>
            </a:r>
            <a:r>
              <a:rPr lang="ja-JP" altLang="en-US" sz="2800" b="1" dirty="0">
                <a:solidFill>
                  <a:schemeClr val="bg1"/>
                </a:solidFill>
                <a:latin typeface="Meiryo Regular"/>
                <a:ea typeface="+mj-ea"/>
              </a:rPr>
              <a:t>円</a:t>
            </a:r>
            <a:r>
              <a:rPr lang="en-US" altLang="ja-JP" sz="2800" b="1" dirty="0">
                <a:solidFill>
                  <a:schemeClr val="bg1"/>
                </a:solidFill>
                <a:latin typeface="Meiryo Regular"/>
                <a:ea typeface="+mj-ea"/>
              </a:rPr>
              <a:t>/</a:t>
            </a:r>
            <a:r>
              <a:rPr lang="ja-JP" altLang="en-US" sz="2800" b="1" dirty="0">
                <a:solidFill>
                  <a:schemeClr val="bg1"/>
                </a:solidFill>
                <a:latin typeface="Meiryo Regular"/>
                <a:ea typeface="+mj-ea"/>
              </a:rPr>
              <a:t>年</a:t>
            </a:r>
          </a:p>
        </p:txBody>
      </p:sp>
      <p:grpSp>
        <p:nvGrpSpPr>
          <p:cNvPr id="9" name="グループ化 8">
            <a:extLst>
              <a:ext uri="{FF2B5EF4-FFF2-40B4-BE49-F238E27FC236}">
                <a16:creationId xmlns:a16="http://schemas.microsoft.com/office/drawing/2014/main" id="{1986F470-025B-CB44-8FE5-88E770922439}"/>
              </a:ext>
            </a:extLst>
          </p:cNvPr>
          <p:cNvGrpSpPr/>
          <p:nvPr/>
        </p:nvGrpSpPr>
        <p:grpSpPr>
          <a:xfrm>
            <a:off x="520700" y="1514478"/>
            <a:ext cx="7066707" cy="373346"/>
            <a:chOff x="172616" y="1362648"/>
            <a:chExt cx="7066707" cy="373346"/>
          </a:xfrm>
        </p:grpSpPr>
        <p:sp>
          <p:nvSpPr>
            <p:cNvPr id="13" name="テキスト ボックス 12">
              <a:extLst>
                <a:ext uri="{FF2B5EF4-FFF2-40B4-BE49-F238E27FC236}">
                  <a16:creationId xmlns:a16="http://schemas.microsoft.com/office/drawing/2014/main" id="{1DFC6D5D-E402-434E-B2C1-55ABBB3F4975}"/>
                </a:ext>
              </a:extLst>
            </p:cNvPr>
            <p:cNvSpPr txBox="1"/>
            <p:nvPr/>
          </p:nvSpPr>
          <p:spPr>
            <a:xfrm>
              <a:off x="238447" y="1366662"/>
              <a:ext cx="7000876" cy="369332"/>
            </a:xfrm>
            <a:prstGeom prst="rect">
              <a:avLst/>
            </a:prstGeom>
            <a:noFill/>
          </p:spPr>
          <p:txBody>
            <a:bodyPr wrap="square" rtlCol="0">
              <a:spAutoFit/>
            </a:bodyPr>
            <a:lstStyle/>
            <a:p>
              <a:r>
                <a:rPr kumimoji="1" lang="ja-JP" altLang="en-US" b="1" dirty="0">
                  <a:solidFill>
                    <a:schemeClr val="tx2"/>
                  </a:solidFill>
                  <a:latin typeface="Meiryo レギュラー"/>
                </a:rPr>
                <a:t>定期預金金利の推移</a:t>
              </a:r>
              <a:r>
                <a:rPr kumimoji="1" lang="ja-JP" altLang="en-US" dirty="0">
                  <a:solidFill>
                    <a:schemeClr val="tx2"/>
                  </a:solidFill>
                  <a:latin typeface="Meiryo レギュラー"/>
                </a:rPr>
                <a:t>　</a:t>
              </a:r>
              <a:r>
                <a:rPr lang="en-US" altLang="ja-JP" dirty="0">
                  <a:solidFill>
                    <a:schemeClr val="tx2"/>
                  </a:solidFill>
                  <a:latin typeface="Meiryo レギュラー"/>
                </a:rPr>
                <a:t> </a:t>
              </a:r>
              <a:r>
                <a:rPr kumimoji="1" lang="ja-JP" altLang="en-US" sz="1600" dirty="0">
                  <a:solidFill>
                    <a:schemeClr val="tx2"/>
                  </a:solidFill>
                  <a:latin typeface="Meiryo レギュラー"/>
                </a:rPr>
                <a:t>預入金額</a:t>
              </a:r>
              <a:r>
                <a:rPr lang="ja-JP" altLang="en-US" sz="1600" dirty="0">
                  <a:solidFill>
                    <a:schemeClr val="tx2"/>
                  </a:solidFill>
                  <a:latin typeface="Meiryo レギュラー"/>
                </a:rPr>
                <a:t>１千万円以上／期間１年</a:t>
              </a:r>
              <a:endParaRPr kumimoji="1" lang="ja-JP" altLang="en-US" sz="1600" dirty="0">
                <a:solidFill>
                  <a:schemeClr val="tx2"/>
                </a:solidFill>
                <a:latin typeface="Meiryo レギュラー"/>
              </a:endParaRPr>
            </a:p>
          </p:txBody>
        </p:sp>
        <p:sp>
          <p:nvSpPr>
            <p:cNvPr id="5" name="角丸四角形 4">
              <a:extLst>
                <a:ext uri="{FF2B5EF4-FFF2-40B4-BE49-F238E27FC236}">
                  <a16:creationId xmlns:a16="http://schemas.microsoft.com/office/drawing/2014/main" id="{9100D987-2F4C-D943-9A61-4461BC2A024A}"/>
                </a:ext>
              </a:extLst>
            </p:cNvPr>
            <p:cNvSpPr/>
            <p:nvPr/>
          </p:nvSpPr>
          <p:spPr>
            <a:xfrm>
              <a:off x="172616" y="1362648"/>
              <a:ext cx="2379306" cy="340568"/>
            </a:xfrm>
            <a:prstGeom prst="roundRect">
              <a:avLst>
                <a:gd name="adj" fmla="val 5000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30977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kumimoji="1" lang="ja-JP" altLang="en-US">
                <a:latin typeface="Meiryo Regular"/>
              </a:rPr>
              <a:t>上手におかね</a:t>
            </a:r>
            <a:r>
              <a:rPr kumimoji="1" lang="ja-JP" altLang="en-US" dirty="0">
                <a:latin typeface="Meiryo Regular"/>
              </a:rPr>
              <a:t>をふやすには？</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17</a:t>
            </a:fld>
            <a:endParaRPr lang="ja-JP" altLang="en-US" dirty="0"/>
          </a:p>
        </p:txBody>
      </p:sp>
      <p:sp>
        <p:nvSpPr>
          <p:cNvPr id="3" name="テキスト ボックス 2"/>
          <p:cNvSpPr txBox="1"/>
          <p:nvPr/>
        </p:nvSpPr>
        <p:spPr>
          <a:xfrm>
            <a:off x="991335" y="1531036"/>
            <a:ext cx="7542185" cy="1200329"/>
          </a:xfrm>
          <a:prstGeom prst="rect">
            <a:avLst/>
          </a:prstGeom>
          <a:noFill/>
        </p:spPr>
        <p:txBody>
          <a:bodyPr wrap="square" rtlCol="0">
            <a:spAutoFit/>
          </a:bodyPr>
          <a:lstStyle/>
          <a:p>
            <a:pPr>
              <a:defRPr/>
            </a:pPr>
            <a:r>
              <a:rPr lang="ja-JP" altLang="en-US" sz="3600" dirty="0">
                <a:solidFill>
                  <a:schemeClr val="tx2"/>
                </a:solidFill>
              </a:rPr>
              <a:t>自分も働き、おかねにも働いてもらう計画を立てよう！</a:t>
            </a:r>
            <a:endParaRPr lang="en-US" altLang="ja-JP" sz="3600" dirty="0">
              <a:solidFill>
                <a:schemeClr val="tx2"/>
              </a:solidFill>
            </a:endParaRPr>
          </a:p>
        </p:txBody>
      </p:sp>
      <p:sp>
        <p:nvSpPr>
          <p:cNvPr id="2" name="上リボン 1">
            <a:extLst>
              <a:ext uri="{FF2B5EF4-FFF2-40B4-BE49-F238E27FC236}">
                <a16:creationId xmlns:a16="http://schemas.microsoft.com/office/drawing/2014/main" id="{FEEC5715-3A87-B447-9DAD-335EC42B4CE2}"/>
              </a:ext>
            </a:extLst>
          </p:cNvPr>
          <p:cNvSpPr/>
          <p:nvPr/>
        </p:nvSpPr>
        <p:spPr>
          <a:xfrm>
            <a:off x="676656" y="2968585"/>
            <a:ext cx="2935224" cy="648901"/>
          </a:xfrm>
          <a:prstGeom prst="ribbon2">
            <a:avLst>
              <a:gd name="adj1" fmla="val 28736"/>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自分も働く</a:t>
            </a:r>
          </a:p>
        </p:txBody>
      </p:sp>
      <p:sp>
        <p:nvSpPr>
          <p:cNvPr id="8" name="上リボン 7">
            <a:extLst>
              <a:ext uri="{FF2B5EF4-FFF2-40B4-BE49-F238E27FC236}">
                <a16:creationId xmlns:a16="http://schemas.microsoft.com/office/drawing/2014/main" id="{5C023582-3FA8-894E-A0CA-5EBBB0FA1232}"/>
              </a:ext>
            </a:extLst>
          </p:cNvPr>
          <p:cNvSpPr/>
          <p:nvPr/>
        </p:nvSpPr>
        <p:spPr>
          <a:xfrm>
            <a:off x="5488342" y="2968585"/>
            <a:ext cx="2935224" cy="648901"/>
          </a:xfrm>
          <a:prstGeom prst="ribbon2">
            <a:avLst>
              <a:gd name="adj1" fmla="val 28736"/>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a:t>おかねも</a:t>
            </a:r>
            <a:r>
              <a:rPr kumimoji="1" lang="ja-JP" altLang="en-US" sz="2000" b="1" dirty="0"/>
              <a:t>働く</a:t>
            </a:r>
          </a:p>
        </p:txBody>
      </p:sp>
      <p:pic>
        <p:nvPicPr>
          <p:cNvPr id="10" name="図 9">
            <a:extLst>
              <a:ext uri="{FF2B5EF4-FFF2-40B4-BE49-F238E27FC236}">
                <a16:creationId xmlns:a16="http://schemas.microsoft.com/office/drawing/2014/main" id="{487271D7-C9B6-5748-B751-00E82F3D9AFF}"/>
              </a:ext>
            </a:extLst>
          </p:cNvPr>
          <p:cNvPicPr>
            <a:picLocks noChangeAspect="1"/>
          </p:cNvPicPr>
          <p:nvPr/>
        </p:nvPicPr>
        <p:blipFill>
          <a:blip r:embed="rId3"/>
          <a:stretch>
            <a:fillRect/>
          </a:stretch>
        </p:blipFill>
        <p:spPr>
          <a:xfrm>
            <a:off x="285982" y="3726897"/>
            <a:ext cx="7783712" cy="3033907"/>
          </a:xfrm>
          <a:prstGeom prst="rect">
            <a:avLst/>
          </a:prstGeom>
        </p:spPr>
      </p:pic>
    </p:spTree>
    <p:extLst>
      <p:ext uri="{BB962C8B-B14F-4D97-AF65-F5344CB8AC3E}">
        <p14:creationId xmlns:p14="http://schemas.microsoft.com/office/powerpoint/2010/main" val="3488885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33448" y="2157488"/>
            <a:ext cx="7877104" cy="2767778"/>
          </a:xfrm>
        </p:spPr>
        <p:txBody>
          <a:bodyPr/>
          <a:lstStyle/>
          <a:p>
            <a:r>
              <a:rPr kumimoji="1" lang="ja-JP" altLang="en-US" sz="6000" dirty="0"/>
              <a:t>金融商品について</a:t>
            </a:r>
            <a:br>
              <a:rPr kumimoji="1" lang="en-US" altLang="ja-JP" sz="6000" dirty="0"/>
            </a:br>
            <a:r>
              <a:rPr kumimoji="1" lang="ja-JP" altLang="en-US" sz="6000" dirty="0"/>
              <a:t>知ろう！</a:t>
            </a:r>
          </a:p>
        </p:txBody>
      </p:sp>
      <p:sp>
        <p:nvSpPr>
          <p:cNvPr id="3" name="スライド番号プレースホルダー 2"/>
          <p:cNvSpPr>
            <a:spLocks noGrp="1"/>
          </p:cNvSpPr>
          <p:nvPr>
            <p:ph type="sldNum" sz="quarter" idx="12"/>
          </p:nvPr>
        </p:nvSpPr>
        <p:spPr>
          <a:xfrm>
            <a:off x="6910234" y="6395679"/>
            <a:ext cx="2057400" cy="365125"/>
          </a:xfrm>
        </p:spPr>
        <p:txBody>
          <a:bodyPr/>
          <a:lstStyle/>
          <a:p>
            <a:fld id="{61AAA30B-0EA0-A245-8576-0F101DEF2AA9}" type="slidenum">
              <a:rPr lang="ja-JP" altLang="en-US" smtClean="0"/>
              <a:pPr/>
              <a:t>18</a:t>
            </a:fld>
            <a:endParaRPr lang="ja-JP" altLang="en-US" dirty="0"/>
          </a:p>
        </p:txBody>
      </p:sp>
    </p:spTree>
    <p:extLst>
      <p:ext uri="{BB962C8B-B14F-4D97-AF65-F5344CB8AC3E}">
        <p14:creationId xmlns:p14="http://schemas.microsoft.com/office/powerpoint/2010/main" val="1607845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kumimoji="1" lang="ja-JP" altLang="en-US" dirty="0">
                <a:latin typeface="Meiryo Regular"/>
              </a:rPr>
              <a:t>収益性と安全性</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19</a:t>
            </a:fld>
            <a:endParaRPr lang="ja-JP" altLang="en-US" dirty="0"/>
          </a:p>
        </p:txBody>
      </p:sp>
      <p:pic>
        <p:nvPicPr>
          <p:cNvPr id="7" name="図 6">
            <a:extLst>
              <a:ext uri="{FF2B5EF4-FFF2-40B4-BE49-F238E27FC236}">
                <a16:creationId xmlns:a16="http://schemas.microsoft.com/office/drawing/2014/main" id="{D6C1B074-0F27-4E99-BC9C-88B0E850FC4E}"/>
              </a:ext>
            </a:extLst>
          </p:cNvPr>
          <p:cNvPicPr>
            <a:picLocks noChangeAspect="1"/>
          </p:cNvPicPr>
          <p:nvPr/>
        </p:nvPicPr>
        <p:blipFill>
          <a:blip r:embed="rId3"/>
          <a:stretch>
            <a:fillRect/>
          </a:stretch>
        </p:blipFill>
        <p:spPr>
          <a:xfrm>
            <a:off x="481290" y="2355784"/>
            <a:ext cx="8142010" cy="2481789"/>
          </a:xfrm>
          <a:prstGeom prst="rect">
            <a:avLst/>
          </a:prstGeom>
        </p:spPr>
      </p:pic>
      <p:sp>
        <p:nvSpPr>
          <p:cNvPr id="25" name="テキスト ボックス 24">
            <a:extLst>
              <a:ext uri="{FF2B5EF4-FFF2-40B4-BE49-F238E27FC236}">
                <a16:creationId xmlns:a16="http://schemas.microsoft.com/office/drawing/2014/main" id="{4200D3E2-1ACA-4827-9AF0-115327D7FFB6}"/>
              </a:ext>
            </a:extLst>
          </p:cNvPr>
          <p:cNvSpPr txBox="1"/>
          <p:nvPr/>
        </p:nvSpPr>
        <p:spPr>
          <a:xfrm>
            <a:off x="666750" y="4975324"/>
            <a:ext cx="7810500" cy="1545038"/>
          </a:xfrm>
          <a:prstGeom prst="rect">
            <a:avLst/>
          </a:prstGeom>
          <a:noFill/>
        </p:spPr>
        <p:txBody>
          <a:bodyPr wrap="square" rtlCol="0">
            <a:spAutoFit/>
          </a:bodyPr>
          <a:lstStyle/>
          <a:p>
            <a:pPr algn="ctr">
              <a:lnSpc>
                <a:spcPct val="120000"/>
              </a:lnSpc>
              <a:defRPr/>
            </a:pPr>
            <a:r>
              <a:rPr lang="ja-JP" altLang="en-US" sz="2400" b="1" dirty="0">
                <a:solidFill>
                  <a:schemeClr val="tx2"/>
                </a:solidFill>
              </a:rPr>
              <a:t>大きな収益（リターン）をねらうなら、大きなリスク（不確実性）をとる必要がある。</a:t>
            </a:r>
            <a:r>
              <a:rPr lang="ja-JP" altLang="en-US" sz="2400" dirty="0">
                <a:solidFill>
                  <a:schemeClr val="tx2"/>
                </a:solidFill>
              </a:rPr>
              <a:t>（安全性は低くなる）</a:t>
            </a:r>
            <a:endParaRPr lang="en-US" altLang="ja-JP" sz="2400" dirty="0">
              <a:solidFill>
                <a:schemeClr val="tx2"/>
              </a:solidFill>
            </a:endParaRPr>
          </a:p>
          <a:p>
            <a:pPr algn="ctr">
              <a:lnSpc>
                <a:spcPct val="120000"/>
              </a:lnSpc>
              <a:defRPr/>
            </a:pPr>
            <a:r>
              <a:rPr lang="ja-JP" altLang="en-US" sz="3200" b="1" dirty="0">
                <a:solidFill>
                  <a:schemeClr val="tx2"/>
                </a:solidFill>
              </a:rPr>
              <a:t>→ハイリスク・ハイリターン</a:t>
            </a:r>
          </a:p>
        </p:txBody>
      </p:sp>
      <p:sp>
        <p:nvSpPr>
          <p:cNvPr id="28" name="角丸四角形 10">
            <a:extLst>
              <a:ext uri="{FF2B5EF4-FFF2-40B4-BE49-F238E27FC236}">
                <a16:creationId xmlns:a16="http://schemas.microsoft.com/office/drawing/2014/main" id="{5A025109-9279-4EE7-8316-7EFE0712FA1D}"/>
              </a:ext>
            </a:extLst>
          </p:cNvPr>
          <p:cNvSpPr/>
          <p:nvPr/>
        </p:nvSpPr>
        <p:spPr>
          <a:xfrm>
            <a:off x="4747175" y="1557426"/>
            <a:ext cx="4051300" cy="690681"/>
          </a:xfrm>
          <a:prstGeom prst="roundRect">
            <a:avLst>
              <a:gd name="adj" fmla="val 4721"/>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角丸四角形 10">
            <a:extLst>
              <a:ext uri="{FF2B5EF4-FFF2-40B4-BE49-F238E27FC236}">
                <a16:creationId xmlns:a16="http://schemas.microsoft.com/office/drawing/2014/main" id="{4F48BA96-7625-4B62-B035-370C79205A12}"/>
              </a:ext>
            </a:extLst>
          </p:cNvPr>
          <p:cNvSpPr/>
          <p:nvPr/>
        </p:nvSpPr>
        <p:spPr>
          <a:xfrm>
            <a:off x="345527" y="1557426"/>
            <a:ext cx="4051300" cy="690681"/>
          </a:xfrm>
          <a:prstGeom prst="roundRect">
            <a:avLst>
              <a:gd name="adj" fmla="val 4721"/>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69D06564-34ED-4A0E-90D2-E9BE1AEBEBCE}"/>
              </a:ext>
            </a:extLst>
          </p:cNvPr>
          <p:cNvSpPr txBox="1"/>
          <p:nvPr/>
        </p:nvSpPr>
        <p:spPr>
          <a:xfrm>
            <a:off x="412964" y="1696160"/>
            <a:ext cx="3686660" cy="492443"/>
          </a:xfrm>
          <a:prstGeom prst="rect">
            <a:avLst/>
          </a:prstGeom>
          <a:noFill/>
        </p:spPr>
        <p:txBody>
          <a:bodyPr wrap="square" rtlCol="0">
            <a:spAutoFit/>
          </a:bodyPr>
          <a:lstStyle/>
          <a:p>
            <a:pPr>
              <a:defRPr/>
            </a:pPr>
            <a:r>
              <a:rPr lang="ja-JP" altLang="en-US" sz="2600" b="1" i="1" dirty="0">
                <a:solidFill>
                  <a:schemeClr val="tx2"/>
                </a:solidFill>
                <a:highlight>
                  <a:srgbClr val="FFFF00"/>
                </a:highlight>
              </a:rPr>
              <a:t>リスク</a:t>
            </a:r>
            <a:r>
              <a:rPr lang="ja-JP" altLang="en-US" sz="2600" i="1" dirty="0">
                <a:solidFill>
                  <a:schemeClr val="tx2"/>
                </a:solidFill>
              </a:rPr>
              <a:t>：不確実性</a:t>
            </a:r>
          </a:p>
        </p:txBody>
      </p:sp>
      <p:sp>
        <p:nvSpPr>
          <p:cNvPr id="14" name="テキスト ボックス 13">
            <a:extLst>
              <a:ext uri="{FF2B5EF4-FFF2-40B4-BE49-F238E27FC236}">
                <a16:creationId xmlns:a16="http://schemas.microsoft.com/office/drawing/2014/main" id="{8E183CB4-D0F1-4C2C-9A81-9CB0EFF2E828}"/>
              </a:ext>
            </a:extLst>
          </p:cNvPr>
          <p:cNvSpPr txBox="1"/>
          <p:nvPr/>
        </p:nvSpPr>
        <p:spPr>
          <a:xfrm>
            <a:off x="4833885" y="1696160"/>
            <a:ext cx="3686660" cy="492443"/>
          </a:xfrm>
          <a:prstGeom prst="rect">
            <a:avLst/>
          </a:prstGeom>
          <a:noFill/>
        </p:spPr>
        <p:txBody>
          <a:bodyPr wrap="square" rtlCol="0">
            <a:spAutoFit/>
          </a:bodyPr>
          <a:lstStyle/>
          <a:p>
            <a:pPr>
              <a:defRPr/>
            </a:pPr>
            <a:r>
              <a:rPr lang="ja-JP" altLang="en-US" sz="2600" b="1" i="1" dirty="0">
                <a:solidFill>
                  <a:schemeClr val="tx2"/>
                </a:solidFill>
                <a:highlight>
                  <a:srgbClr val="FFFF00"/>
                </a:highlight>
              </a:rPr>
              <a:t>リターン</a:t>
            </a:r>
            <a:r>
              <a:rPr lang="ja-JP" altLang="en-US" sz="2600" i="1" dirty="0">
                <a:solidFill>
                  <a:schemeClr val="tx2"/>
                </a:solidFill>
              </a:rPr>
              <a:t>：収益・損失</a:t>
            </a:r>
          </a:p>
        </p:txBody>
      </p:sp>
      <p:sp>
        <p:nvSpPr>
          <p:cNvPr id="2" name="正方形/長方形 1">
            <a:extLst>
              <a:ext uri="{FF2B5EF4-FFF2-40B4-BE49-F238E27FC236}">
                <a16:creationId xmlns:a16="http://schemas.microsoft.com/office/drawing/2014/main" id="{D392D9CD-F173-7541-B8E1-01F17AC3D172}"/>
              </a:ext>
            </a:extLst>
          </p:cNvPr>
          <p:cNvSpPr/>
          <p:nvPr/>
        </p:nvSpPr>
        <p:spPr>
          <a:xfrm>
            <a:off x="2286000" y="6395679"/>
            <a:ext cx="4902200" cy="12468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77360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kumimoji="1" lang="ja-JP" altLang="en-US" dirty="0">
                <a:latin typeface="Meiryo Regular"/>
              </a:rPr>
              <a:t>これからの夢や目標は？</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a:t>
            </a:fld>
            <a:endParaRPr lang="ja-JP" altLang="en-US" dirty="0"/>
          </a:p>
        </p:txBody>
      </p:sp>
      <p:pic>
        <p:nvPicPr>
          <p:cNvPr id="9" name="図 8">
            <a:extLst>
              <a:ext uri="{FF2B5EF4-FFF2-40B4-BE49-F238E27FC236}">
                <a16:creationId xmlns:a16="http://schemas.microsoft.com/office/drawing/2014/main" id="{294BF5AA-9779-D242-A9BE-A72A1BA9982F}"/>
              </a:ext>
            </a:extLst>
          </p:cNvPr>
          <p:cNvPicPr>
            <a:picLocks noChangeAspect="1"/>
          </p:cNvPicPr>
          <p:nvPr/>
        </p:nvPicPr>
        <p:blipFill>
          <a:blip r:embed="rId3"/>
          <a:stretch>
            <a:fillRect/>
          </a:stretch>
        </p:blipFill>
        <p:spPr>
          <a:xfrm>
            <a:off x="558292" y="2010178"/>
            <a:ext cx="7891780" cy="3685005"/>
          </a:xfrm>
          <a:prstGeom prst="rect">
            <a:avLst/>
          </a:prstGeom>
        </p:spPr>
      </p:pic>
    </p:spTree>
    <p:extLst>
      <p:ext uri="{BB962C8B-B14F-4D97-AF65-F5344CB8AC3E}">
        <p14:creationId xmlns:p14="http://schemas.microsoft.com/office/powerpoint/2010/main" val="3023642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kumimoji="1" lang="ja-JP" altLang="en-US" dirty="0">
                <a:latin typeface="Meiryo Regular"/>
              </a:rPr>
              <a:t>どんな金融商品があるの？</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20</a:t>
            </a:fld>
            <a:endParaRPr lang="ja-JP" altLang="en-US" dirty="0"/>
          </a:p>
        </p:txBody>
      </p:sp>
      <p:pic>
        <p:nvPicPr>
          <p:cNvPr id="3" name="図 2">
            <a:extLst>
              <a:ext uri="{FF2B5EF4-FFF2-40B4-BE49-F238E27FC236}">
                <a16:creationId xmlns:a16="http://schemas.microsoft.com/office/drawing/2014/main" id="{E7CABD01-61B5-4F24-8442-5EB13C471382}"/>
              </a:ext>
            </a:extLst>
          </p:cNvPr>
          <p:cNvPicPr>
            <a:picLocks noChangeAspect="1"/>
          </p:cNvPicPr>
          <p:nvPr/>
        </p:nvPicPr>
        <p:blipFill>
          <a:blip r:embed="rId3"/>
          <a:stretch>
            <a:fillRect/>
          </a:stretch>
        </p:blipFill>
        <p:spPr>
          <a:xfrm>
            <a:off x="176366" y="1339497"/>
            <a:ext cx="8587426" cy="5475584"/>
          </a:xfrm>
          <a:prstGeom prst="rect">
            <a:avLst/>
          </a:prstGeom>
        </p:spPr>
      </p:pic>
    </p:spTree>
    <p:extLst>
      <p:ext uri="{BB962C8B-B14F-4D97-AF65-F5344CB8AC3E}">
        <p14:creationId xmlns:p14="http://schemas.microsoft.com/office/powerpoint/2010/main" val="1088151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kumimoji="1" lang="ja-JP" altLang="en-US" dirty="0">
                <a:latin typeface="Meiryo Regular"/>
              </a:rPr>
              <a:t>預金の仕組み</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21</a:t>
            </a:fld>
            <a:endParaRPr lang="ja-JP" altLang="en-US" dirty="0"/>
          </a:p>
        </p:txBody>
      </p:sp>
      <p:sp>
        <p:nvSpPr>
          <p:cNvPr id="7" name="上リボン 6">
            <a:extLst>
              <a:ext uri="{FF2B5EF4-FFF2-40B4-BE49-F238E27FC236}">
                <a16:creationId xmlns:a16="http://schemas.microsoft.com/office/drawing/2014/main" id="{E81F1293-119E-5648-80DF-D73084965858}"/>
              </a:ext>
            </a:extLst>
          </p:cNvPr>
          <p:cNvSpPr/>
          <p:nvPr/>
        </p:nvSpPr>
        <p:spPr>
          <a:xfrm>
            <a:off x="2432304" y="1461129"/>
            <a:ext cx="4279392" cy="999911"/>
          </a:xfrm>
          <a:prstGeom prst="ribbon2">
            <a:avLst>
              <a:gd name="adj1" fmla="val 28736"/>
              <a:gd name="adj2" fmla="val 75000"/>
            </a:avLst>
          </a:prstGeom>
          <a:solidFill>
            <a:srgbClr val="B6D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t>預金</a:t>
            </a:r>
          </a:p>
        </p:txBody>
      </p:sp>
      <p:pic>
        <p:nvPicPr>
          <p:cNvPr id="13" name="図 12">
            <a:extLst>
              <a:ext uri="{FF2B5EF4-FFF2-40B4-BE49-F238E27FC236}">
                <a16:creationId xmlns:a16="http://schemas.microsoft.com/office/drawing/2014/main" id="{C7E0BB15-CCBC-4CB0-98DA-97B2ED3D8D01}"/>
              </a:ext>
            </a:extLst>
          </p:cNvPr>
          <p:cNvPicPr>
            <a:picLocks noChangeAspect="1"/>
          </p:cNvPicPr>
          <p:nvPr/>
        </p:nvPicPr>
        <p:blipFill>
          <a:blip r:embed="rId3"/>
          <a:srcRect/>
          <a:stretch/>
        </p:blipFill>
        <p:spPr>
          <a:xfrm>
            <a:off x="934499" y="2579454"/>
            <a:ext cx="7605638" cy="3327467"/>
          </a:xfrm>
          <a:prstGeom prst="rect">
            <a:avLst/>
          </a:prstGeom>
        </p:spPr>
      </p:pic>
      <p:sp>
        <p:nvSpPr>
          <p:cNvPr id="5" name="テキスト ボックス 4">
            <a:extLst>
              <a:ext uri="{FF2B5EF4-FFF2-40B4-BE49-F238E27FC236}">
                <a16:creationId xmlns:a16="http://schemas.microsoft.com/office/drawing/2014/main" id="{070690C8-67A1-A24C-9C85-CE7758DF5336}"/>
              </a:ext>
            </a:extLst>
          </p:cNvPr>
          <p:cNvSpPr txBox="1"/>
          <p:nvPr/>
        </p:nvSpPr>
        <p:spPr>
          <a:xfrm>
            <a:off x="2479132" y="5974654"/>
            <a:ext cx="4185761" cy="461665"/>
          </a:xfrm>
          <a:prstGeom prst="rect">
            <a:avLst/>
          </a:prstGeom>
          <a:noFill/>
        </p:spPr>
        <p:txBody>
          <a:bodyPr wrap="none" rtlCol="0">
            <a:spAutoFit/>
          </a:bodyPr>
          <a:lstStyle/>
          <a:p>
            <a:pPr algn="ctr"/>
            <a:r>
              <a:rPr kumimoji="1" lang="ja-JP" altLang="en-US" sz="2400" dirty="0"/>
              <a:t>安全性高いが、収益性は低い</a:t>
            </a:r>
            <a:endParaRPr kumimoji="1" lang="en-US" altLang="ja-JP" sz="2400" dirty="0"/>
          </a:p>
        </p:txBody>
      </p:sp>
    </p:spTree>
    <p:extLst>
      <p:ext uri="{BB962C8B-B14F-4D97-AF65-F5344CB8AC3E}">
        <p14:creationId xmlns:p14="http://schemas.microsoft.com/office/powerpoint/2010/main" val="1762401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329C771B-241C-4C37-9036-A7CFCEE741B8}"/>
              </a:ext>
            </a:extLst>
          </p:cNvPr>
          <p:cNvPicPr>
            <a:picLocks noChangeAspect="1"/>
          </p:cNvPicPr>
          <p:nvPr/>
        </p:nvPicPr>
        <p:blipFill>
          <a:blip r:embed="rId3"/>
          <a:srcRect/>
          <a:stretch/>
        </p:blipFill>
        <p:spPr>
          <a:xfrm>
            <a:off x="484034" y="2107330"/>
            <a:ext cx="8483600" cy="4156890"/>
          </a:xfrm>
          <a:prstGeom prst="rect">
            <a:avLst/>
          </a:prstGeom>
        </p:spPr>
      </p:pic>
      <p:sp>
        <p:nvSpPr>
          <p:cNvPr id="6" name="タイトル 5"/>
          <p:cNvSpPr>
            <a:spLocks noGrp="1"/>
          </p:cNvSpPr>
          <p:nvPr>
            <p:ph type="title"/>
          </p:nvPr>
        </p:nvSpPr>
        <p:spPr/>
        <p:txBody>
          <a:bodyPr>
            <a:normAutofit/>
          </a:bodyPr>
          <a:lstStyle/>
          <a:p>
            <a:r>
              <a:rPr lang="ja-JP" altLang="en-US" dirty="0">
                <a:latin typeface="Meiryo Regular"/>
              </a:rPr>
              <a:t>債券の仕組み</a:t>
            </a:r>
            <a:endParaRPr kumimoji="1" lang="ja-JP" altLang="en-US" dirty="0">
              <a:latin typeface="Meiryo Regular"/>
            </a:endParaRP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22</a:t>
            </a:fld>
            <a:endParaRPr lang="ja-JP" altLang="en-US" dirty="0"/>
          </a:p>
        </p:txBody>
      </p:sp>
      <p:sp>
        <p:nvSpPr>
          <p:cNvPr id="11" name="上リボン 10">
            <a:extLst>
              <a:ext uri="{FF2B5EF4-FFF2-40B4-BE49-F238E27FC236}">
                <a16:creationId xmlns:a16="http://schemas.microsoft.com/office/drawing/2014/main" id="{E4E20C66-38AD-2845-972D-788658F2A2D6}"/>
              </a:ext>
            </a:extLst>
          </p:cNvPr>
          <p:cNvSpPr/>
          <p:nvPr/>
        </p:nvSpPr>
        <p:spPr>
          <a:xfrm>
            <a:off x="2162556" y="1410329"/>
            <a:ext cx="4818888" cy="999911"/>
          </a:xfrm>
          <a:prstGeom prst="ribbon2">
            <a:avLst>
              <a:gd name="adj1" fmla="val 28736"/>
              <a:gd name="adj2" fmla="val 75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t>債券</a:t>
            </a:r>
            <a:endParaRPr kumimoji="1" lang="ja-JP" altLang="en-US" sz="2400" b="1" dirty="0"/>
          </a:p>
        </p:txBody>
      </p:sp>
    </p:spTree>
    <p:extLst>
      <p:ext uri="{BB962C8B-B14F-4D97-AF65-F5344CB8AC3E}">
        <p14:creationId xmlns:p14="http://schemas.microsoft.com/office/powerpoint/2010/main" val="1662984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4DAD836D-FD48-4949-8565-40578AC857B9}"/>
              </a:ext>
            </a:extLst>
          </p:cNvPr>
          <p:cNvSpPr/>
          <p:nvPr/>
        </p:nvSpPr>
        <p:spPr>
          <a:xfrm>
            <a:off x="1936361" y="3132018"/>
            <a:ext cx="5924932" cy="1542896"/>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10">
            <a:extLst>
              <a:ext uri="{FF2B5EF4-FFF2-40B4-BE49-F238E27FC236}">
                <a16:creationId xmlns:a16="http://schemas.microsoft.com/office/drawing/2014/main" id="{FF92C1C8-4A8A-4A08-99E9-960A1E2ACF0C}"/>
              </a:ext>
            </a:extLst>
          </p:cNvPr>
          <p:cNvSpPr/>
          <p:nvPr/>
        </p:nvSpPr>
        <p:spPr>
          <a:xfrm>
            <a:off x="419099" y="5114208"/>
            <a:ext cx="8318501" cy="1388599"/>
          </a:xfrm>
          <a:prstGeom prst="roundRect">
            <a:avLst>
              <a:gd name="adj" fmla="val 19354"/>
            </a:avLst>
          </a:prstGeom>
          <a:solidFill>
            <a:schemeClr val="tx2">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角丸四角形 10">
            <a:extLst>
              <a:ext uri="{FF2B5EF4-FFF2-40B4-BE49-F238E27FC236}">
                <a16:creationId xmlns:a16="http://schemas.microsoft.com/office/drawing/2014/main" id="{857F4BBE-816D-4831-8D77-25EEB59E0CC4}"/>
              </a:ext>
            </a:extLst>
          </p:cNvPr>
          <p:cNvSpPr/>
          <p:nvPr/>
        </p:nvSpPr>
        <p:spPr>
          <a:xfrm>
            <a:off x="419100" y="1485900"/>
            <a:ext cx="8318500" cy="3446512"/>
          </a:xfrm>
          <a:prstGeom prst="roundRect">
            <a:avLst>
              <a:gd name="adj" fmla="val 7537"/>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5"/>
          <p:cNvSpPr>
            <a:spLocks noGrp="1"/>
          </p:cNvSpPr>
          <p:nvPr>
            <p:ph type="title"/>
          </p:nvPr>
        </p:nvSpPr>
        <p:spPr/>
        <p:txBody>
          <a:bodyPr>
            <a:normAutofit/>
          </a:bodyPr>
          <a:lstStyle/>
          <a:p>
            <a:r>
              <a:rPr kumimoji="1" lang="ja-JP" altLang="en-US" dirty="0">
                <a:latin typeface="Meiryo Regular"/>
              </a:rPr>
              <a:t>債券の特徴</a:t>
            </a:r>
          </a:p>
        </p:txBody>
      </p:sp>
      <p:sp>
        <p:nvSpPr>
          <p:cNvPr id="4" name="スライド番号プレースホルダー 3"/>
          <p:cNvSpPr>
            <a:spLocks noGrp="1"/>
          </p:cNvSpPr>
          <p:nvPr>
            <p:ph type="sldNum" sz="quarter" idx="4"/>
          </p:nvPr>
        </p:nvSpPr>
        <p:spPr>
          <a:xfrm>
            <a:off x="6910234" y="6395679"/>
            <a:ext cx="2057400" cy="365125"/>
          </a:xfrm>
        </p:spPr>
        <p:txBody>
          <a:bodyPr/>
          <a:lstStyle/>
          <a:p>
            <a:fld id="{61AAA30B-0EA0-A245-8576-0F101DEF2AA9}" type="slidenum">
              <a:rPr lang="ja-JP" altLang="en-US" smtClean="0"/>
              <a:pPr/>
              <a:t>23</a:t>
            </a:fld>
            <a:endParaRPr lang="ja-JP" altLang="en-US" dirty="0"/>
          </a:p>
        </p:txBody>
      </p:sp>
      <p:sp>
        <p:nvSpPr>
          <p:cNvPr id="2" name="テキスト ボックス 1">
            <a:extLst>
              <a:ext uri="{FF2B5EF4-FFF2-40B4-BE49-F238E27FC236}">
                <a16:creationId xmlns:a16="http://schemas.microsoft.com/office/drawing/2014/main" id="{87BDD9BF-0C35-49EB-8C2C-88DD457E0F95}"/>
              </a:ext>
            </a:extLst>
          </p:cNvPr>
          <p:cNvSpPr txBox="1"/>
          <p:nvPr/>
        </p:nvSpPr>
        <p:spPr>
          <a:xfrm>
            <a:off x="2469761" y="3343103"/>
            <a:ext cx="2098250" cy="400110"/>
          </a:xfrm>
          <a:prstGeom prst="rect">
            <a:avLst/>
          </a:prstGeom>
          <a:noFill/>
        </p:spPr>
        <p:txBody>
          <a:bodyPr wrap="square" rtlCol="0">
            <a:spAutoFit/>
          </a:bodyPr>
          <a:lstStyle/>
          <a:p>
            <a:pPr algn="ctr"/>
            <a:r>
              <a:rPr kumimoji="1" lang="ja-JP" altLang="en-US" sz="2000" b="1" dirty="0"/>
              <a:t>金利が上がる</a:t>
            </a:r>
          </a:p>
        </p:txBody>
      </p:sp>
      <p:sp>
        <p:nvSpPr>
          <p:cNvPr id="5" name="矢印: 下 4">
            <a:extLst>
              <a:ext uri="{FF2B5EF4-FFF2-40B4-BE49-F238E27FC236}">
                <a16:creationId xmlns:a16="http://schemas.microsoft.com/office/drawing/2014/main" id="{35A6C70B-C982-4595-ABC4-C71F971C7FB5}"/>
              </a:ext>
            </a:extLst>
          </p:cNvPr>
          <p:cNvSpPr/>
          <p:nvPr/>
        </p:nvSpPr>
        <p:spPr>
          <a:xfrm>
            <a:off x="3295639" y="3718495"/>
            <a:ext cx="457972" cy="289818"/>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801E71B5-F087-480B-BC6E-3CD4B5A3B062}"/>
              </a:ext>
            </a:extLst>
          </p:cNvPr>
          <p:cNvSpPr/>
          <p:nvPr/>
        </p:nvSpPr>
        <p:spPr>
          <a:xfrm>
            <a:off x="2657069" y="4031240"/>
            <a:ext cx="1783656" cy="47025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33" name="テキスト ボックス 32">
            <a:extLst>
              <a:ext uri="{FF2B5EF4-FFF2-40B4-BE49-F238E27FC236}">
                <a16:creationId xmlns:a16="http://schemas.microsoft.com/office/drawing/2014/main" id="{5A0C7DD6-97CB-47FA-B724-000D1914A6F1}"/>
              </a:ext>
            </a:extLst>
          </p:cNvPr>
          <p:cNvSpPr txBox="1"/>
          <p:nvPr/>
        </p:nvSpPr>
        <p:spPr>
          <a:xfrm>
            <a:off x="2653424" y="4107926"/>
            <a:ext cx="1863786" cy="296970"/>
          </a:xfrm>
          <a:prstGeom prst="rect">
            <a:avLst/>
          </a:prstGeom>
          <a:noFill/>
        </p:spPr>
        <p:txBody>
          <a:bodyPr wrap="square" rtlCol="0">
            <a:spAutoFit/>
          </a:bodyPr>
          <a:lstStyle/>
          <a:p>
            <a:pPr algn="ctr"/>
            <a:r>
              <a:rPr kumimoji="1" lang="ja-JP" altLang="en-US" sz="2000" b="1" dirty="0">
                <a:solidFill>
                  <a:schemeClr val="bg1"/>
                </a:solidFill>
              </a:rPr>
              <a:t>価格は下がる</a:t>
            </a:r>
          </a:p>
        </p:txBody>
      </p:sp>
      <p:sp>
        <p:nvSpPr>
          <p:cNvPr id="49" name="テキスト ボックス 48">
            <a:extLst>
              <a:ext uri="{FF2B5EF4-FFF2-40B4-BE49-F238E27FC236}">
                <a16:creationId xmlns:a16="http://schemas.microsoft.com/office/drawing/2014/main" id="{79B9CD2D-1B07-49DE-9142-6B761EF677FE}"/>
              </a:ext>
            </a:extLst>
          </p:cNvPr>
          <p:cNvSpPr txBox="1"/>
          <p:nvPr/>
        </p:nvSpPr>
        <p:spPr>
          <a:xfrm>
            <a:off x="5315632" y="3337406"/>
            <a:ext cx="2098250" cy="400110"/>
          </a:xfrm>
          <a:prstGeom prst="rect">
            <a:avLst/>
          </a:prstGeom>
          <a:noFill/>
        </p:spPr>
        <p:txBody>
          <a:bodyPr wrap="square" rtlCol="0">
            <a:spAutoFit/>
          </a:bodyPr>
          <a:lstStyle/>
          <a:p>
            <a:pPr algn="ctr"/>
            <a:r>
              <a:rPr kumimoji="1" lang="ja-JP" altLang="en-US" sz="2000" b="1" dirty="0"/>
              <a:t>金利が下がる</a:t>
            </a:r>
          </a:p>
        </p:txBody>
      </p:sp>
      <p:sp>
        <p:nvSpPr>
          <p:cNvPr id="50" name="矢印: 下 49">
            <a:extLst>
              <a:ext uri="{FF2B5EF4-FFF2-40B4-BE49-F238E27FC236}">
                <a16:creationId xmlns:a16="http://schemas.microsoft.com/office/drawing/2014/main" id="{77B6F87F-4EDA-4D5A-931C-682B80BA784B}"/>
              </a:ext>
            </a:extLst>
          </p:cNvPr>
          <p:cNvSpPr/>
          <p:nvPr/>
        </p:nvSpPr>
        <p:spPr>
          <a:xfrm>
            <a:off x="6141510" y="3712798"/>
            <a:ext cx="457972" cy="289818"/>
          </a:xfrm>
          <a:prstGeom prst="down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59" name="四角形: 角を丸くする 58">
            <a:extLst>
              <a:ext uri="{FF2B5EF4-FFF2-40B4-BE49-F238E27FC236}">
                <a16:creationId xmlns:a16="http://schemas.microsoft.com/office/drawing/2014/main" id="{0CB72FBF-41AB-44FB-93A4-D7D01AA69950}"/>
              </a:ext>
            </a:extLst>
          </p:cNvPr>
          <p:cNvSpPr/>
          <p:nvPr/>
        </p:nvSpPr>
        <p:spPr>
          <a:xfrm>
            <a:off x="5502940" y="4025543"/>
            <a:ext cx="1783656" cy="470257"/>
          </a:xfrm>
          <a:prstGeom prst="roundRect">
            <a:avLst>
              <a:gd name="adj" fmla="val 50000"/>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b="1"/>
          </a:p>
        </p:txBody>
      </p:sp>
      <p:sp>
        <p:nvSpPr>
          <p:cNvPr id="61" name="テキスト ボックス 60">
            <a:extLst>
              <a:ext uri="{FF2B5EF4-FFF2-40B4-BE49-F238E27FC236}">
                <a16:creationId xmlns:a16="http://schemas.microsoft.com/office/drawing/2014/main" id="{0F57C578-0E39-4672-B143-293769D2E0F3}"/>
              </a:ext>
            </a:extLst>
          </p:cNvPr>
          <p:cNvSpPr txBox="1"/>
          <p:nvPr/>
        </p:nvSpPr>
        <p:spPr>
          <a:xfrm>
            <a:off x="5499295" y="4102229"/>
            <a:ext cx="1863786" cy="29697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kumimoji="1" lang="ja-JP" altLang="en-US" sz="2000" b="1" dirty="0"/>
              <a:t>価格は上がる</a:t>
            </a:r>
          </a:p>
        </p:txBody>
      </p:sp>
      <p:sp>
        <p:nvSpPr>
          <p:cNvPr id="10" name="テキスト ボックス 9">
            <a:extLst>
              <a:ext uri="{FF2B5EF4-FFF2-40B4-BE49-F238E27FC236}">
                <a16:creationId xmlns:a16="http://schemas.microsoft.com/office/drawing/2014/main" id="{11A62768-8F22-498C-9A23-4BF7B84E403C}"/>
              </a:ext>
            </a:extLst>
          </p:cNvPr>
          <p:cNvSpPr txBox="1"/>
          <p:nvPr/>
        </p:nvSpPr>
        <p:spPr>
          <a:xfrm>
            <a:off x="933161" y="3737516"/>
            <a:ext cx="1158377" cy="369332"/>
          </a:xfrm>
          <a:prstGeom prst="rect">
            <a:avLst/>
          </a:prstGeom>
          <a:noFill/>
          <a:ln>
            <a:noFill/>
          </a:ln>
        </p:spPr>
        <p:txBody>
          <a:bodyPr wrap="square" rtlCol="0">
            <a:spAutoFit/>
          </a:bodyPr>
          <a:lstStyle/>
          <a:p>
            <a:r>
              <a:rPr kumimoji="1" lang="ja-JP" altLang="en-US" b="1" dirty="0"/>
              <a:t>一般に</a:t>
            </a:r>
          </a:p>
        </p:txBody>
      </p:sp>
      <p:sp>
        <p:nvSpPr>
          <p:cNvPr id="12" name="テキスト ボックス 11">
            <a:extLst>
              <a:ext uri="{FF2B5EF4-FFF2-40B4-BE49-F238E27FC236}">
                <a16:creationId xmlns:a16="http://schemas.microsoft.com/office/drawing/2014/main" id="{39D3FABE-D59E-45E1-8E72-30F8432F36C9}"/>
              </a:ext>
            </a:extLst>
          </p:cNvPr>
          <p:cNvSpPr txBox="1"/>
          <p:nvPr/>
        </p:nvSpPr>
        <p:spPr>
          <a:xfrm>
            <a:off x="1822061" y="5364229"/>
            <a:ext cx="6763139" cy="1000274"/>
          </a:xfrm>
          <a:prstGeom prst="rect">
            <a:avLst/>
          </a:prstGeom>
          <a:noFill/>
        </p:spPr>
        <p:txBody>
          <a:bodyPr wrap="square" rtlCol="0">
            <a:spAutoFit/>
          </a:bodyPr>
          <a:lstStyle/>
          <a:p>
            <a:pPr marL="177800" indent="-177800">
              <a:spcAft>
                <a:spcPts val="600"/>
              </a:spcAft>
              <a:buFont typeface="Arial" panose="020B0604020202020204" pitchFamily="34" charset="0"/>
              <a:buChar char="•"/>
            </a:pPr>
            <a:r>
              <a:rPr lang="ja-JP" altLang="en-US" dirty="0"/>
              <a:t>日本国政府発行の安全性の高い債券で、</a:t>
            </a:r>
            <a:r>
              <a:rPr lang="en-US" altLang="ja-JP" dirty="0"/>
              <a:t>1</a:t>
            </a:r>
            <a:r>
              <a:rPr lang="ja-JP" altLang="en-US" dirty="0"/>
              <a:t>万円から購入できる。</a:t>
            </a:r>
            <a:endParaRPr lang="en-US" altLang="ja-JP" dirty="0"/>
          </a:p>
          <a:p>
            <a:pPr marL="177800" indent="-177800">
              <a:spcAft>
                <a:spcPts val="600"/>
              </a:spcAft>
              <a:buFont typeface="Arial" panose="020B0604020202020204" pitchFamily="34" charset="0"/>
              <a:buChar char="•"/>
            </a:pPr>
            <a:r>
              <a:rPr kumimoji="1" lang="ja-JP" altLang="en-US" dirty="0"/>
              <a:t>発行後</a:t>
            </a:r>
            <a:r>
              <a:rPr kumimoji="1" lang="en-US" altLang="ja-JP" dirty="0"/>
              <a:t>1</a:t>
            </a:r>
            <a:r>
              <a:rPr kumimoji="1" lang="ja-JP" altLang="en-US" dirty="0"/>
              <a:t>年間は中途解約できないが、</a:t>
            </a:r>
            <a:r>
              <a:rPr kumimoji="1" lang="en-US" altLang="ja-JP" dirty="0"/>
              <a:t>1</a:t>
            </a:r>
            <a:r>
              <a:rPr kumimoji="1" lang="ja-JP" altLang="en-US" dirty="0"/>
              <a:t>年経過後は、元本割れせずに換金可能。</a:t>
            </a:r>
          </a:p>
        </p:txBody>
      </p:sp>
      <p:sp>
        <p:nvSpPr>
          <p:cNvPr id="25" name="テキスト ボックス 24">
            <a:extLst>
              <a:ext uri="{FF2B5EF4-FFF2-40B4-BE49-F238E27FC236}">
                <a16:creationId xmlns:a16="http://schemas.microsoft.com/office/drawing/2014/main" id="{733214AA-851F-47D3-8A35-14853FC97EC7}"/>
              </a:ext>
            </a:extLst>
          </p:cNvPr>
          <p:cNvSpPr txBox="1"/>
          <p:nvPr/>
        </p:nvSpPr>
        <p:spPr>
          <a:xfrm>
            <a:off x="1449703" y="1672616"/>
            <a:ext cx="6135013" cy="1348831"/>
          </a:xfrm>
          <a:prstGeom prst="rect">
            <a:avLst/>
          </a:prstGeom>
          <a:noFill/>
        </p:spPr>
        <p:txBody>
          <a:bodyPr wrap="none" rtlCol="0">
            <a:spAutoFit/>
          </a:bodyPr>
          <a:lstStyle/>
          <a:p>
            <a:pPr marL="342900" indent="-342900">
              <a:lnSpc>
                <a:spcPct val="120000"/>
              </a:lnSpc>
              <a:buClr>
                <a:schemeClr val="tx2">
                  <a:lumMod val="40000"/>
                  <a:lumOff val="60000"/>
                </a:schemeClr>
              </a:buClr>
              <a:buFont typeface="Wingdings" pitchFamily="2" charset="2"/>
              <a:buChar char="ü"/>
            </a:pPr>
            <a:r>
              <a:rPr kumimoji="1" lang="ja-JP" altLang="en-US" sz="2300" dirty="0"/>
              <a:t>定期的に利子がもらえる。</a:t>
            </a:r>
            <a:endParaRPr kumimoji="1" lang="en-US" altLang="ja-JP" sz="2300" dirty="0"/>
          </a:p>
          <a:p>
            <a:pPr marL="342900" indent="-342900">
              <a:lnSpc>
                <a:spcPct val="120000"/>
              </a:lnSpc>
              <a:buClr>
                <a:schemeClr val="tx2">
                  <a:lumMod val="40000"/>
                  <a:lumOff val="60000"/>
                </a:schemeClr>
              </a:buClr>
              <a:buFont typeface="Wingdings" pitchFamily="2" charset="2"/>
              <a:buChar char="ü"/>
            </a:pPr>
            <a:r>
              <a:rPr lang="ja-JP" altLang="en-US" sz="2300" dirty="0"/>
              <a:t>発行体が破綻すると元金が返ってこない。</a:t>
            </a:r>
            <a:endParaRPr lang="en-US" altLang="ja-JP" sz="2300" dirty="0"/>
          </a:p>
          <a:p>
            <a:pPr marL="342900" indent="-342900">
              <a:lnSpc>
                <a:spcPct val="120000"/>
              </a:lnSpc>
              <a:buClr>
                <a:schemeClr val="tx2">
                  <a:lumMod val="40000"/>
                  <a:lumOff val="60000"/>
                </a:schemeClr>
              </a:buClr>
              <a:buFont typeface="Wingdings" pitchFamily="2" charset="2"/>
              <a:buChar char="ü"/>
            </a:pPr>
            <a:r>
              <a:rPr lang="ja-JP" altLang="en-US" sz="2300" dirty="0"/>
              <a:t>中途換金時は価格が上下する。</a:t>
            </a:r>
            <a:endParaRPr kumimoji="1" lang="ja-JP" altLang="en-US" sz="2300" dirty="0"/>
          </a:p>
        </p:txBody>
      </p:sp>
      <p:sp>
        <p:nvSpPr>
          <p:cNvPr id="22" name="テキスト ボックス 21">
            <a:extLst>
              <a:ext uri="{FF2B5EF4-FFF2-40B4-BE49-F238E27FC236}">
                <a16:creationId xmlns:a16="http://schemas.microsoft.com/office/drawing/2014/main" id="{117FB68D-50C4-7A4C-BBF3-57DEE8181C9B}"/>
              </a:ext>
            </a:extLst>
          </p:cNvPr>
          <p:cNvSpPr txBox="1"/>
          <p:nvPr/>
        </p:nvSpPr>
        <p:spPr>
          <a:xfrm>
            <a:off x="623031" y="5490780"/>
            <a:ext cx="1275230" cy="707886"/>
          </a:xfrm>
          <a:prstGeom prst="rect">
            <a:avLst/>
          </a:prstGeom>
          <a:noFill/>
        </p:spPr>
        <p:txBody>
          <a:bodyPr wrap="square" rtlCol="0">
            <a:spAutoFit/>
          </a:bodyPr>
          <a:lstStyle/>
          <a:p>
            <a:r>
              <a:rPr kumimoji="1" lang="ja-JP" altLang="en-US" sz="2000" b="1">
                <a:solidFill>
                  <a:schemeClr val="tx2"/>
                </a:solidFill>
              </a:rPr>
              <a:t>個人向け</a:t>
            </a:r>
            <a:endParaRPr kumimoji="1" lang="en-US" altLang="ja-JP" sz="2000" b="1" dirty="0">
              <a:solidFill>
                <a:schemeClr val="tx2"/>
              </a:solidFill>
            </a:endParaRPr>
          </a:p>
          <a:p>
            <a:r>
              <a:rPr kumimoji="1" lang="ja-JP" altLang="en-US" sz="2000" b="1">
                <a:solidFill>
                  <a:schemeClr val="tx2"/>
                </a:solidFill>
              </a:rPr>
              <a:t>国債</a:t>
            </a:r>
            <a:endParaRPr kumimoji="1" lang="ja-JP" altLang="en-US" sz="2000" b="1" dirty="0">
              <a:solidFill>
                <a:schemeClr val="tx2"/>
              </a:solidFill>
            </a:endParaRPr>
          </a:p>
        </p:txBody>
      </p:sp>
    </p:spTree>
    <p:extLst>
      <p:ext uri="{BB962C8B-B14F-4D97-AF65-F5344CB8AC3E}">
        <p14:creationId xmlns:p14="http://schemas.microsoft.com/office/powerpoint/2010/main" val="37492013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lang="ja-JP" altLang="en-US" dirty="0">
                <a:latin typeface="Meiryo Regular"/>
              </a:rPr>
              <a:t>株式の仕組み</a:t>
            </a:r>
            <a:endParaRPr kumimoji="1" lang="ja-JP" altLang="en-US" dirty="0">
              <a:latin typeface="Meiryo Regular"/>
            </a:endParaRP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24</a:t>
            </a:fld>
            <a:endParaRPr lang="ja-JP" altLang="en-US" dirty="0"/>
          </a:p>
        </p:txBody>
      </p:sp>
      <p:sp>
        <p:nvSpPr>
          <p:cNvPr id="11" name="テキスト ボックス 10"/>
          <p:cNvSpPr txBox="1"/>
          <p:nvPr/>
        </p:nvSpPr>
        <p:spPr>
          <a:xfrm>
            <a:off x="2316064" y="2648814"/>
            <a:ext cx="6083046" cy="1177245"/>
          </a:xfrm>
          <a:prstGeom prst="rect">
            <a:avLst/>
          </a:prstGeom>
          <a:noFill/>
        </p:spPr>
        <p:txBody>
          <a:bodyPr wrap="square" rtlCol="0">
            <a:spAutoFit/>
          </a:bodyPr>
          <a:lstStyle/>
          <a:p>
            <a:pPr>
              <a:lnSpc>
                <a:spcPct val="120000"/>
              </a:lnSpc>
            </a:pPr>
            <a:r>
              <a:rPr kumimoji="1" lang="ja-JP" altLang="en-US" sz="3000" dirty="0"/>
              <a:t>証券会社を通じて株式を売買</a:t>
            </a:r>
            <a:endParaRPr kumimoji="1" lang="en-US" altLang="ja-JP" sz="3000" dirty="0"/>
          </a:p>
          <a:p>
            <a:pPr>
              <a:lnSpc>
                <a:spcPct val="120000"/>
              </a:lnSpc>
            </a:pPr>
            <a:r>
              <a:rPr kumimoji="1" lang="ja-JP" altLang="en-US" sz="3000" dirty="0"/>
              <a:t>高く売れれば利益</a:t>
            </a:r>
            <a:r>
              <a:rPr kumimoji="1" lang="ja-JP" altLang="en-US" sz="3000"/>
              <a:t>が出</a:t>
            </a:r>
            <a:r>
              <a:rPr lang="ja-JP" altLang="en-US" sz="3000"/>
              <a:t>る</a:t>
            </a:r>
            <a:endParaRPr kumimoji="1" lang="en-US" altLang="ja-JP" sz="3000" dirty="0"/>
          </a:p>
        </p:txBody>
      </p:sp>
      <p:sp>
        <p:nvSpPr>
          <p:cNvPr id="7" name="上リボン 6">
            <a:extLst>
              <a:ext uri="{FF2B5EF4-FFF2-40B4-BE49-F238E27FC236}">
                <a16:creationId xmlns:a16="http://schemas.microsoft.com/office/drawing/2014/main" id="{E81F1293-119E-5648-80DF-D73084965858}"/>
              </a:ext>
            </a:extLst>
          </p:cNvPr>
          <p:cNvSpPr/>
          <p:nvPr/>
        </p:nvSpPr>
        <p:spPr>
          <a:xfrm>
            <a:off x="2432304" y="1410329"/>
            <a:ext cx="4279392" cy="999911"/>
          </a:xfrm>
          <a:prstGeom prst="ribbon2">
            <a:avLst>
              <a:gd name="adj1" fmla="val 28736"/>
              <a:gd name="adj2" fmla="val 75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t>株式</a:t>
            </a:r>
          </a:p>
        </p:txBody>
      </p:sp>
      <p:sp>
        <p:nvSpPr>
          <p:cNvPr id="9" name="角丸四角形 11">
            <a:extLst>
              <a:ext uri="{FF2B5EF4-FFF2-40B4-BE49-F238E27FC236}">
                <a16:creationId xmlns:a16="http://schemas.microsoft.com/office/drawing/2014/main" id="{BA261816-2E3F-40DE-BE57-0DB00A4FAD0E}"/>
              </a:ext>
            </a:extLst>
          </p:cNvPr>
          <p:cNvSpPr/>
          <p:nvPr/>
        </p:nvSpPr>
        <p:spPr>
          <a:xfrm>
            <a:off x="2432304" y="4283151"/>
            <a:ext cx="2863596" cy="626444"/>
          </a:xfrm>
          <a:prstGeom prst="roundRect">
            <a:avLst/>
          </a:prstGeom>
          <a:solidFill>
            <a:schemeClr val="accent5">
              <a:lumMod val="40000"/>
              <a:lumOff val="60000"/>
            </a:schemeClr>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solidFill>
                  <a:schemeClr val="tx2"/>
                </a:solidFill>
              </a:rPr>
              <a:t>株主になると</a:t>
            </a:r>
          </a:p>
        </p:txBody>
      </p:sp>
      <p:pic>
        <p:nvPicPr>
          <p:cNvPr id="12" name="図 11">
            <a:extLst>
              <a:ext uri="{FF2B5EF4-FFF2-40B4-BE49-F238E27FC236}">
                <a16:creationId xmlns:a16="http://schemas.microsoft.com/office/drawing/2014/main" id="{87FDBDFD-4252-404C-B6D6-6ABA0590F345}"/>
              </a:ext>
            </a:extLst>
          </p:cNvPr>
          <p:cNvPicPr>
            <a:picLocks noChangeAspect="1"/>
          </p:cNvPicPr>
          <p:nvPr/>
        </p:nvPicPr>
        <p:blipFill rotWithShape="1">
          <a:blip r:embed="rId3"/>
          <a:srcRect l="40405" t="39244" r="49763" b="45485"/>
          <a:stretch/>
        </p:blipFill>
        <p:spPr>
          <a:xfrm>
            <a:off x="6204866" y="3926929"/>
            <a:ext cx="1212198" cy="789293"/>
          </a:xfrm>
          <a:prstGeom prst="rect">
            <a:avLst/>
          </a:prstGeom>
        </p:spPr>
      </p:pic>
      <p:sp>
        <p:nvSpPr>
          <p:cNvPr id="2" name="吹き出し: 円形 1">
            <a:extLst>
              <a:ext uri="{FF2B5EF4-FFF2-40B4-BE49-F238E27FC236}">
                <a16:creationId xmlns:a16="http://schemas.microsoft.com/office/drawing/2014/main" id="{007AF712-347D-42B6-AC00-0F1073A39BC7}"/>
              </a:ext>
            </a:extLst>
          </p:cNvPr>
          <p:cNvSpPr/>
          <p:nvPr/>
        </p:nvSpPr>
        <p:spPr>
          <a:xfrm>
            <a:off x="397883" y="1594046"/>
            <a:ext cx="1918182" cy="1303090"/>
          </a:xfrm>
          <a:prstGeom prst="wedgeEllipseCallout">
            <a:avLst>
              <a:gd name="adj1" fmla="val -16293"/>
              <a:gd name="adj2" fmla="val 57627"/>
            </a:avLst>
          </a:prstGeom>
          <a:no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dirty="0">
                <a:solidFill>
                  <a:schemeClr val="tx1"/>
                </a:solidFill>
              </a:rPr>
              <a:t>企業</a:t>
            </a:r>
            <a:r>
              <a:rPr lang="ja-JP" altLang="en-US" dirty="0">
                <a:solidFill>
                  <a:schemeClr val="tx1"/>
                </a:solidFill>
              </a:rPr>
              <a:t>の将来性</a:t>
            </a:r>
            <a:r>
              <a:rPr lang="ja-JP" altLang="en-US">
                <a:solidFill>
                  <a:schemeClr val="tx1"/>
                </a:solidFill>
              </a:rPr>
              <a:t>に投資</a:t>
            </a:r>
            <a:r>
              <a:rPr lang="en-US" altLang="ja-JP" dirty="0">
                <a:solidFill>
                  <a:schemeClr val="tx1"/>
                </a:solidFill>
              </a:rPr>
              <a:t>!!</a:t>
            </a: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0B6F3E2F-17C1-5B4B-8D15-E3614A5154B6}"/>
              </a:ext>
            </a:extLst>
          </p:cNvPr>
          <p:cNvSpPr txBox="1"/>
          <p:nvPr/>
        </p:nvSpPr>
        <p:spPr>
          <a:xfrm>
            <a:off x="2183596" y="5110803"/>
            <a:ext cx="4528100" cy="960263"/>
          </a:xfrm>
          <a:prstGeom prst="rect">
            <a:avLst/>
          </a:prstGeom>
          <a:noFill/>
        </p:spPr>
        <p:txBody>
          <a:bodyPr wrap="square" rtlCol="0">
            <a:spAutoFit/>
          </a:bodyPr>
          <a:lstStyle/>
          <a:p>
            <a:pPr>
              <a:lnSpc>
                <a:spcPct val="120000"/>
              </a:lnSpc>
            </a:pPr>
            <a:r>
              <a:rPr lang="ja-JP" altLang="en-US" sz="2400"/>
              <a:t>・</a:t>
            </a:r>
            <a:r>
              <a:rPr lang="ja-JP" altLang="en-US" sz="2400" dirty="0"/>
              <a:t>配当や株主優待をもらう権利</a:t>
            </a:r>
            <a:endParaRPr lang="en-US" altLang="ja-JP" sz="2400" dirty="0"/>
          </a:p>
          <a:p>
            <a:pPr>
              <a:lnSpc>
                <a:spcPct val="120000"/>
              </a:lnSpc>
            </a:pPr>
            <a:r>
              <a:rPr lang="ja-JP" altLang="en-US" sz="2400" dirty="0"/>
              <a:t>・株主総会に出席する権利</a:t>
            </a:r>
            <a:endParaRPr lang="en-US" altLang="ja-JP" sz="2400" dirty="0"/>
          </a:p>
        </p:txBody>
      </p:sp>
      <p:pic>
        <p:nvPicPr>
          <p:cNvPr id="5" name="図 4" descr="グラフィカル ユーザー インターフェイス&#10;&#10;自動的に生成された説明">
            <a:extLst>
              <a:ext uri="{FF2B5EF4-FFF2-40B4-BE49-F238E27FC236}">
                <a16:creationId xmlns:a16="http://schemas.microsoft.com/office/drawing/2014/main" id="{B7717DB7-5618-2747-93A5-AF53FB6472F4}"/>
              </a:ext>
            </a:extLst>
          </p:cNvPr>
          <p:cNvPicPr>
            <a:picLocks noChangeAspect="1"/>
          </p:cNvPicPr>
          <p:nvPr/>
        </p:nvPicPr>
        <p:blipFill>
          <a:blip r:embed="rId4"/>
          <a:stretch>
            <a:fillRect/>
          </a:stretch>
        </p:blipFill>
        <p:spPr>
          <a:xfrm>
            <a:off x="6910234" y="4519290"/>
            <a:ext cx="1873250" cy="1745402"/>
          </a:xfrm>
          <a:prstGeom prst="rect">
            <a:avLst/>
          </a:prstGeom>
        </p:spPr>
      </p:pic>
      <p:pic>
        <p:nvPicPr>
          <p:cNvPr id="10" name="図 9" descr="時計 が含まれている画像&#10;&#10;自動的に生成された説明">
            <a:extLst>
              <a:ext uri="{FF2B5EF4-FFF2-40B4-BE49-F238E27FC236}">
                <a16:creationId xmlns:a16="http://schemas.microsoft.com/office/drawing/2014/main" id="{4CA33613-6037-8347-BE82-71B68E0E8383}"/>
              </a:ext>
            </a:extLst>
          </p:cNvPr>
          <p:cNvPicPr>
            <a:picLocks noChangeAspect="1"/>
          </p:cNvPicPr>
          <p:nvPr/>
        </p:nvPicPr>
        <p:blipFill>
          <a:blip r:embed="rId5"/>
          <a:stretch>
            <a:fillRect/>
          </a:stretch>
        </p:blipFill>
        <p:spPr>
          <a:xfrm>
            <a:off x="538252" y="3183649"/>
            <a:ext cx="1570902" cy="3394592"/>
          </a:xfrm>
          <a:prstGeom prst="rect">
            <a:avLst/>
          </a:prstGeom>
        </p:spPr>
      </p:pic>
    </p:spTree>
    <p:extLst>
      <p:ext uri="{BB962C8B-B14F-4D97-AF65-F5344CB8AC3E}">
        <p14:creationId xmlns:p14="http://schemas.microsoft.com/office/powerpoint/2010/main" val="2088523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kumimoji="1" lang="ja-JP" altLang="en-US" dirty="0">
                <a:latin typeface="Meiryo Regular"/>
              </a:rPr>
              <a:t>株式の特徴</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25</a:t>
            </a:fld>
            <a:endParaRPr lang="ja-JP" altLang="en-US" dirty="0"/>
          </a:p>
        </p:txBody>
      </p:sp>
      <p:sp>
        <p:nvSpPr>
          <p:cNvPr id="10" name="円/楕円 9">
            <a:extLst>
              <a:ext uri="{FF2B5EF4-FFF2-40B4-BE49-F238E27FC236}">
                <a16:creationId xmlns:a16="http://schemas.microsoft.com/office/drawing/2014/main" id="{FD9EBE06-EF47-8540-B9D8-74227BE5033F}"/>
              </a:ext>
            </a:extLst>
          </p:cNvPr>
          <p:cNvSpPr/>
          <p:nvPr/>
        </p:nvSpPr>
        <p:spPr>
          <a:xfrm>
            <a:off x="6787099" y="4310070"/>
            <a:ext cx="1836201" cy="1836201"/>
          </a:xfrm>
          <a:prstGeom prst="ellipse">
            <a:avLst/>
          </a:prstGeom>
          <a:solidFill>
            <a:schemeClr val="accent5">
              <a:lumMod val="40000"/>
              <a:lumOff val="60000"/>
            </a:schemeClr>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9C482D3-0732-CC4E-B435-4CE54FD16641}"/>
              </a:ext>
            </a:extLst>
          </p:cNvPr>
          <p:cNvSpPr txBox="1"/>
          <p:nvPr/>
        </p:nvSpPr>
        <p:spPr>
          <a:xfrm>
            <a:off x="520700" y="1673872"/>
            <a:ext cx="8102600" cy="1938992"/>
          </a:xfrm>
          <a:prstGeom prst="rect">
            <a:avLst/>
          </a:prstGeom>
          <a:noFill/>
        </p:spPr>
        <p:txBody>
          <a:bodyPr wrap="square" rtlCol="0">
            <a:spAutoFit/>
          </a:bodyPr>
          <a:lstStyle/>
          <a:p>
            <a:pPr marL="342900" indent="-342900">
              <a:spcAft>
                <a:spcPts val="1200"/>
              </a:spcAft>
              <a:buClr>
                <a:schemeClr val="accent5"/>
              </a:buClr>
              <a:buFont typeface="Wingdings" pitchFamily="2" charset="2"/>
              <a:buChar char="ü"/>
            </a:pPr>
            <a:r>
              <a:rPr kumimoji="1" lang="ja-JP" altLang="en-US" sz="2200"/>
              <a:t>価格</a:t>
            </a:r>
            <a:r>
              <a:rPr kumimoji="1" lang="ja-JP" altLang="en-US" sz="2200" dirty="0"/>
              <a:t>変動が大きく、安く買って高く</a:t>
            </a:r>
            <a:r>
              <a:rPr lang="ja-JP" altLang="en-US" sz="2200" dirty="0"/>
              <a:t>売れば値上がり益が得られるが、値下がりして損することもある。</a:t>
            </a:r>
            <a:endParaRPr lang="en-US" altLang="ja-JP" sz="2200" dirty="0"/>
          </a:p>
          <a:p>
            <a:pPr marL="342900" indent="-342900">
              <a:spcAft>
                <a:spcPts val="1200"/>
              </a:spcAft>
              <a:buClr>
                <a:schemeClr val="accent5"/>
              </a:buClr>
              <a:buFont typeface="Wingdings" pitchFamily="2" charset="2"/>
              <a:buChar char="ü"/>
            </a:pPr>
            <a:r>
              <a:rPr lang="ja-JP" altLang="en-US" sz="2200"/>
              <a:t>企業</a:t>
            </a:r>
            <a:r>
              <a:rPr lang="ja-JP" altLang="en-US" sz="2200" dirty="0"/>
              <a:t>の業績に応じて、配当や株主優待が得られることもある。（業績によっては見込んでいた配当や株主優待がもらえないこともある。）</a:t>
            </a:r>
            <a:endParaRPr lang="en-US" altLang="ja-JP" sz="2200" dirty="0"/>
          </a:p>
        </p:txBody>
      </p:sp>
      <p:sp>
        <p:nvSpPr>
          <p:cNvPr id="15" name="角丸四角形 10">
            <a:extLst>
              <a:ext uri="{FF2B5EF4-FFF2-40B4-BE49-F238E27FC236}">
                <a16:creationId xmlns:a16="http://schemas.microsoft.com/office/drawing/2014/main" id="{244641AE-C53D-F745-B049-50524B9C1985}"/>
              </a:ext>
            </a:extLst>
          </p:cNvPr>
          <p:cNvSpPr/>
          <p:nvPr/>
        </p:nvSpPr>
        <p:spPr>
          <a:xfrm>
            <a:off x="318052" y="1515820"/>
            <a:ext cx="8428383" cy="2214103"/>
          </a:xfrm>
          <a:prstGeom prst="roundRect">
            <a:avLst>
              <a:gd name="adj" fmla="val 8736"/>
            </a:avLst>
          </a:prstGeom>
          <a:no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C321108-B8F0-DC49-9D62-C9CE8CE1CD02}"/>
              </a:ext>
            </a:extLst>
          </p:cNvPr>
          <p:cNvSpPr/>
          <p:nvPr/>
        </p:nvSpPr>
        <p:spPr>
          <a:xfrm>
            <a:off x="7021165" y="4837887"/>
            <a:ext cx="1467068" cy="815608"/>
          </a:xfrm>
          <a:prstGeom prst="rect">
            <a:avLst/>
          </a:prstGeom>
        </p:spPr>
        <p:txBody>
          <a:bodyPr wrap="none">
            <a:spAutoFit/>
          </a:bodyPr>
          <a:lstStyle/>
          <a:p>
            <a:pPr>
              <a:lnSpc>
                <a:spcPct val="120000"/>
              </a:lnSpc>
            </a:pPr>
            <a:r>
              <a:rPr lang="ja-JP" altLang="en-US" sz="2000" dirty="0"/>
              <a:t>株の</a:t>
            </a:r>
            <a:r>
              <a:rPr lang="ja-JP" altLang="en-US" sz="2000"/>
              <a:t>値段は</a:t>
            </a:r>
            <a:endParaRPr lang="en-US" altLang="ja-JP" sz="2000" dirty="0"/>
          </a:p>
          <a:p>
            <a:pPr>
              <a:lnSpc>
                <a:spcPct val="120000"/>
              </a:lnSpc>
            </a:pPr>
            <a:r>
              <a:rPr lang="ja-JP" altLang="en-US" sz="2000"/>
              <a:t>変動</a:t>
            </a:r>
            <a:r>
              <a:rPr lang="ja-JP" altLang="en-US" sz="2000" dirty="0"/>
              <a:t>する</a:t>
            </a:r>
            <a:r>
              <a:rPr lang="en-US" altLang="ja-JP" sz="2000" dirty="0"/>
              <a:t>!!</a:t>
            </a:r>
            <a:endParaRPr lang="ja-JP" altLang="en-US" sz="2000" dirty="0"/>
          </a:p>
        </p:txBody>
      </p:sp>
      <p:pic>
        <p:nvPicPr>
          <p:cNvPr id="7" name="図 6" descr="グラフ&#10;&#10;自動的に生成された説明">
            <a:extLst>
              <a:ext uri="{FF2B5EF4-FFF2-40B4-BE49-F238E27FC236}">
                <a16:creationId xmlns:a16="http://schemas.microsoft.com/office/drawing/2014/main" id="{9CCC83B8-6754-EE4A-BF96-45FF70D7D54F}"/>
              </a:ext>
            </a:extLst>
          </p:cNvPr>
          <p:cNvPicPr>
            <a:picLocks noChangeAspect="1"/>
          </p:cNvPicPr>
          <p:nvPr/>
        </p:nvPicPr>
        <p:blipFill>
          <a:blip r:embed="rId3"/>
          <a:stretch>
            <a:fillRect/>
          </a:stretch>
        </p:blipFill>
        <p:spPr>
          <a:xfrm>
            <a:off x="506412" y="3927116"/>
            <a:ext cx="5842000" cy="2819400"/>
          </a:xfrm>
          <a:prstGeom prst="rect">
            <a:avLst/>
          </a:prstGeom>
        </p:spPr>
      </p:pic>
    </p:spTree>
    <p:extLst>
      <p:ext uri="{BB962C8B-B14F-4D97-AF65-F5344CB8AC3E}">
        <p14:creationId xmlns:p14="http://schemas.microsoft.com/office/powerpoint/2010/main" val="4281500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lang="ja-JP" altLang="en-US" dirty="0">
                <a:latin typeface="Meiryo Regular"/>
              </a:rPr>
              <a:t>投資信託の仕組み</a:t>
            </a:r>
            <a:endParaRPr kumimoji="1" lang="ja-JP" altLang="en-US" dirty="0">
              <a:latin typeface="Meiryo Regular"/>
            </a:endParaRP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26</a:t>
            </a:fld>
            <a:endParaRPr lang="ja-JP" altLang="en-US" dirty="0"/>
          </a:p>
        </p:txBody>
      </p:sp>
      <p:sp>
        <p:nvSpPr>
          <p:cNvPr id="8" name="テキスト ボックス 7">
            <a:extLst>
              <a:ext uri="{FF2B5EF4-FFF2-40B4-BE49-F238E27FC236}">
                <a16:creationId xmlns:a16="http://schemas.microsoft.com/office/drawing/2014/main" id="{A157FD43-13E4-9740-9AFC-1FFFC20DFF39}"/>
              </a:ext>
            </a:extLst>
          </p:cNvPr>
          <p:cNvSpPr txBox="1"/>
          <p:nvPr/>
        </p:nvSpPr>
        <p:spPr>
          <a:xfrm>
            <a:off x="1720094" y="2545587"/>
            <a:ext cx="6032421" cy="461665"/>
          </a:xfrm>
          <a:prstGeom prst="rect">
            <a:avLst/>
          </a:prstGeom>
          <a:noFill/>
        </p:spPr>
        <p:txBody>
          <a:bodyPr wrap="square" rtlCol="0">
            <a:spAutoFit/>
          </a:bodyPr>
          <a:lstStyle/>
          <a:p>
            <a:pPr algn="ctr"/>
            <a:r>
              <a:rPr lang="ja-JP" altLang="en-US" sz="2400" dirty="0"/>
              <a:t>専門家がまとめて運用し、その成果を分配</a:t>
            </a:r>
            <a:endParaRPr kumimoji="1" lang="ja-JP" altLang="en-US" sz="2400" dirty="0"/>
          </a:p>
        </p:txBody>
      </p:sp>
      <p:sp>
        <p:nvSpPr>
          <p:cNvPr id="9" name="上リボン 8">
            <a:extLst>
              <a:ext uri="{FF2B5EF4-FFF2-40B4-BE49-F238E27FC236}">
                <a16:creationId xmlns:a16="http://schemas.microsoft.com/office/drawing/2014/main" id="{2845959A-12D7-174B-9761-4F7DAD4A6A4F}"/>
              </a:ext>
            </a:extLst>
          </p:cNvPr>
          <p:cNvSpPr/>
          <p:nvPr/>
        </p:nvSpPr>
        <p:spPr>
          <a:xfrm>
            <a:off x="2432304" y="1410329"/>
            <a:ext cx="4279392" cy="999911"/>
          </a:xfrm>
          <a:prstGeom prst="ribbon2">
            <a:avLst>
              <a:gd name="adj1" fmla="val 28736"/>
              <a:gd name="adj2" fmla="val 75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t>投資信託</a:t>
            </a:r>
          </a:p>
        </p:txBody>
      </p:sp>
      <p:pic>
        <p:nvPicPr>
          <p:cNvPr id="15" name="図 14">
            <a:extLst>
              <a:ext uri="{FF2B5EF4-FFF2-40B4-BE49-F238E27FC236}">
                <a16:creationId xmlns:a16="http://schemas.microsoft.com/office/drawing/2014/main" id="{55B45521-AEB1-BE4C-AD77-2094E70F6EFD}"/>
              </a:ext>
            </a:extLst>
          </p:cNvPr>
          <p:cNvPicPr>
            <a:picLocks noChangeAspect="1"/>
          </p:cNvPicPr>
          <p:nvPr/>
        </p:nvPicPr>
        <p:blipFill>
          <a:blip r:embed="rId3"/>
          <a:srcRect/>
          <a:stretch/>
        </p:blipFill>
        <p:spPr>
          <a:xfrm>
            <a:off x="1134326" y="3008800"/>
            <a:ext cx="6882794" cy="3517450"/>
          </a:xfrm>
          <a:prstGeom prst="rect">
            <a:avLst/>
          </a:prstGeom>
        </p:spPr>
      </p:pic>
    </p:spTree>
    <p:extLst>
      <p:ext uri="{BB962C8B-B14F-4D97-AF65-F5344CB8AC3E}">
        <p14:creationId xmlns:p14="http://schemas.microsoft.com/office/powerpoint/2010/main" val="16281703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7C87AE-730F-423A-ABC1-D417C2921EEC}"/>
              </a:ext>
            </a:extLst>
          </p:cNvPr>
          <p:cNvSpPr>
            <a:spLocks noGrp="1"/>
          </p:cNvSpPr>
          <p:nvPr>
            <p:ph type="title"/>
          </p:nvPr>
        </p:nvSpPr>
        <p:spPr/>
        <p:txBody>
          <a:bodyPr/>
          <a:lstStyle/>
          <a:p>
            <a:r>
              <a:rPr lang="ja-JP" altLang="en-US" dirty="0">
                <a:latin typeface="Meiryo Regular"/>
              </a:rPr>
              <a:t>投資信託の特徴</a:t>
            </a:r>
            <a:endParaRPr kumimoji="1" lang="ja-JP" altLang="en-US" dirty="0"/>
          </a:p>
        </p:txBody>
      </p:sp>
      <p:sp>
        <p:nvSpPr>
          <p:cNvPr id="3" name="スライド番号プレースホルダー 2">
            <a:extLst>
              <a:ext uri="{FF2B5EF4-FFF2-40B4-BE49-F238E27FC236}">
                <a16:creationId xmlns:a16="http://schemas.microsoft.com/office/drawing/2014/main" id="{51C71D07-A2B0-4E7F-ABC7-5F2301283ECB}"/>
              </a:ext>
            </a:extLst>
          </p:cNvPr>
          <p:cNvSpPr>
            <a:spLocks noGrp="1"/>
          </p:cNvSpPr>
          <p:nvPr>
            <p:ph type="sldNum" sz="quarter" idx="4"/>
          </p:nvPr>
        </p:nvSpPr>
        <p:spPr/>
        <p:txBody>
          <a:bodyPr/>
          <a:lstStyle/>
          <a:p>
            <a:fld id="{61AAA30B-0EA0-A245-8576-0F101DEF2AA9}" type="slidenum">
              <a:rPr lang="ja-JP" altLang="en-US" smtClean="0"/>
              <a:pPr/>
              <a:t>27</a:t>
            </a:fld>
            <a:endParaRPr lang="ja-JP" altLang="en-US" dirty="0"/>
          </a:p>
        </p:txBody>
      </p:sp>
      <p:grpSp>
        <p:nvGrpSpPr>
          <p:cNvPr id="4" name="グループ化 3">
            <a:extLst>
              <a:ext uri="{FF2B5EF4-FFF2-40B4-BE49-F238E27FC236}">
                <a16:creationId xmlns:a16="http://schemas.microsoft.com/office/drawing/2014/main" id="{C3D5F2CA-77A9-D74B-A850-209661BBD002}"/>
              </a:ext>
            </a:extLst>
          </p:cNvPr>
          <p:cNvGrpSpPr/>
          <p:nvPr/>
        </p:nvGrpSpPr>
        <p:grpSpPr>
          <a:xfrm>
            <a:off x="176366" y="4311344"/>
            <a:ext cx="6831780" cy="2488637"/>
            <a:chOff x="267252" y="3831333"/>
            <a:chExt cx="6672342" cy="2819925"/>
          </a:xfrm>
        </p:grpSpPr>
        <p:graphicFrame>
          <p:nvGraphicFramePr>
            <p:cNvPr id="12" name="グラフ 11">
              <a:extLst>
                <a:ext uri="{FF2B5EF4-FFF2-40B4-BE49-F238E27FC236}">
                  <a16:creationId xmlns:a16="http://schemas.microsoft.com/office/drawing/2014/main" id="{D84FD911-56AD-46F5-9F1D-AEDF467066B3}"/>
                </a:ext>
              </a:extLst>
            </p:cNvPr>
            <p:cNvGraphicFramePr>
              <a:graphicFrameLocks/>
            </p:cNvGraphicFramePr>
            <p:nvPr>
              <p:extLst>
                <p:ext uri="{D42A27DB-BD31-4B8C-83A1-F6EECF244321}">
                  <p14:modId xmlns:p14="http://schemas.microsoft.com/office/powerpoint/2010/main" val="517249966"/>
                </p:ext>
              </p:extLst>
            </p:nvPr>
          </p:nvGraphicFramePr>
          <p:xfrm>
            <a:off x="412120" y="4101169"/>
            <a:ext cx="6527473" cy="2550089"/>
          </p:xfrm>
          <a:graphic>
            <a:graphicData uri="http://schemas.openxmlformats.org/drawingml/2006/chart">
              <c:chart xmlns:c="http://schemas.openxmlformats.org/drawingml/2006/chart" xmlns:r="http://schemas.openxmlformats.org/officeDocument/2006/relationships" r:id="rId3"/>
            </a:graphicData>
          </a:graphic>
        </p:graphicFrame>
        <p:sp>
          <p:nvSpPr>
            <p:cNvPr id="5" name="テキスト ボックス 4">
              <a:extLst>
                <a:ext uri="{FF2B5EF4-FFF2-40B4-BE49-F238E27FC236}">
                  <a16:creationId xmlns:a16="http://schemas.microsoft.com/office/drawing/2014/main" id="{691305CD-60BA-40CF-AB35-BCA1F78C3248}"/>
                </a:ext>
              </a:extLst>
            </p:cNvPr>
            <p:cNvSpPr txBox="1"/>
            <p:nvPr/>
          </p:nvSpPr>
          <p:spPr>
            <a:xfrm>
              <a:off x="953707" y="3831333"/>
              <a:ext cx="5985887" cy="342247"/>
            </a:xfrm>
            <a:prstGeom prst="rect">
              <a:avLst/>
            </a:prstGeom>
            <a:noFill/>
          </p:spPr>
          <p:txBody>
            <a:bodyPr wrap="square" rtlCol="0">
              <a:spAutoFit/>
            </a:bodyPr>
            <a:lstStyle/>
            <a:p>
              <a:r>
                <a:rPr kumimoji="1" lang="ja-JP" altLang="en-US" b="1" dirty="0">
                  <a:latin typeface="Meiryo" panose="020B0604030504040204" pitchFamily="34" charset="-128"/>
                  <a:ea typeface="Meiryo" panose="020B0604030504040204" pitchFamily="34" charset="-128"/>
                </a:rPr>
                <a:t>複利の効果</a:t>
              </a:r>
              <a:r>
                <a:rPr kumimoji="1" lang="ja-JP" altLang="en-US" sz="1200" dirty="0">
                  <a:latin typeface="Meiryo" panose="020B0604030504040204" pitchFamily="34" charset="-128"/>
                  <a:ea typeface="Meiryo" panose="020B0604030504040204" pitchFamily="34" charset="-128"/>
                </a:rPr>
                <a:t>（</a:t>
              </a:r>
              <a:r>
                <a:rPr kumimoji="1" lang="en-US" altLang="ja-JP" sz="1200" dirty="0">
                  <a:latin typeface="Meiryo" panose="020B0604030504040204" pitchFamily="34" charset="-128"/>
                  <a:ea typeface="Meiryo" panose="020B0604030504040204" pitchFamily="34" charset="-128"/>
                </a:rPr>
                <a:t>100</a:t>
              </a:r>
              <a:r>
                <a:rPr kumimoji="1" lang="ja-JP" altLang="en-US" sz="1200" dirty="0">
                  <a:latin typeface="Meiryo" panose="020B0604030504040204" pitchFamily="34" charset="-128"/>
                  <a:ea typeface="Meiryo" panose="020B0604030504040204" pitchFamily="34" charset="-128"/>
                </a:rPr>
                <a:t>万円を年利３％で</a:t>
              </a:r>
              <a:r>
                <a:rPr kumimoji="1" lang="en-US" altLang="ja-JP" sz="1200" dirty="0">
                  <a:latin typeface="Meiryo" panose="020B0604030504040204" pitchFamily="34" charset="-128"/>
                  <a:ea typeface="Meiryo" panose="020B0604030504040204" pitchFamily="34" charset="-128"/>
                </a:rPr>
                <a:t>10</a:t>
              </a:r>
              <a:r>
                <a:rPr kumimoji="1" lang="ja-JP" altLang="en-US" sz="1200" dirty="0">
                  <a:latin typeface="Meiryo" panose="020B0604030504040204" pitchFamily="34" charset="-128"/>
                  <a:ea typeface="Meiryo" panose="020B0604030504040204" pitchFamily="34" charset="-128"/>
                </a:rPr>
                <a:t>年間運用したとき）</a:t>
              </a:r>
              <a:endParaRPr kumimoji="1" lang="ja-JP" altLang="en-US" dirty="0">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93F13AA9-6566-4B7A-A849-0E0D310A63D7}"/>
                </a:ext>
              </a:extLst>
            </p:cNvPr>
            <p:cNvSpPr txBox="1"/>
            <p:nvPr/>
          </p:nvSpPr>
          <p:spPr>
            <a:xfrm>
              <a:off x="267252" y="4313282"/>
              <a:ext cx="848138" cy="276999"/>
            </a:xfrm>
            <a:prstGeom prst="rect">
              <a:avLst/>
            </a:prstGeom>
            <a:noFill/>
          </p:spPr>
          <p:txBody>
            <a:bodyPr wrap="square" rtlCol="0">
              <a:spAutoFit/>
            </a:bodyPr>
            <a:lstStyle/>
            <a:p>
              <a:r>
                <a:rPr kumimoji="1" lang="ja-JP" altLang="en-US" sz="1200" dirty="0"/>
                <a:t>（万円）</a:t>
              </a:r>
            </a:p>
          </p:txBody>
        </p:sp>
        <p:sp>
          <p:nvSpPr>
            <p:cNvPr id="13" name="テキスト ボックス 12">
              <a:extLst>
                <a:ext uri="{FF2B5EF4-FFF2-40B4-BE49-F238E27FC236}">
                  <a16:creationId xmlns:a16="http://schemas.microsoft.com/office/drawing/2014/main" id="{8B1278AD-2C3F-4C2A-9FC4-43298EEC1277}"/>
                </a:ext>
              </a:extLst>
            </p:cNvPr>
            <p:cNvSpPr txBox="1"/>
            <p:nvPr/>
          </p:nvSpPr>
          <p:spPr>
            <a:xfrm>
              <a:off x="5967726" y="6043870"/>
              <a:ext cx="710198" cy="276999"/>
            </a:xfrm>
            <a:prstGeom prst="rect">
              <a:avLst/>
            </a:prstGeom>
            <a:noFill/>
          </p:spPr>
          <p:txBody>
            <a:bodyPr wrap="square" rtlCol="0">
              <a:spAutoFit/>
            </a:bodyPr>
            <a:lstStyle/>
            <a:p>
              <a:r>
                <a:rPr kumimoji="1" lang="ja-JP" altLang="en-US" sz="1200" dirty="0"/>
                <a:t>（年）</a:t>
              </a:r>
            </a:p>
          </p:txBody>
        </p:sp>
      </p:grpSp>
      <p:sp>
        <p:nvSpPr>
          <p:cNvPr id="16" name="吹き出し: 線 15">
            <a:extLst>
              <a:ext uri="{FF2B5EF4-FFF2-40B4-BE49-F238E27FC236}">
                <a16:creationId xmlns:a16="http://schemas.microsoft.com/office/drawing/2014/main" id="{1EAAF6F6-0485-4273-82FF-B2BF0B1C1FCB}"/>
              </a:ext>
            </a:extLst>
          </p:cNvPr>
          <p:cNvSpPr/>
          <p:nvPr/>
        </p:nvSpPr>
        <p:spPr>
          <a:xfrm>
            <a:off x="6679513" y="4366395"/>
            <a:ext cx="1666933" cy="673161"/>
          </a:xfrm>
          <a:prstGeom prst="borderCallout1">
            <a:avLst>
              <a:gd name="adj1" fmla="val 52747"/>
              <a:gd name="adj2" fmla="val -2455"/>
              <a:gd name="adj3" fmla="val 79051"/>
              <a:gd name="adj4" fmla="val -4242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ja-JP" altLang="en-US" dirty="0"/>
              <a:t>複利の場合</a:t>
            </a:r>
            <a:endParaRPr kumimoji="1" lang="en-US" altLang="ja-JP" dirty="0"/>
          </a:p>
          <a:p>
            <a:pPr algn="ctr"/>
            <a:r>
              <a:rPr lang="ja-JP" altLang="en-US" dirty="0"/>
              <a:t>約</a:t>
            </a:r>
            <a:r>
              <a:rPr lang="en-US" altLang="ja-JP" dirty="0"/>
              <a:t>134</a:t>
            </a:r>
            <a:r>
              <a:rPr lang="ja-JP" altLang="en-US" dirty="0"/>
              <a:t>万円</a:t>
            </a:r>
            <a:endParaRPr kumimoji="1" lang="ja-JP" altLang="en-US" dirty="0"/>
          </a:p>
        </p:txBody>
      </p:sp>
      <p:sp>
        <p:nvSpPr>
          <p:cNvPr id="17" name="吹き出し: 線 16">
            <a:extLst>
              <a:ext uri="{FF2B5EF4-FFF2-40B4-BE49-F238E27FC236}">
                <a16:creationId xmlns:a16="http://schemas.microsoft.com/office/drawing/2014/main" id="{2C930973-7C97-497F-A3CF-6D4F12DC9F57}"/>
              </a:ext>
            </a:extLst>
          </p:cNvPr>
          <p:cNvSpPr/>
          <p:nvPr/>
        </p:nvSpPr>
        <p:spPr>
          <a:xfrm>
            <a:off x="6679514" y="5276664"/>
            <a:ext cx="1666933" cy="673161"/>
          </a:xfrm>
          <a:prstGeom prst="borderCallout1">
            <a:avLst>
              <a:gd name="adj1" fmla="val 60294"/>
              <a:gd name="adj2" fmla="val -932"/>
              <a:gd name="adj3" fmla="val -22889"/>
              <a:gd name="adj4" fmla="val -47824"/>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ja-JP" altLang="en-US" dirty="0"/>
              <a:t>単利の場合</a:t>
            </a:r>
            <a:endParaRPr kumimoji="1" lang="en-US" altLang="ja-JP" dirty="0"/>
          </a:p>
          <a:p>
            <a:pPr algn="ctr"/>
            <a:r>
              <a:rPr lang="en-US" altLang="ja-JP" dirty="0"/>
              <a:t>130</a:t>
            </a:r>
            <a:r>
              <a:rPr lang="ja-JP" altLang="en-US" dirty="0"/>
              <a:t>万円</a:t>
            </a:r>
            <a:endParaRPr kumimoji="1" lang="ja-JP" altLang="en-US" dirty="0"/>
          </a:p>
        </p:txBody>
      </p:sp>
      <p:sp>
        <p:nvSpPr>
          <p:cNvPr id="14" name="テキスト ボックス 13">
            <a:extLst>
              <a:ext uri="{FF2B5EF4-FFF2-40B4-BE49-F238E27FC236}">
                <a16:creationId xmlns:a16="http://schemas.microsoft.com/office/drawing/2014/main" id="{F8287699-665B-6D4D-835F-61BB009DF153}"/>
              </a:ext>
            </a:extLst>
          </p:cNvPr>
          <p:cNvSpPr txBox="1"/>
          <p:nvPr/>
        </p:nvSpPr>
        <p:spPr>
          <a:xfrm>
            <a:off x="480943" y="1715909"/>
            <a:ext cx="8102600" cy="2246769"/>
          </a:xfrm>
          <a:prstGeom prst="rect">
            <a:avLst/>
          </a:prstGeom>
          <a:noFill/>
        </p:spPr>
        <p:txBody>
          <a:bodyPr wrap="square" rtlCol="0">
            <a:spAutoFit/>
          </a:bodyPr>
          <a:lstStyle/>
          <a:p>
            <a:pPr marL="342900" indent="-342900">
              <a:spcAft>
                <a:spcPts val="600"/>
              </a:spcAft>
              <a:buClr>
                <a:schemeClr val="accent2">
                  <a:lumMod val="60000"/>
                  <a:lumOff val="40000"/>
                </a:schemeClr>
              </a:buClr>
              <a:buFont typeface="Wingdings" pitchFamily="2" charset="2"/>
              <a:buChar char="ü"/>
            </a:pPr>
            <a:r>
              <a:rPr lang="ja-JP" altLang="en-US" sz="2000" dirty="0"/>
              <a:t>さまざまな種類の商品があり、少額から投資できる。</a:t>
            </a:r>
            <a:endParaRPr lang="en-US" altLang="ja-JP" sz="2000" dirty="0"/>
          </a:p>
          <a:p>
            <a:pPr marL="342900" indent="-342900">
              <a:spcAft>
                <a:spcPts val="600"/>
              </a:spcAft>
              <a:buClr>
                <a:schemeClr val="accent2">
                  <a:lumMod val="60000"/>
                  <a:lumOff val="40000"/>
                </a:schemeClr>
              </a:buClr>
              <a:buFont typeface="Wingdings" pitchFamily="2" charset="2"/>
              <a:buChar char="ü"/>
            </a:pPr>
            <a:r>
              <a:rPr lang="ja-JP" altLang="en-US" sz="2000" dirty="0"/>
              <a:t>運用が好調の場合、運用益が期待できる。</a:t>
            </a:r>
            <a:endParaRPr lang="en-US" altLang="ja-JP" sz="2000" dirty="0"/>
          </a:p>
          <a:p>
            <a:pPr marL="342900" indent="-342900">
              <a:spcAft>
                <a:spcPts val="600"/>
              </a:spcAft>
              <a:buClr>
                <a:schemeClr val="accent2">
                  <a:lumMod val="60000"/>
                  <a:lumOff val="40000"/>
                </a:schemeClr>
              </a:buClr>
              <a:buFont typeface="Wingdings" pitchFamily="2" charset="2"/>
              <a:buChar char="ü"/>
            </a:pPr>
            <a:r>
              <a:rPr lang="ja-JP" altLang="en-US" sz="2000" dirty="0"/>
              <a:t>再投資型の商品は複利の効果がある。</a:t>
            </a:r>
            <a:endParaRPr lang="en-US" altLang="ja-JP" sz="2000" dirty="0"/>
          </a:p>
          <a:p>
            <a:pPr marL="342900" indent="-342900">
              <a:spcAft>
                <a:spcPts val="600"/>
              </a:spcAft>
              <a:buClr>
                <a:schemeClr val="accent2">
                  <a:lumMod val="60000"/>
                  <a:lumOff val="40000"/>
                </a:schemeClr>
              </a:buClr>
              <a:buFont typeface="Wingdings" pitchFamily="2" charset="2"/>
              <a:buChar char="ü"/>
            </a:pPr>
            <a:r>
              <a:rPr lang="ja-JP" altLang="en-US" sz="2000" dirty="0"/>
              <a:t>運用成果に応じて決算時に分配金が支払われる商品もある。</a:t>
            </a:r>
            <a:endParaRPr lang="en-US" altLang="ja-JP" sz="2000" dirty="0"/>
          </a:p>
          <a:p>
            <a:pPr marL="342900" indent="-342900">
              <a:spcAft>
                <a:spcPts val="600"/>
              </a:spcAft>
              <a:buClr>
                <a:schemeClr val="accent2">
                  <a:lumMod val="60000"/>
                  <a:lumOff val="40000"/>
                </a:schemeClr>
              </a:buClr>
              <a:buFont typeface="Wingdings" pitchFamily="2" charset="2"/>
              <a:buChar char="ü"/>
            </a:pPr>
            <a:r>
              <a:rPr lang="ja-JP" altLang="en-US" sz="2000" dirty="0"/>
              <a:t>運用の結果次第では損失が生じ、投資元本を割り込んだり、分配が行われない場合がある。</a:t>
            </a:r>
          </a:p>
        </p:txBody>
      </p:sp>
      <p:sp>
        <p:nvSpPr>
          <p:cNvPr id="15" name="角丸四角形 10">
            <a:extLst>
              <a:ext uri="{FF2B5EF4-FFF2-40B4-BE49-F238E27FC236}">
                <a16:creationId xmlns:a16="http://schemas.microsoft.com/office/drawing/2014/main" id="{7590BA31-C205-364D-A78B-2FDB03D78852}"/>
              </a:ext>
            </a:extLst>
          </p:cNvPr>
          <p:cNvSpPr/>
          <p:nvPr/>
        </p:nvSpPr>
        <p:spPr>
          <a:xfrm>
            <a:off x="318052" y="1546606"/>
            <a:ext cx="8428383" cy="2488637"/>
          </a:xfrm>
          <a:prstGeom prst="roundRect">
            <a:avLst>
              <a:gd name="adj" fmla="val 8736"/>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332473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33448" y="2157488"/>
            <a:ext cx="7877104" cy="2767778"/>
          </a:xfrm>
        </p:spPr>
        <p:txBody>
          <a:bodyPr/>
          <a:lstStyle/>
          <a:p>
            <a:r>
              <a:rPr lang="ja-JP" altLang="en-US" sz="6000" dirty="0"/>
              <a:t>金融商品を選ぶコツ</a:t>
            </a:r>
            <a:endParaRPr kumimoji="1" lang="ja-JP" altLang="en-US" sz="6000" dirty="0"/>
          </a:p>
        </p:txBody>
      </p:sp>
      <p:sp>
        <p:nvSpPr>
          <p:cNvPr id="3" name="スライド番号プレースホルダー 2"/>
          <p:cNvSpPr>
            <a:spLocks noGrp="1"/>
          </p:cNvSpPr>
          <p:nvPr>
            <p:ph type="sldNum" sz="quarter" idx="12"/>
          </p:nvPr>
        </p:nvSpPr>
        <p:spPr>
          <a:xfrm>
            <a:off x="6910234" y="6395679"/>
            <a:ext cx="2057400" cy="365125"/>
          </a:xfrm>
        </p:spPr>
        <p:txBody>
          <a:bodyPr/>
          <a:lstStyle/>
          <a:p>
            <a:fld id="{61AAA30B-0EA0-A245-8576-0F101DEF2AA9}" type="slidenum">
              <a:rPr lang="ja-JP" altLang="en-US" smtClean="0"/>
              <a:pPr/>
              <a:t>28</a:t>
            </a:fld>
            <a:endParaRPr lang="ja-JP" altLang="en-US" dirty="0"/>
          </a:p>
        </p:txBody>
      </p:sp>
    </p:spTree>
    <p:extLst>
      <p:ext uri="{BB962C8B-B14F-4D97-AF65-F5344CB8AC3E}">
        <p14:creationId xmlns:p14="http://schemas.microsoft.com/office/powerpoint/2010/main" val="3147026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7C87AE-730F-423A-ABC1-D417C2921EEC}"/>
              </a:ext>
            </a:extLst>
          </p:cNvPr>
          <p:cNvSpPr>
            <a:spLocks noGrp="1"/>
          </p:cNvSpPr>
          <p:nvPr>
            <p:ph type="title"/>
          </p:nvPr>
        </p:nvSpPr>
        <p:spPr/>
        <p:txBody>
          <a:bodyPr>
            <a:normAutofit/>
          </a:bodyPr>
          <a:lstStyle/>
          <a:p>
            <a:r>
              <a:rPr lang="ja-JP" altLang="en-US" dirty="0">
                <a:latin typeface="Meiryo Regular"/>
              </a:rPr>
              <a:t>金融商品を選ぶコツ</a:t>
            </a:r>
            <a:endParaRPr kumimoji="1" lang="ja-JP" altLang="en-US" dirty="0"/>
          </a:p>
        </p:txBody>
      </p:sp>
      <p:sp>
        <p:nvSpPr>
          <p:cNvPr id="3" name="スライド番号プレースホルダー 2">
            <a:extLst>
              <a:ext uri="{FF2B5EF4-FFF2-40B4-BE49-F238E27FC236}">
                <a16:creationId xmlns:a16="http://schemas.microsoft.com/office/drawing/2014/main" id="{51C71D07-A2B0-4E7F-ABC7-5F2301283ECB}"/>
              </a:ext>
            </a:extLst>
          </p:cNvPr>
          <p:cNvSpPr>
            <a:spLocks noGrp="1"/>
          </p:cNvSpPr>
          <p:nvPr>
            <p:ph type="sldNum" sz="quarter" idx="4"/>
          </p:nvPr>
        </p:nvSpPr>
        <p:spPr/>
        <p:txBody>
          <a:bodyPr/>
          <a:lstStyle/>
          <a:p>
            <a:fld id="{61AAA30B-0EA0-A245-8576-0F101DEF2AA9}" type="slidenum">
              <a:rPr lang="ja-JP" altLang="en-US" smtClean="0"/>
              <a:pPr/>
              <a:t>29</a:t>
            </a:fld>
            <a:endParaRPr lang="ja-JP" altLang="en-US" dirty="0"/>
          </a:p>
        </p:txBody>
      </p:sp>
      <p:sp>
        <p:nvSpPr>
          <p:cNvPr id="5" name="思考の吹き出し: 雲形 4">
            <a:extLst>
              <a:ext uri="{FF2B5EF4-FFF2-40B4-BE49-F238E27FC236}">
                <a16:creationId xmlns:a16="http://schemas.microsoft.com/office/drawing/2014/main" id="{49A92FDF-456A-44FD-81ED-F39AB77A0354}"/>
              </a:ext>
            </a:extLst>
          </p:cNvPr>
          <p:cNvSpPr/>
          <p:nvPr/>
        </p:nvSpPr>
        <p:spPr>
          <a:xfrm>
            <a:off x="318052" y="1562100"/>
            <a:ext cx="7276548" cy="3822700"/>
          </a:xfrm>
          <a:prstGeom prst="cloudCallout">
            <a:avLst>
              <a:gd name="adj1" fmla="val 36166"/>
              <a:gd name="adj2" fmla="val 57475"/>
            </a:avLst>
          </a:prstGeom>
          <a:solidFill>
            <a:schemeClr val="accent1">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b"/>
          <a:lstStyle/>
          <a:p>
            <a:pPr algn="ctr"/>
            <a:r>
              <a:rPr kumimoji="1" lang="ja-JP" altLang="en-US" dirty="0"/>
              <a:t>どの金融商品を選ぼうかな。</a:t>
            </a:r>
          </a:p>
        </p:txBody>
      </p:sp>
      <p:sp>
        <p:nvSpPr>
          <p:cNvPr id="6" name="テキスト ボックス 5">
            <a:extLst>
              <a:ext uri="{FF2B5EF4-FFF2-40B4-BE49-F238E27FC236}">
                <a16:creationId xmlns:a16="http://schemas.microsoft.com/office/drawing/2014/main" id="{7B921F3A-A045-4AE9-9C48-5DEDFCF785BA}"/>
              </a:ext>
            </a:extLst>
          </p:cNvPr>
          <p:cNvSpPr txBox="1"/>
          <p:nvPr/>
        </p:nvSpPr>
        <p:spPr>
          <a:xfrm>
            <a:off x="593020" y="5582933"/>
            <a:ext cx="5764696" cy="791755"/>
          </a:xfrm>
          <a:prstGeom prst="rect">
            <a:avLst/>
          </a:prstGeom>
          <a:noFill/>
        </p:spPr>
        <p:txBody>
          <a:bodyPr wrap="square" rtlCol="0">
            <a:spAutoFit/>
          </a:bodyPr>
          <a:lstStyle/>
          <a:p>
            <a:pPr>
              <a:lnSpc>
                <a:spcPct val="130000"/>
              </a:lnSpc>
            </a:pPr>
            <a:r>
              <a:rPr kumimoji="1" lang="ja-JP" altLang="en-US" dirty="0"/>
              <a:t>あなたにあった金融商品を選んでほしい。</a:t>
            </a:r>
            <a:endParaRPr kumimoji="1" lang="en-US" altLang="ja-JP" dirty="0"/>
          </a:p>
          <a:p>
            <a:pPr>
              <a:lnSpc>
                <a:spcPct val="130000"/>
              </a:lnSpc>
            </a:pPr>
            <a:r>
              <a:rPr lang="ja-JP" altLang="en-US" dirty="0"/>
              <a:t>そのために知っておいてほしい「コツ」があります。</a:t>
            </a:r>
            <a:endParaRPr kumimoji="1" lang="ja-JP" altLang="en-US" dirty="0"/>
          </a:p>
        </p:txBody>
      </p:sp>
      <p:sp>
        <p:nvSpPr>
          <p:cNvPr id="9" name="上リボン 6">
            <a:extLst>
              <a:ext uri="{FF2B5EF4-FFF2-40B4-BE49-F238E27FC236}">
                <a16:creationId xmlns:a16="http://schemas.microsoft.com/office/drawing/2014/main" id="{918EA88D-14DF-4982-B604-C0CBEB20D67D}"/>
              </a:ext>
            </a:extLst>
          </p:cNvPr>
          <p:cNvSpPr>
            <a:spLocks/>
          </p:cNvSpPr>
          <p:nvPr/>
        </p:nvSpPr>
        <p:spPr>
          <a:xfrm>
            <a:off x="1304626" y="2378980"/>
            <a:ext cx="2700000" cy="720000"/>
          </a:xfrm>
          <a:prstGeom prst="ribbon2">
            <a:avLst>
              <a:gd name="adj1" fmla="val 28736"/>
              <a:gd name="adj2" fmla="val 75000"/>
            </a:avLst>
          </a:prstGeom>
          <a:solidFill>
            <a:srgbClr val="B6D187"/>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預金</a:t>
            </a:r>
          </a:p>
        </p:txBody>
      </p:sp>
      <p:sp>
        <p:nvSpPr>
          <p:cNvPr id="10" name="上リボン 10">
            <a:extLst>
              <a:ext uri="{FF2B5EF4-FFF2-40B4-BE49-F238E27FC236}">
                <a16:creationId xmlns:a16="http://schemas.microsoft.com/office/drawing/2014/main" id="{665F1A7E-DA2B-428A-A49C-0A0BF6F9DE72}"/>
              </a:ext>
            </a:extLst>
          </p:cNvPr>
          <p:cNvSpPr>
            <a:spLocks/>
          </p:cNvSpPr>
          <p:nvPr/>
        </p:nvSpPr>
        <p:spPr>
          <a:xfrm>
            <a:off x="4030235" y="2378980"/>
            <a:ext cx="2700000" cy="720000"/>
          </a:xfrm>
          <a:prstGeom prst="ribbon2">
            <a:avLst>
              <a:gd name="adj1" fmla="val 28736"/>
              <a:gd name="adj2" fmla="val 75000"/>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債券</a:t>
            </a:r>
            <a:endParaRPr kumimoji="1" lang="ja-JP" altLang="en-US" b="1" dirty="0"/>
          </a:p>
        </p:txBody>
      </p:sp>
      <p:sp>
        <p:nvSpPr>
          <p:cNvPr id="11" name="上リボン 6">
            <a:extLst>
              <a:ext uri="{FF2B5EF4-FFF2-40B4-BE49-F238E27FC236}">
                <a16:creationId xmlns:a16="http://schemas.microsoft.com/office/drawing/2014/main" id="{F3F5265A-97F7-4820-8603-BB647F8CC34A}"/>
              </a:ext>
            </a:extLst>
          </p:cNvPr>
          <p:cNvSpPr>
            <a:spLocks/>
          </p:cNvSpPr>
          <p:nvPr/>
        </p:nvSpPr>
        <p:spPr>
          <a:xfrm>
            <a:off x="1304626" y="3258681"/>
            <a:ext cx="2700000" cy="720000"/>
          </a:xfrm>
          <a:prstGeom prst="ribbon2">
            <a:avLst>
              <a:gd name="adj1" fmla="val 28736"/>
              <a:gd name="adj2" fmla="val 75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株式</a:t>
            </a:r>
          </a:p>
        </p:txBody>
      </p:sp>
      <p:sp>
        <p:nvSpPr>
          <p:cNvPr id="12" name="上リボン 8">
            <a:extLst>
              <a:ext uri="{FF2B5EF4-FFF2-40B4-BE49-F238E27FC236}">
                <a16:creationId xmlns:a16="http://schemas.microsoft.com/office/drawing/2014/main" id="{EC9F85E0-A6E0-47FD-942C-48CA1D547FFC}"/>
              </a:ext>
            </a:extLst>
          </p:cNvPr>
          <p:cNvSpPr>
            <a:spLocks/>
          </p:cNvSpPr>
          <p:nvPr/>
        </p:nvSpPr>
        <p:spPr>
          <a:xfrm>
            <a:off x="4030234" y="3258681"/>
            <a:ext cx="2700000" cy="720000"/>
          </a:xfrm>
          <a:prstGeom prst="ribbon2">
            <a:avLst>
              <a:gd name="adj1" fmla="val 28736"/>
              <a:gd name="adj2" fmla="val 75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投資信託</a:t>
            </a:r>
          </a:p>
        </p:txBody>
      </p:sp>
      <p:pic>
        <p:nvPicPr>
          <p:cNvPr id="7" name="図 6" descr="食品, ボトル が含まれている画像&#10;&#10;自動的に生成された説明">
            <a:extLst>
              <a:ext uri="{FF2B5EF4-FFF2-40B4-BE49-F238E27FC236}">
                <a16:creationId xmlns:a16="http://schemas.microsoft.com/office/drawing/2014/main" id="{152572F4-DFCB-5B4B-BB93-1AD7CDDC2A99}"/>
              </a:ext>
            </a:extLst>
          </p:cNvPr>
          <p:cNvPicPr>
            <a:picLocks noChangeAspect="1"/>
          </p:cNvPicPr>
          <p:nvPr/>
        </p:nvPicPr>
        <p:blipFill rotWithShape="1">
          <a:blip r:embed="rId3"/>
          <a:srcRect b="44142"/>
          <a:stretch/>
        </p:blipFill>
        <p:spPr>
          <a:xfrm>
            <a:off x="6809296" y="4190369"/>
            <a:ext cx="1640746" cy="2667631"/>
          </a:xfrm>
          <a:prstGeom prst="rect">
            <a:avLst/>
          </a:prstGeom>
        </p:spPr>
      </p:pic>
    </p:spTree>
    <p:extLst>
      <p:ext uri="{BB962C8B-B14F-4D97-AF65-F5344CB8AC3E}">
        <p14:creationId xmlns:p14="http://schemas.microsoft.com/office/powerpoint/2010/main" val="3126641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28871" y="2104420"/>
            <a:ext cx="7898294" cy="2767778"/>
          </a:xfrm>
        </p:spPr>
        <p:txBody>
          <a:bodyPr/>
          <a:lstStyle/>
          <a:p>
            <a:r>
              <a:rPr kumimoji="1" lang="ja-JP" altLang="en-US" sz="6000" dirty="0"/>
              <a:t>あなたの高校卒業</a:t>
            </a:r>
            <a:br>
              <a:rPr kumimoji="1" lang="en-US" altLang="ja-JP" sz="6000" dirty="0"/>
            </a:br>
            <a:r>
              <a:rPr kumimoji="1" lang="ja-JP" altLang="en-US" sz="6000" dirty="0" err="1"/>
              <a:t>までに</a:t>
            </a:r>
            <a:r>
              <a:rPr kumimoji="1" lang="ja-JP" altLang="en-US" sz="6000" dirty="0"/>
              <a:t>必要な</a:t>
            </a:r>
            <a:br>
              <a:rPr kumimoji="1" lang="en-US" altLang="ja-JP" sz="6000" dirty="0"/>
            </a:br>
            <a:r>
              <a:rPr kumimoji="1" lang="ja-JP" altLang="en-US" sz="6000" dirty="0"/>
              <a:t>おかねはどのくらい？</a:t>
            </a:r>
          </a:p>
        </p:txBody>
      </p:sp>
      <p:sp>
        <p:nvSpPr>
          <p:cNvPr id="3" name="スライド番号プレースホルダー 2"/>
          <p:cNvSpPr>
            <a:spLocks noGrp="1"/>
          </p:cNvSpPr>
          <p:nvPr>
            <p:ph type="sldNum" sz="quarter" idx="12"/>
          </p:nvPr>
        </p:nvSpPr>
        <p:spPr>
          <a:xfrm>
            <a:off x="6910234" y="6395679"/>
            <a:ext cx="2057400" cy="365125"/>
          </a:xfrm>
        </p:spPr>
        <p:txBody>
          <a:bodyPr/>
          <a:lstStyle/>
          <a:p>
            <a:fld id="{61AAA30B-0EA0-A245-8576-0F101DEF2AA9}" type="slidenum">
              <a:rPr lang="ja-JP" altLang="en-US" smtClean="0"/>
              <a:pPr/>
              <a:t>3</a:t>
            </a:fld>
            <a:endParaRPr lang="ja-JP" altLang="en-US" dirty="0"/>
          </a:p>
        </p:txBody>
      </p:sp>
    </p:spTree>
    <p:extLst>
      <p:ext uri="{BB962C8B-B14F-4D97-AF65-F5344CB8AC3E}">
        <p14:creationId xmlns:p14="http://schemas.microsoft.com/office/powerpoint/2010/main" val="19298309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0476CA-8B8C-40DB-AE7F-ABA10B06BDB3}"/>
              </a:ext>
            </a:extLst>
          </p:cNvPr>
          <p:cNvSpPr>
            <a:spLocks noGrp="1"/>
          </p:cNvSpPr>
          <p:nvPr>
            <p:ph type="title"/>
          </p:nvPr>
        </p:nvSpPr>
        <p:spPr/>
        <p:txBody>
          <a:bodyPr>
            <a:normAutofit/>
          </a:bodyPr>
          <a:lstStyle/>
          <a:p>
            <a:r>
              <a:rPr lang="ja-JP" altLang="en-US" dirty="0"/>
              <a:t>コツその１（リスク許容度）</a:t>
            </a:r>
            <a:endParaRPr kumimoji="1" lang="ja-JP" altLang="en-US" dirty="0"/>
          </a:p>
        </p:txBody>
      </p:sp>
      <p:sp>
        <p:nvSpPr>
          <p:cNvPr id="3" name="スライド番号プレースホルダー 2">
            <a:extLst>
              <a:ext uri="{FF2B5EF4-FFF2-40B4-BE49-F238E27FC236}">
                <a16:creationId xmlns:a16="http://schemas.microsoft.com/office/drawing/2014/main" id="{AAB90BE6-230C-48DF-A796-9387190F5FF0}"/>
              </a:ext>
            </a:extLst>
          </p:cNvPr>
          <p:cNvSpPr>
            <a:spLocks noGrp="1"/>
          </p:cNvSpPr>
          <p:nvPr>
            <p:ph type="sldNum" sz="quarter" idx="4"/>
          </p:nvPr>
        </p:nvSpPr>
        <p:spPr/>
        <p:txBody>
          <a:bodyPr/>
          <a:lstStyle/>
          <a:p>
            <a:fld id="{61AAA30B-0EA0-A245-8576-0F101DEF2AA9}" type="slidenum">
              <a:rPr lang="ja-JP" altLang="en-US" smtClean="0"/>
              <a:pPr/>
              <a:t>30</a:t>
            </a:fld>
            <a:endParaRPr lang="ja-JP" altLang="en-US" dirty="0"/>
          </a:p>
        </p:txBody>
      </p:sp>
      <p:sp>
        <p:nvSpPr>
          <p:cNvPr id="7" name="テキスト ボックス 6">
            <a:extLst>
              <a:ext uri="{FF2B5EF4-FFF2-40B4-BE49-F238E27FC236}">
                <a16:creationId xmlns:a16="http://schemas.microsoft.com/office/drawing/2014/main" id="{87CBE980-1C87-4F96-AB02-B0857A702962}"/>
              </a:ext>
            </a:extLst>
          </p:cNvPr>
          <p:cNvSpPr txBox="1"/>
          <p:nvPr/>
        </p:nvSpPr>
        <p:spPr>
          <a:xfrm>
            <a:off x="672506" y="2497209"/>
            <a:ext cx="5416868" cy="461665"/>
          </a:xfrm>
          <a:prstGeom prst="rect">
            <a:avLst/>
          </a:prstGeom>
          <a:noFill/>
        </p:spPr>
        <p:txBody>
          <a:bodyPr wrap="none" rtlCol="0">
            <a:spAutoFit/>
          </a:bodyPr>
          <a:lstStyle/>
          <a:p>
            <a:pPr algn="ctr"/>
            <a:r>
              <a:rPr kumimoji="1" lang="ja-JP" altLang="en-US" sz="2400" b="1" dirty="0">
                <a:solidFill>
                  <a:schemeClr val="tx2"/>
                </a:solidFill>
              </a:rPr>
              <a:t>もっとも悪い結果になったら・・・？</a:t>
            </a:r>
          </a:p>
        </p:txBody>
      </p:sp>
      <p:sp>
        <p:nvSpPr>
          <p:cNvPr id="11" name="テキスト ボックス 10">
            <a:extLst>
              <a:ext uri="{FF2B5EF4-FFF2-40B4-BE49-F238E27FC236}">
                <a16:creationId xmlns:a16="http://schemas.microsoft.com/office/drawing/2014/main" id="{E8B3DB2E-FC3F-4B31-922D-3CCE77E2D8C8}"/>
              </a:ext>
            </a:extLst>
          </p:cNvPr>
          <p:cNvSpPr txBox="1"/>
          <p:nvPr/>
        </p:nvSpPr>
        <p:spPr>
          <a:xfrm>
            <a:off x="672506" y="3023994"/>
            <a:ext cx="4077293" cy="2223814"/>
          </a:xfrm>
          <a:prstGeom prst="rect">
            <a:avLst/>
          </a:prstGeom>
          <a:noFill/>
        </p:spPr>
        <p:txBody>
          <a:bodyPr wrap="square" rtlCol="0">
            <a:spAutoFit/>
          </a:bodyPr>
          <a:lstStyle/>
          <a:p>
            <a:pPr>
              <a:lnSpc>
                <a:spcPct val="130000"/>
              </a:lnSpc>
            </a:pPr>
            <a:r>
              <a:rPr lang="ja-JP" altLang="en-US" dirty="0"/>
              <a:t>リスク（不確実性）をどこまで許容できるか。もっとも悪い結果になったとして、いくらまでなら、大丈夫か？</a:t>
            </a:r>
            <a:endParaRPr lang="en-US" altLang="ja-JP" dirty="0"/>
          </a:p>
          <a:p>
            <a:pPr>
              <a:lnSpc>
                <a:spcPct val="130000"/>
              </a:lnSpc>
            </a:pPr>
            <a:r>
              <a:rPr kumimoji="1" lang="ja-JP" altLang="en-US" dirty="0"/>
              <a:t>自分のリスク許容度を考えておきましょう。</a:t>
            </a:r>
            <a:endParaRPr kumimoji="1" lang="en-US" altLang="ja-JP" dirty="0"/>
          </a:p>
          <a:p>
            <a:pPr>
              <a:lnSpc>
                <a:spcPct val="130000"/>
              </a:lnSpc>
            </a:pPr>
            <a:endParaRPr kumimoji="1" lang="ja-JP" altLang="en-US" dirty="0"/>
          </a:p>
        </p:txBody>
      </p:sp>
      <p:sp>
        <p:nvSpPr>
          <p:cNvPr id="21" name="テキスト ボックス 20">
            <a:extLst>
              <a:ext uri="{FF2B5EF4-FFF2-40B4-BE49-F238E27FC236}">
                <a16:creationId xmlns:a16="http://schemas.microsoft.com/office/drawing/2014/main" id="{4FFB6342-9B88-4DBB-A0F7-AFB76907C61B}"/>
              </a:ext>
            </a:extLst>
          </p:cNvPr>
          <p:cNvSpPr txBox="1"/>
          <p:nvPr/>
        </p:nvSpPr>
        <p:spPr>
          <a:xfrm>
            <a:off x="863143" y="1649210"/>
            <a:ext cx="7109639" cy="646331"/>
          </a:xfrm>
          <a:prstGeom prst="rect">
            <a:avLst/>
          </a:prstGeom>
          <a:noFill/>
        </p:spPr>
        <p:txBody>
          <a:bodyPr wrap="none" rtlCol="0">
            <a:spAutoFit/>
          </a:bodyPr>
          <a:lstStyle/>
          <a:p>
            <a:pPr>
              <a:defRPr/>
            </a:pPr>
            <a:r>
              <a:rPr lang="ja-JP" altLang="en-US" sz="3600" dirty="0">
                <a:solidFill>
                  <a:schemeClr val="tx2"/>
                </a:solidFill>
              </a:rPr>
              <a:t>　自分のリスク許容度を考える。</a:t>
            </a:r>
            <a:endParaRPr lang="en-US" altLang="ja-JP" sz="3600" dirty="0">
              <a:solidFill>
                <a:schemeClr val="tx2"/>
              </a:solidFill>
            </a:endParaRPr>
          </a:p>
        </p:txBody>
      </p:sp>
      <p:sp>
        <p:nvSpPr>
          <p:cNvPr id="24" name="テキスト ボックス 23">
            <a:extLst>
              <a:ext uri="{FF2B5EF4-FFF2-40B4-BE49-F238E27FC236}">
                <a16:creationId xmlns:a16="http://schemas.microsoft.com/office/drawing/2014/main" id="{E75B776F-AA3B-4ECF-BA7F-544B36082039}"/>
              </a:ext>
            </a:extLst>
          </p:cNvPr>
          <p:cNvSpPr txBox="1"/>
          <p:nvPr/>
        </p:nvSpPr>
        <p:spPr>
          <a:xfrm>
            <a:off x="508000" y="1313593"/>
            <a:ext cx="827471" cy="1107996"/>
          </a:xfrm>
          <a:prstGeom prst="rect">
            <a:avLst/>
          </a:prstGeom>
          <a:noFill/>
        </p:spPr>
        <p:txBody>
          <a:bodyPr wrap="none" rtlCol="0">
            <a:spAutoFit/>
          </a:bodyPr>
          <a:lstStyle/>
          <a:p>
            <a:r>
              <a:rPr lang="en-US" altLang="ja-JP" sz="6600" dirty="0">
                <a:solidFill>
                  <a:srgbClr val="00B0F0"/>
                </a:solidFill>
              </a:rPr>
              <a:t>1</a:t>
            </a:r>
            <a:r>
              <a:rPr kumimoji="1" lang="en-US" altLang="ja-JP" sz="6600" dirty="0">
                <a:solidFill>
                  <a:srgbClr val="00B0F0"/>
                </a:solidFill>
              </a:rPr>
              <a:t>.</a:t>
            </a:r>
            <a:endParaRPr kumimoji="1" lang="ja-JP" altLang="en-US" sz="6600" dirty="0">
              <a:solidFill>
                <a:srgbClr val="00B0F0"/>
              </a:solidFill>
            </a:endParaRPr>
          </a:p>
        </p:txBody>
      </p:sp>
      <p:sp>
        <p:nvSpPr>
          <p:cNvPr id="5" name="吹き出し: 円形 4">
            <a:extLst>
              <a:ext uri="{FF2B5EF4-FFF2-40B4-BE49-F238E27FC236}">
                <a16:creationId xmlns:a16="http://schemas.microsoft.com/office/drawing/2014/main" id="{7E3C36B1-5335-44FD-A1A6-9F09C04559C5}"/>
              </a:ext>
            </a:extLst>
          </p:cNvPr>
          <p:cNvSpPr/>
          <p:nvPr/>
        </p:nvSpPr>
        <p:spPr>
          <a:xfrm>
            <a:off x="4876800" y="2909490"/>
            <a:ext cx="3746499" cy="2379590"/>
          </a:xfrm>
          <a:prstGeom prst="wedgeEllipseCallout">
            <a:avLst>
              <a:gd name="adj1" fmla="val -39914"/>
              <a:gd name="adj2" fmla="val 47937"/>
            </a:avLst>
          </a:prstGeom>
          <a:no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sz="1600" dirty="0">
                <a:solidFill>
                  <a:schemeClr val="tx1"/>
                </a:solidFill>
              </a:rPr>
              <a:t>とても魅力的な商品だけど、半額になってしまうこともあるかもしれない。</a:t>
            </a:r>
            <a:endParaRPr kumimoji="1" lang="en-US" altLang="ja-JP" sz="1600" dirty="0">
              <a:solidFill>
                <a:schemeClr val="tx1"/>
              </a:solidFill>
            </a:endParaRPr>
          </a:p>
          <a:p>
            <a:pPr algn="ctr">
              <a:lnSpc>
                <a:spcPct val="120000"/>
              </a:lnSpc>
            </a:pPr>
            <a:r>
              <a:rPr lang="ja-JP" altLang="en-US" sz="1600" dirty="0">
                <a:solidFill>
                  <a:schemeClr val="tx1"/>
                </a:solidFill>
              </a:rPr>
              <a:t>だとすると買える</a:t>
            </a:r>
            <a:r>
              <a:rPr lang="ja-JP" altLang="en-US" sz="1600">
                <a:solidFill>
                  <a:schemeClr val="tx1"/>
                </a:solidFill>
              </a:rPr>
              <a:t>のは</a:t>
            </a:r>
            <a:endParaRPr lang="en-US" altLang="ja-JP" sz="1600" dirty="0">
              <a:solidFill>
                <a:schemeClr val="tx1"/>
              </a:solidFill>
            </a:endParaRPr>
          </a:p>
          <a:p>
            <a:pPr algn="ctr">
              <a:lnSpc>
                <a:spcPct val="120000"/>
              </a:lnSpc>
            </a:pPr>
            <a:r>
              <a:rPr lang="ja-JP" altLang="en-US" b="1">
                <a:solidFill>
                  <a:schemeClr val="tx1"/>
                </a:solidFill>
              </a:rPr>
              <a:t>〇〇円</a:t>
            </a:r>
            <a:r>
              <a:rPr lang="ja-JP" altLang="en-US" b="1" dirty="0">
                <a:solidFill>
                  <a:schemeClr val="tx1"/>
                </a:solidFill>
              </a:rPr>
              <a:t>まで</a:t>
            </a:r>
            <a:endParaRPr kumimoji="1" lang="ja-JP" altLang="en-US" b="1" dirty="0">
              <a:solidFill>
                <a:schemeClr val="tx1"/>
              </a:solidFill>
            </a:endParaRPr>
          </a:p>
        </p:txBody>
      </p:sp>
      <p:pic>
        <p:nvPicPr>
          <p:cNvPr id="14" name="図 13" descr="時計 が含まれている画像&#10;&#10;自動的に生成された説明">
            <a:extLst>
              <a:ext uri="{FF2B5EF4-FFF2-40B4-BE49-F238E27FC236}">
                <a16:creationId xmlns:a16="http://schemas.microsoft.com/office/drawing/2014/main" id="{7CDA9E7B-26F9-6D4C-BC85-E98B0F04D805}"/>
              </a:ext>
            </a:extLst>
          </p:cNvPr>
          <p:cNvPicPr>
            <a:picLocks noChangeAspect="1"/>
          </p:cNvPicPr>
          <p:nvPr/>
        </p:nvPicPr>
        <p:blipFill rotWithShape="1">
          <a:blip r:embed="rId3"/>
          <a:srcRect b="49423"/>
          <a:stretch/>
        </p:blipFill>
        <p:spPr>
          <a:xfrm>
            <a:off x="3332961" y="4654806"/>
            <a:ext cx="2082800" cy="2203194"/>
          </a:xfrm>
          <a:prstGeom prst="rect">
            <a:avLst/>
          </a:prstGeom>
        </p:spPr>
      </p:pic>
      <p:pic>
        <p:nvPicPr>
          <p:cNvPr id="16" name="図 15" descr="カップ, コーヒー, テーブル が含まれている画像&#10;&#10;自動的に生成された説明">
            <a:extLst>
              <a:ext uri="{FF2B5EF4-FFF2-40B4-BE49-F238E27FC236}">
                <a16:creationId xmlns:a16="http://schemas.microsoft.com/office/drawing/2014/main" id="{C47392EC-5945-A140-A3E7-D21ADE6BCCC3}"/>
              </a:ext>
            </a:extLst>
          </p:cNvPr>
          <p:cNvPicPr>
            <a:picLocks noChangeAspect="1"/>
          </p:cNvPicPr>
          <p:nvPr/>
        </p:nvPicPr>
        <p:blipFill>
          <a:blip r:embed="rId4"/>
          <a:stretch>
            <a:fillRect/>
          </a:stretch>
        </p:blipFill>
        <p:spPr>
          <a:xfrm>
            <a:off x="1485649" y="4968207"/>
            <a:ext cx="1596072" cy="968900"/>
          </a:xfrm>
          <a:prstGeom prst="rect">
            <a:avLst/>
          </a:prstGeom>
        </p:spPr>
      </p:pic>
    </p:spTree>
    <p:extLst>
      <p:ext uri="{BB962C8B-B14F-4D97-AF65-F5344CB8AC3E}">
        <p14:creationId xmlns:p14="http://schemas.microsoft.com/office/powerpoint/2010/main" val="1672837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0476CA-8B8C-40DB-AE7F-ABA10B06BDB3}"/>
              </a:ext>
            </a:extLst>
          </p:cNvPr>
          <p:cNvSpPr>
            <a:spLocks noGrp="1"/>
          </p:cNvSpPr>
          <p:nvPr>
            <p:ph type="title"/>
          </p:nvPr>
        </p:nvSpPr>
        <p:spPr/>
        <p:txBody>
          <a:bodyPr>
            <a:normAutofit/>
          </a:bodyPr>
          <a:lstStyle/>
          <a:p>
            <a:r>
              <a:rPr lang="ja-JP" altLang="en-US" dirty="0"/>
              <a:t>コツその２（分散投資）</a:t>
            </a:r>
            <a:endParaRPr kumimoji="1" lang="ja-JP" altLang="en-US" dirty="0"/>
          </a:p>
        </p:txBody>
      </p:sp>
      <p:sp>
        <p:nvSpPr>
          <p:cNvPr id="3" name="スライド番号プレースホルダー 2">
            <a:extLst>
              <a:ext uri="{FF2B5EF4-FFF2-40B4-BE49-F238E27FC236}">
                <a16:creationId xmlns:a16="http://schemas.microsoft.com/office/drawing/2014/main" id="{AAB90BE6-230C-48DF-A796-9387190F5FF0}"/>
              </a:ext>
            </a:extLst>
          </p:cNvPr>
          <p:cNvSpPr>
            <a:spLocks noGrp="1"/>
          </p:cNvSpPr>
          <p:nvPr>
            <p:ph type="sldNum" sz="quarter" idx="4"/>
          </p:nvPr>
        </p:nvSpPr>
        <p:spPr/>
        <p:txBody>
          <a:bodyPr/>
          <a:lstStyle/>
          <a:p>
            <a:fld id="{61AAA30B-0EA0-A245-8576-0F101DEF2AA9}" type="slidenum">
              <a:rPr lang="ja-JP" altLang="en-US" smtClean="0"/>
              <a:pPr/>
              <a:t>31</a:t>
            </a:fld>
            <a:endParaRPr lang="ja-JP" altLang="en-US" dirty="0"/>
          </a:p>
        </p:txBody>
      </p:sp>
      <p:pic>
        <p:nvPicPr>
          <p:cNvPr id="4" name="図 3">
            <a:extLst>
              <a:ext uri="{FF2B5EF4-FFF2-40B4-BE49-F238E27FC236}">
                <a16:creationId xmlns:a16="http://schemas.microsoft.com/office/drawing/2014/main" id="{66161E8C-89EE-4C43-AAA3-7D46174D0483}"/>
              </a:ext>
            </a:extLst>
          </p:cNvPr>
          <p:cNvPicPr>
            <a:picLocks noChangeAspect="1"/>
          </p:cNvPicPr>
          <p:nvPr/>
        </p:nvPicPr>
        <p:blipFill>
          <a:blip r:embed="rId3"/>
          <a:stretch>
            <a:fillRect/>
          </a:stretch>
        </p:blipFill>
        <p:spPr>
          <a:xfrm>
            <a:off x="240299" y="2535549"/>
            <a:ext cx="3791220" cy="1314953"/>
          </a:xfrm>
          <a:prstGeom prst="rect">
            <a:avLst/>
          </a:prstGeom>
        </p:spPr>
      </p:pic>
      <p:sp>
        <p:nvSpPr>
          <p:cNvPr id="7" name="テキスト ボックス 6">
            <a:extLst>
              <a:ext uri="{FF2B5EF4-FFF2-40B4-BE49-F238E27FC236}">
                <a16:creationId xmlns:a16="http://schemas.microsoft.com/office/drawing/2014/main" id="{87CBE980-1C87-4F96-AB02-B0857A702962}"/>
              </a:ext>
            </a:extLst>
          </p:cNvPr>
          <p:cNvSpPr txBox="1"/>
          <p:nvPr/>
        </p:nvSpPr>
        <p:spPr>
          <a:xfrm>
            <a:off x="4244061" y="2450850"/>
            <a:ext cx="4493539" cy="461665"/>
          </a:xfrm>
          <a:prstGeom prst="rect">
            <a:avLst/>
          </a:prstGeom>
          <a:noFill/>
        </p:spPr>
        <p:txBody>
          <a:bodyPr wrap="none" rtlCol="0">
            <a:spAutoFit/>
          </a:bodyPr>
          <a:lstStyle/>
          <a:p>
            <a:pPr algn="ctr"/>
            <a:r>
              <a:rPr kumimoji="1" lang="ja-JP" altLang="en-US" sz="2400" b="1" dirty="0">
                <a:solidFill>
                  <a:schemeClr val="accent1">
                    <a:lumMod val="75000"/>
                  </a:schemeClr>
                </a:solidFill>
              </a:rPr>
              <a:t>タマゴはひとつのカゴに盛るな</a:t>
            </a:r>
          </a:p>
        </p:txBody>
      </p:sp>
      <p:sp>
        <p:nvSpPr>
          <p:cNvPr id="11" name="テキスト ボックス 10">
            <a:extLst>
              <a:ext uri="{FF2B5EF4-FFF2-40B4-BE49-F238E27FC236}">
                <a16:creationId xmlns:a16="http://schemas.microsoft.com/office/drawing/2014/main" id="{E8B3DB2E-FC3F-4B31-922D-3CCE77E2D8C8}"/>
              </a:ext>
            </a:extLst>
          </p:cNvPr>
          <p:cNvSpPr txBox="1"/>
          <p:nvPr/>
        </p:nvSpPr>
        <p:spPr>
          <a:xfrm>
            <a:off x="4244061" y="2820304"/>
            <a:ext cx="4570482" cy="1151854"/>
          </a:xfrm>
          <a:prstGeom prst="rect">
            <a:avLst/>
          </a:prstGeom>
          <a:noFill/>
        </p:spPr>
        <p:txBody>
          <a:bodyPr wrap="none" rtlCol="0">
            <a:spAutoFit/>
          </a:bodyPr>
          <a:lstStyle/>
          <a:p>
            <a:pPr>
              <a:lnSpc>
                <a:spcPct val="130000"/>
              </a:lnSpc>
            </a:pPr>
            <a:r>
              <a:rPr lang="ja-JP" altLang="en-US" dirty="0"/>
              <a:t>タマゴはひとつのカゴに盛るよりも、</a:t>
            </a:r>
            <a:endParaRPr lang="en-US" altLang="ja-JP" dirty="0"/>
          </a:p>
          <a:p>
            <a:pPr>
              <a:lnSpc>
                <a:spcPct val="130000"/>
              </a:lnSpc>
            </a:pPr>
            <a:r>
              <a:rPr lang="ja-JP" altLang="en-US" dirty="0"/>
              <a:t>複数のカゴに盛った方が、</a:t>
            </a:r>
            <a:endParaRPr lang="en-US" altLang="ja-JP" dirty="0"/>
          </a:p>
          <a:p>
            <a:pPr>
              <a:lnSpc>
                <a:spcPct val="130000"/>
              </a:lnSpc>
            </a:pPr>
            <a:r>
              <a:rPr lang="ja-JP" altLang="en-US" dirty="0"/>
              <a:t>ひとつのカゴを落とした時の影響は少ない</a:t>
            </a:r>
            <a:endParaRPr kumimoji="1" lang="ja-JP" altLang="en-US" dirty="0"/>
          </a:p>
        </p:txBody>
      </p:sp>
      <p:sp>
        <p:nvSpPr>
          <p:cNvPr id="15" name="角丸四角形 10">
            <a:extLst>
              <a:ext uri="{FF2B5EF4-FFF2-40B4-BE49-F238E27FC236}">
                <a16:creationId xmlns:a16="http://schemas.microsoft.com/office/drawing/2014/main" id="{91069674-DAA8-4708-8F86-BE4011B64647}"/>
              </a:ext>
            </a:extLst>
          </p:cNvPr>
          <p:cNvSpPr/>
          <p:nvPr/>
        </p:nvSpPr>
        <p:spPr>
          <a:xfrm>
            <a:off x="536812" y="4339864"/>
            <a:ext cx="3924000" cy="2187936"/>
          </a:xfrm>
          <a:prstGeom prst="roundRect">
            <a:avLst>
              <a:gd name="adj" fmla="val 9603"/>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0">
            <a:extLst>
              <a:ext uri="{FF2B5EF4-FFF2-40B4-BE49-F238E27FC236}">
                <a16:creationId xmlns:a16="http://schemas.microsoft.com/office/drawing/2014/main" id="{7F888CA3-FB24-41B1-85C2-247A94C9CDE6}"/>
              </a:ext>
            </a:extLst>
          </p:cNvPr>
          <p:cNvSpPr/>
          <p:nvPr/>
        </p:nvSpPr>
        <p:spPr>
          <a:xfrm>
            <a:off x="4634863" y="4339864"/>
            <a:ext cx="3924000" cy="2187936"/>
          </a:xfrm>
          <a:prstGeom prst="roundRect">
            <a:avLst>
              <a:gd name="adj" fmla="val 8993"/>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a:extLst>
              <a:ext uri="{FF2B5EF4-FFF2-40B4-BE49-F238E27FC236}">
                <a16:creationId xmlns:a16="http://schemas.microsoft.com/office/drawing/2014/main" id="{5043F607-3482-4C8A-851F-45CD0F540002}"/>
              </a:ext>
            </a:extLst>
          </p:cNvPr>
          <p:cNvSpPr/>
          <p:nvPr/>
        </p:nvSpPr>
        <p:spPr>
          <a:xfrm>
            <a:off x="1324062" y="4121185"/>
            <a:ext cx="2349500" cy="446366"/>
          </a:xfrm>
          <a:prstGeom prst="roundRect">
            <a:avLst>
              <a:gd name="adj" fmla="val 50000"/>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資産分散</a:t>
            </a:r>
          </a:p>
        </p:txBody>
      </p:sp>
      <p:sp>
        <p:nvSpPr>
          <p:cNvPr id="13" name="角丸四角形 11">
            <a:extLst>
              <a:ext uri="{FF2B5EF4-FFF2-40B4-BE49-F238E27FC236}">
                <a16:creationId xmlns:a16="http://schemas.microsoft.com/office/drawing/2014/main" id="{9350D5D1-8567-445E-8C11-789C25B2CAB3}"/>
              </a:ext>
            </a:extLst>
          </p:cNvPr>
          <p:cNvSpPr/>
          <p:nvPr/>
        </p:nvSpPr>
        <p:spPr>
          <a:xfrm>
            <a:off x="5422113" y="4121185"/>
            <a:ext cx="2349500" cy="446366"/>
          </a:xfrm>
          <a:prstGeom prst="roundRect">
            <a:avLst>
              <a:gd name="adj" fmla="val 50000"/>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時間分散</a:t>
            </a:r>
          </a:p>
        </p:txBody>
      </p:sp>
      <p:sp>
        <p:nvSpPr>
          <p:cNvPr id="20" name="テキスト ボックス 19">
            <a:extLst>
              <a:ext uri="{FF2B5EF4-FFF2-40B4-BE49-F238E27FC236}">
                <a16:creationId xmlns:a16="http://schemas.microsoft.com/office/drawing/2014/main" id="{DC7E49C5-D405-4B67-8E25-2824495F5329}"/>
              </a:ext>
            </a:extLst>
          </p:cNvPr>
          <p:cNvSpPr txBox="1"/>
          <p:nvPr/>
        </p:nvSpPr>
        <p:spPr>
          <a:xfrm>
            <a:off x="687010" y="4691474"/>
            <a:ext cx="1995597" cy="1711238"/>
          </a:xfrm>
          <a:prstGeom prst="rect">
            <a:avLst/>
          </a:prstGeom>
          <a:noFill/>
        </p:spPr>
        <p:txBody>
          <a:bodyPr wrap="square" rtlCol="0">
            <a:spAutoFit/>
          </a:bodyPr>
          <a:lstStyle/>
          <a:p>
            <a:pPr>
              <a:lnSpc>
                <a:spcPct val="110000"/>
              </a:lnSpc>
            </a:pPr>
            <a:r>
              <a:rPr lang="ja-JP" altLang="en-US" sz="1600" dirty="0"/>
              <a:t>複数の資産に投資することで、ある資産の値下がりをほかの資産でカバーできる可能性が高まる。</a:t>
            </a:r>
            <a:endParaRPr kumimoji="1" lang="ja-JP" altLang="en-US" sz="1600" dirty="0"/>
          </a:p>
        </p:txBody>
      </p:sp>
      <p:sp>
        <p:nvSpPr>
          <p:cNvPr id="16" name="テキスト ボックス 15">
            <a:extLst>
              <a:ext uri="{FF2B5EF4-FFF2-40B4-BE49-F238E27FC236}">
                <a16:creationId xmlns:a16="http://schemas.microsoft.com/office/drawing/2014/main" id="{26C0EB0B-BD7A-4B1A-84F2-3C9FAA9ED420}"/>
              </a:ext>
            </a:extLst>
          </p:cNvPr>
          <p:cNvSpPr txBox="1"/>
          <p:nvPr/>
        </p:nvSpPr>
        <p:spPr>
          <a:xfrm>
            <a:off x="4782861" y="4684869"/>
            <a:ext cx="1779422" cy="1710809"/>
          </a:xfrm>
          <a:prstGeom prst="rect">
            <a:avLst/>
          </a:prstGeom>
          <a:noFill/>
        </p:spPr>
        <p:txBody>
          <a:bodyPr wrap="square" rtlCol="0">
            <a:spAutoFit/>
          </a:bodyPr>
          <a:lstStyle/>
          <a:p>
            <a:pPr>
              <a:lnSpc>
                <a:spcPct val="110000"/>
              </a:lnSpc>
            </a:pPr>
            <a:r>
              <a:rPr lang="ja-JP" altLang="en-US" sz="1600" dirty="0"/>
              <a:t>投資時期を分けることで、一度に購入するよりも平均購入単価を安定させる効果が期待できる。</a:t>
            </a:r>
            <a:endParaRPr kumimoji="1" lang="ja-JP" altLang="en-US" sz="1600" dirty="0"/>
          </a:p>
        </p:txBody>
      </p:sp>
      <p:pic>
        <p:nvPicPr>
          <p:cNvPr id="9" name="図 8">
            <a:extLst>
              <a:ext uri="{FF2B5EF4-FFF2-40B4-BE49-F238E27FC236}">
                <a16:creationId xmlns:a16="http://schemas.microsoft.com/office/drawing/2014/main" id="{E8951E2E-0239-4148-A779-638575787398}"/>
              </a:ext>
            </a:extLst>
          </p:cNvPr>
          <p:cNvPicPr>
            <a:picLocks noChangeAspect="1"/>
          </p:cNvPicPr>
          <p:nvPr/>
        </p:nvPicPr>
        <p:blipFill>
          <a:blip r:embed="rId4"/>
          <a:stretch>
            <a:fillRect/>
          </a:stretch>
        </p:blipFill>
        <p:spPr>
          <a:xfrm>
            <a:off x="2560350" y="4999893"/>
            <a:ext cx="1799304" cy="995007"/>
          </a:xfrm>
          <a:prstGeom prst="rect">
            <a:avLst/>
          </a:prstGeom>
        </p:spPr>
      </p:pic>
      <p:sp>
        <p:nvSpPr>
          <p:cNvPr id="5" name="吹き出し: 円形 4">
            <a:extLst>
              <a:ext uri="{FF2B5EF4-FFF2-40B4-BE49-F238E27FC236}">
                <a16:creationId xmlns:a16="http://schemas.microsoft.com/office/drawing/2014/main" id="{778C2EAF-14A3-4E80-AD83-BFCD67C921C0}"/>
              </a:ext>
            </a:extLst>
          </p:cNvPr>
          <p:cNvSpPr/>
          <p:nvPr/>
        </p:nvSpPr>
        <p:spPr>
          <a:xfrm>
            <a:off x="6693568" y="4796311"/>
            <a:ext cx="1734009" cy="1477328"/>
          </a:xfrm>
          <a:prstGeom prst="wedgeEllipseCallout">
            <a:avLst>
              <a:gd name="adj1" fmla="val -60408"/>
              <a:gd name="adj2" fmla="val 18994"/>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kumimoji="1" lang="ja-JP" altLang="en-US" sz="1600" dirty="0"/>
              <a:t>毎月、少しずつ、積み立てできる商品もある。</a:t>
            </a:r>
          </a:p>
        </p:txBody>
      </p:sp>
      <p:sp>
        <p:nvSpPr>
          <p:cNvPr id="17" name="テキスト ボックス 16">
            <a:extLst>
              <a:ext uri="{FF2B5EF4-FFF2-40B4-BE49-F238E27FC236}">
                <a16:creationId xmlns:a16="http://schemas.microsoft.com/office/drawing/2014/main" id="{DA75B79E-1C0A-7C42-BC0E-FBFFD4031ADD}"/>
              </a:ext>
            </a:extLst>
          </p:cNvPr>
          <p:cNvSpPr txBox="1"/>
          <p:nvPr/>
        </p:nvSpPr>
        <p:spPr>
          <a:xfrm>
            <a:off x="1335471" y="1649210"/>
            <a:ext cx="6647974" cy="646331"/>
          </a:xfrm>
          <a:prstGeom prst="rect">
            <a:avLst/>
          </a:prstGeom>
          <a:noFill/>
        </p:spPr>
        <p:txBody>
          <a:bodyPr wrap="none" rtlCol="0">
            <a:spAutoFit/>
          </a:bodyPr>
          <a:lstStyle/>
          <a:p>
            <a:pPr>
              <a:defRPr/>
            </a:pPr>
            <a:r>
              <a:rPr lang="ja-JP" altLang="en-US" sz="3600">
                <a:solidFill>
                  <a:schemeClr val="tx2"/>
                </a:solidFill>
              </a:rPr>
              <a:t>分散効果で大きな失敗を防ぐ。</a:t>
            </a:r>
            <a:endParaRPr lang="en-US" altLang="ja-JP" sz="3600" dirty="0">
              <a:solidFill>
                <a:schemeClr val="tx2"/>
              </a:solidFill>
            </a:endParaRPr>
          </a:p>
        </p:txBody>
      </p:sp>
      <p:sp>
        <p:nvSpPr>
          <p:cNvPr id="19" name="テキスト ボックス 18">
            <a:extLst>
              <a:ext uri="{FF2B5EF4-FFF2-40B4-BE49-F238E27FC236}">
                <a16:creationId xmlns:a16="http://schemas.microsoft.com/office/drawing/2014/main" id="{BAA38F62-E2D1-594D-8E06-9480016E2493}"/>
              </a:ext>
            </a:extLst>
          </p:cNvPr>
          <p:cNvSpPr txBox="1"/>
          <p:nvPr/>
        </p:nvSpPr>
        <p:spPr>
          <a:xfrm>
            <a:off x="508000" y="1313593"/>
            <a:ext cx="827471" cy="1107996"/>
          </a:xfrm>
          <a:prstGeom prst="rect">
            <a:avLst/>
          </a:prstGeom>
          <a:noFill/>
        </p:spPr>
        <p:txBody>
          <a:bodyPr wrap="none" rtlCol="0">
            <a:spAutoFit/>
          </a:bodyPr>
          <a:lstStyle/>
          <a:p>
            <a:r>
              <a:rPr lang="en-US" altLang="ja-JP" sz="6600" dirty="0">
                <a:solidFill>
                  <a:srgbClr val="00B0F0"/>
                </a:solidFill>
              </a:rPr>
              <a:t>2</a:t>
            </a:r>
            <a:r>
              <a:rPr kumimoji="1" lang="en-US" altLang="ja-JP" sz="6600" dirty="0">
                <a:solidFill>
                  <a:srgbClr val="00B0F0"/>
                </a:solidFill>
              </a:rPr>
              <a:t>.</a:t>
            </a:r>
            <a:endParaRPr kumimoji="1" lang="ja-JP" altLang="en-US" sz="6600" dirty="0">
              <a:solidFill>
                <a:srgbClr val="00B0F0"/>
              </a:solidFill>
            </a:endParaRPr>
          </a:p>
        </p:txBody>
      </p:sp>
    </p:spTree>
    <p:extLst>
      <p:ext uri="{BB962C8B-B14F-4D97-AF65-F5344CB8AC3E}">
        <p14:creationId xmlns:p14="http://schemas.microsoft.com/office/powerpoint/2010/main" val="14226512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0476CA-8B8C-40DB-AE7F-ABA10B06BDB3}"/>
              </a:ext>
            </a:extLst>
          </p:cNvPr>
          <p:cNvSpPr>
            <a:spLocks noGrp="1"/>
          </p:cNvSpPr>
          <p:nvPr>
            <p:ph type="title"/>
          </p:nvPr>
        </p:nvSpPr>
        <p:spPr/>
        <p:txBody>
          <a:bodyPr>
            <a:normAutofit/>
          </a:bodyPr>
          <a:lstStyle/>
          <a:p>
            <a:r>
              <a:rPr lang="ja-JP" altLang="en-US" dirty="0"/>
              <a:t>コツその３（長期運用）</a:t>
            </a:r>
            <a:endParaRPr kumimoji="1" lang="ja-JP" altLang="en-US" dirty="0"/>
          </a:p>
        </p:txBody>
      </p:sp>
      <p:sp>
        <p:nvSpPr>
          <p:cNvPr id="3" name="スライド番号プレースホルダー 2">
            <a:extLst>
              <a:ext uri="{FF2B5EF4-FFF2-40B4-BE49-F238E27FC236}">
                <a16:creationId xmlns:a16="http://schemas.microsoft.com/office/drawing/2014/main" id="{AAB90BE6-230C-48DF-A796-9387190F5FF0}"/>
              </a:ext>
            </a:extLst>
          </p:cNvPr>
          <p:cNvSpPr>
            <a:spLocks noGrp="1"/>
          </p:cNvSpPr>
          <p:nvPr>
            <p:ph type="sldNum" sz="quarter" idx="4"/>
          </p:nvPr>
        </p:nvSpPr>
        <p:spPr/>
        <p:txBody>
          <a:bodyPr/>
          <a:lstStyle/>
          <a:p>
            <a:fld id="{61AAA30B-0EA0-A245-8576-0F101DEF2AA9}" type="slidenum">
              <a:rPr lang="ja-JP" altLang="en-US" smtClean="0"/>
              <a:pPr/>
              <a:t>32</a:t>
            </a:fld>
            <a:endParaRPr lang="ja-JP" altLang="en-US" dirty="0"/>
          </a:p>
        </p:txBody>
      </p:sp>
      <p:sp>
        <p:nvSpPr>
          <p:cNvPr id="7" name="テキスト ボックス 6">
            <a:extLst>
              <a:ext uri="{FF2B5EF4-FFF2-40B4-BE49-F238E27FC236}">
                <a16:creationId xmlns:a16="http://schemas.microsoft.com/office/drawing/2014/main" id="{87CBE980-1C87-4F96-AB02-B0857A702962}"/>
              </a:ext>
            </a:extLst>
          </p:cNvPr>
          <p:cNvSpPr txBox="1"/>
          <p:nvPr/>
        </p:nvSpPr>
        <p:spPr>
          <a:xfrm>
            <a:off x="520700" y="2544251"/>
            <a:ext cx="4801314" cy="960263"/>
          </a:xfrm>
          <a:prstGeom prst="rect">
            <a:avLst/>
          </a:prstGeom>
          <a:noFill/>
        </p:spPr>
        <p:txBody>
          <a:bodyPr wrap="none" rtlCol="0">
            <a:spAutoFit/>
          </a:bodyPr>
          <a:lstStyle/>
          <a:p>
            <a:pPr>
              <a:lnSpc>
                <a:spcPct val="120000"/>
              </a:lnSpc>
            </a:pPr>
            <a:r>
              <a:rPr lang="ja-JP" altLang="en-US" sz="2400" b="1" dirty="0">
                <a:solidFill>
                  <a:schemeClr val="tx2"/>
                </a:solidFill>
              </a:rPr>
              <a:t>資産分散の効果を味方に</a:t>
            </a:r>
            <a:r>
              <a:rPr lang="ja-JP" altLang="en-US" sz="2400" b="1">
                <a:solidFill>
                  <a:schemeClr val="tx2"/>
                </a:solidFill>
              </a:rPr>
              <a:t>つけて、</a:t>
            </a:r>
            <a:endParaRPr lang="en-US" altLang="ja-JP" sz="2400" b="1" dirty="0">
              <a:solidFill>
                <a:schemeClr val="tx2"/>
              </a:solidFill>
            </a:endParaRPr>
          </a:p>
          <a:p>
            <a:pPr>
              <a:lnSpc>
                <a:spcPct val="120000"/>
              </a:lnSpc>
            </a:pPr>
            <a:r>
              <a:rPr lang="ja-JP" altLang="en-US" sz="2400" b="1">
                <a:solidFill>
                  <a:schemeClr val="tx2"/>
                </a:solidFill>
              </a:rPr>
              <a:t>長い</a:t>
            </a:r>
            <a:r>
              <a:rPr lang="ja-JP" altLang="en-US" sz="2400" b="1" dirty="0">
                <a:solidFill>
                  <a:schemeClr val="tx2"/>
                </a:solidFill>
              </a:rPr>
              <a:t>目で考える。</a:t>
            </a:r>
            <a:endParaRPr kumimoji="1" lang="ja-JP" altLang="en-US" sz="2400" b="1" dirty="0">
              <a:solidFill>
                <a:schemeClr val="tx2"/>
              </a:solidFill>
            </a:endParaRPr>
          </a:p>
        </p:txBody>
      </p:sp>
      <p:sp>
        <p:nvSpPr>
          <p:cNvPr id="5" name="正方形/長方形 4">
            <a:extLst>
              <a:ext uri="{FF2B5EF4-FFF2-40B4-BE49-F238E27FC236}">
                <a16:creationId xmlns:a16="http://schemas.microsoft.com/office/drawing/2014/main" id="{914D6301-A0E9-48DD-9E2F-8B184EC35A93}"/>
              </a:ext>
            </a:extLst>
          </p:cNvPr>
          <p:cNvSpPr/>
          <p:nvPr/>
        </p:nvSpPr>
        <p:spPr>
          <a:xfrm>
            <a:off x="520700" y="3596752"/>
            <a:ext cx="3759200" cy="2391424"/>
          </a:xfrm>
          <a:prstGeom prst="rect">
            <a:avLst/>
          </a:prstGeom>
        </p:spPr>
        <p:txBody>
          <a:bodyPr wrap="square">
            <a:spAutoFit/>
          </a:bodyPr>
          <a:lstStyle/>
          <a:p>
            <a:pPr>
              <a:lnSpc>
                <a:spcPct val="140000"/>
              </a:lnSpc>
            </a:pPr>
            <a:r>
              <a:rPr lang="ja-JP" altLang="en-US" dirty="0"/>
              <a:t>資産分散の効果をみかたにつけて長期運用することで、収益の安定性が得られやすくなります。</a:t>
            </a:r>
            <a:endParaRPr lang="en-US" altLang="ja-JP" dirty="0"/>
          </a:p>
          <a:p>
            <a:pPr>
              <a:lnSpc>
                <a:spcPct val="140000"/>
              </a:lnSpc>
            </a:pPr>
            <a:r>
              <a:rPr lang="ja-JP" altLang="en-US" dirty="0">
                <a:effectLst/>
              </a:rPr>
              <a:t>また、運用の成果を「再投資」すれば、複利の</a:t>
            </a:r>
            <a:r>
              <a:rPr lang="ja-JP" altLang="en-US">
                <a:effectLst/>
              </a:rPr>
              <a:t>効果を</a:t>
            </a:r>
            <a:r>
              <a:rPr lang="ja-JP" altLang="en-US"/>
              <a:t>得る</a:t>
            </a:r>
            <a:r>
              <a:rPr lang="ja-JP" altLang="en-US" dirty="0"/>
              <a:t>ことができます。</a:t>
            </a:r>
            <a:endParaRPr lang="ja-JP" altLang="en-US" dirty="0">
              <a:effectLst/>
            </a:endParaRPr>
          </a:p>
        </p:txBody>
      </p:sp>
      <p:sp>
        <p:nvSpPr>
          <p:cNvPr id="6" name="吹き出し: 円形 5">
            <a:extLst>
              <a:ext uri="{FF2B5EF4-FFF2-40B4-BE49-F238E27FC236}">
                <a16:creationId xmlns:a16="http://schemas.microsoft.com/office/drawing/2014/main" id="{9BC0AF40-6321-4F1D-8E3C-BC99552CB6DA}"/>
              </a:ext>
            </a:extLst>
          </p:cNvPr>
          <p:cNvSpPr/>
          <p:nvPr/>
        </p:nvSpPr>
        <p:spPr>
          <a:xfrm>
            <a:off x="6381570" y="2421589"/>
            <a:ext cx="2356030" cy="1539173"/>
          </a:xfrm>
          <a:prstGeom prst="wedgeEllipseCallout">
            <a:avLst>
              <a:gd name="adj1" fmla="val -32907"/>
              <a:gd name="adj2" fmla="val 54870"/>
            </a:avLst>
          </a:prstGeom>
          <a:no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ja-JP" altLang="en-US" dirty="0">
                <a:solidFill>
                  <a:schemeClr val="tx1"/>
                </a:solidFill>
              </a:rPr>
              <a:t>長期</a:t>
            </a:r>
            <a:r>
              <a:rPr kumimoji="1" lang="ja-JP" altLang="en-US">
                <a:solidFill>
                  <a:schemeClr val="tx1"/>
                </a:solidFill>
              </a:rPr>
              <a:t>運用に</a:t>
            </a:r>
            <a:endParaRPr kumimoji="1" lang="en-US" altLang="ja-JP" dirty="0">
              <a:solidFill>
                <a:schemeClr val="tx1"/>
              </a:solidFill>
            </a:endParaRPr>
          </a:p>
          <a:p>
            <a:pPr algn="ctr">
              <a:lnSpc>
                <a:spcPct val="120000"/>
              </a:lnSpc>
            </a:pPr>
            <a:r>
              <a:rPr kumimoji="1" lang="ja-JP" altLang="en-US">
                <a:solidFill>
                  <a:schemeClr val="tx1"/>
                </a:solidFill>
              </a:rPr>
              <a:t>向いた</a:t>
            </a:r>
            <a:r>
              <a:rPr kumimoji="1" lang="ja-JP" altLang="en-US" dirty="0">
                <a:solidFill>
                  <a:schemeClr val="tx1"/>
                </a:solidFill>
              </a:rPr>
              <a:t>商品</a:t>
            </a:r>
            <a:r>
              <a:rPr kumimoji="1" lang="ja-JP" altLang="en-US">
                <a:solidFill>
                  <a:schemeClr val="tx1"/>
                </a:solidFill>
              </a:rPr>
              <a:t>を選ぼう</a:t>
            </a:r>
            <a:endParaRPr kumimoji="1" lang="ja-JP" altLang="en-US" dirty="0">
              <a:solidFill>
                <a:schemeClr val="tx1"/>
              </a:solidFill>
            </a:endParaRPr>
          </a:p>
        </p:txBody>
      </p:sp>
      <p:sp>
        <p:nvSpPr>
          <p:cNvPr id="12" name="テキスト ボックス 11">
            <a:extLst>
              <a:ext uri="{FF2B5EF4-FFF2-40B4-BE49-F238E27FC236}">
                <a16:creationId xmlns:a16="http://schemas.microsoft.com/office/drawing/2014/main" id="{046040B9-5549-5A48-A172-5A0AAC4BD7A9}"/>
              </a:ext>
            </a:extLst>
          </p:cNvPr>
          <p:cNvSpPr txBox="1"/>
          <p:nvPr/>
        </p:nvSpPr>
        <p:spPr>
          <a:xfrm>
            <a:off x="1335471" y="1649210"/>
            <a:ext cx="7109639" cy="646331"/>
          </a:xfrm>
          <a:prstGeom prst="rect">
            <a:avLst/>
          </a:prstGeom>
          <a:noFill/>
        </p:spPr>
        <p:txBody>
          <a:bodyPr wrap="none" rtlCol="0">
            <a:spAutoFit/>
          </a:bodyPr>
          <a:lstStyle/>
          <a:p>
            <a:pPr>
              <a:defRPr/>
            </a:pPr>
            <a:r>
              <a:rPr lang="ja-JP" altLang="en-US" sz="3600" dirty="0">
                <a:solidFill>
                  <a:schemeClr val="tx2"/>
                </a:solidFill>
              </a:rPr>
              <a:t>おかねにじっくり働いてもらう。</a:t>
            </a:r>
            <a:endParaRPr lang="en-US" altLang="ja-JP" sz="3600" dirty="0">
              <a:solidFill>
                <a:schemeClr val="tx2"/>
              </a:solidFill>
            </a:endParaRPr>
          </a:p>
        </p:txBody>
      </p:sp>
      <p:sp>
        <p:nvSpPr>
          <p:cNvPr id="13" name="テキスト ボックス 12">
            <a:extLst>
              <a:ext uri="{FF2B5EF4-FFF2-40B4-BE49-F238E27FC236}">
                <a16:creationId xmlns:a16="http://schemas.microsoft.com/office/drawing/2014/main" id="{12E12A38-7DC0-5448-9D2B-4C65013E569C}"/>
              </a:ext>
            </a:extLst>
          </p:cNvPr>
          <p:cNvSpPr txBox="1"/>
          <p:nvPr/>
        </p:nvSpPr>
        <p:spPr>
          <a:xfrm>
            <a:off x="508000" y="1313593"/>
            <a:ext cx="827471" cy="1107996"/>
          </a:xfrm>
          <a:prstGeom prst="rect">
            <a:avLst/>
          </a:prstGeom>
          <a:noFill/>
        </p:spPr>
        <p:txBody>
          <a:bodyPr wrap="none" rtlCol="0">
            <a:spAutoFit/>
          </a:bodyPr>
          <a:lstStyle/>
          <a:p>
            <a:r>
              <a:rPr lang="en-US" altLang="ja-JP" sz="6600" dirty="0">
                <a:solidFill>
                  <a:srgbClr val="00B0F0"/>
                </a:solidFill>
              </a:rPr>
              <a:t>3</a:t>
            </a:r>
            <a:r>
              <a:rPr kumimoji="1" lang="en-US" altLang="ja-JP" sz="6600" dirty="0">
                <a:solidFill>
                  <a:srgbClr val="00B0F0"/>
                </a:solidFill>
              </a:rPr>
              <a:t>.</a:t>
            </a:r>
            <a:endParaRPr kumimoji="1" lang="ja-JP" altLang="en-US" sz="6600" dirty="0">
              <a:solidFill>
                <a:srgbClr val="00B0F0"/>
              </a:solidFill>
            </a:endParaRPr>
          </a:p>
        </p:txBody>
      </p:sp>
      <p:pic>
        <p:nvPicPr>
          <p:cNvPr id="9" name="図 8" descr="光, シャツ が含まれている画像&#10;&#10;自動的に生成された説明">
            <a:extLst>
              <a:ext uri="{FF2B5EF4-FFF2-40B4-BE49-F238E27FC236}">
                <a16:creationId xmlns:a16="http://schemas.microsoft.com/office/drawing/2014/main" id="{CA24E48A-601E-9043-8D4E-F5629B7D516F}"/>
              </a:ext>
            </a:extLst>
          </p:cNvPr>
          <p:cNvPicPr>
            <a:picLocks noChangeAspect="1"/>
          </p:cNvPicPr>
          <p:nvPr/>
        </p:nvPicPr>
        <p:blipFill rotWithShape="1">
          <a:blip r:embed="rId3"/>
          <a:srcRect b="30641"/>
          <a:stretch/>
        </p:blipFill>
        <p:spPr>
          <a:xfrm>
            <a:off x="5004746" y="3741583"/>
            <a:ext cx="1905488" cy="3116418"/>
          </a:xfrm>
          <a:prstGeom prst="rect">
            <a:avLst/>
          </a:prstGeom>
        </p:spPr>
      </p:pic>
    </p:spTree>
    <p:extLst>
      <p:ext uri="{BB962C8B-B14F-4D97-AF65-F5344CB8AC3E}">
        <p14:creationId xmlns:p14="http://schemas.microsoft.com/office/powerpoint/2010/main" val="7322127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2D3980-9F05-4965-BE81-971B932DBCFA}"/>
              </a:ext>
            </a:extLst>
          </p:cNvPr>
          <p:cNvSpPr>
            <a:spLocks noGrp="1"/>
          </p:cNvSpPr>
          <p:nvPr>
            <p:ph type="title"/>
          </p:nvPr>
        </p:nvSpPr>
        <p:spPr/>
        <p:txBody>
          <a:bodyPr>
            <a:normAutofit/>
          </a:bodyPr>
          <a:lstStyle/>
          <a:p>
            <a:r>
              <a:rPr lang="ja-JP" altLang="en-US" dirty="0">
                <a:solidFill>
                  <a:srgbClr val="134A87"/>
                </a:solidFill>
              </a:rPr>
              <a:t>資産形成を応援する各種制度</a:t>
            </a:r>
            <a:endParaRPr kumimoji="1" lang="ja-JP" altLang="en-US" dirty="0"/>
          </a:p>
        </p:txBody>
      </p:sp>
      <p:sp>
        <p:nvSpPr>
          <p:cNvPr id="3" name="スライド番号プレースホルダー 2">
            <a:extLst>
              <a:ext uri="{FF2B5EF4-FFF2-40B4-BE49-F238E27FC236}">
                <a16:creationId xmlns:a16="http://schemas.microsoft.com/office/drawing/2014/main" id="{236D6677-DEDD-43CB-B293-6930173EEC36}"/>
              </a:ext>
            </a:extLst>
          </p:cNvPr>
          <p:cNvSpPr>
            <a:spLocks noGrp="1"/>
          </p:cNvSpPr>
          <p:nvPr>
            <p:ph type="sldNum" sz="quarter" idx="4"/>
          </p:nvPr>
        </p:nvSpPr>
        <p:spPr/>
        <p:txBody>
          <a:bodyPr/>
          <a:lstStyle/>
          <a:p>
            <a:fld id="{61AAA30B-0EA0-A245-8576-0F101DEF2AA9}" type="slidenum">
              <a:rPr lang="ja-JP" altLang="en-US" smtClean="0"/>
              <a:pPr/>
              <a:t>33</a:t>
            </a:fld>
            <a:endParaRPr lang="ja-JP" altLang="en-US" dirty="0"/>
          </a:p>
        </p:txBody>
      </p:sp>
      <p:graphicFrame>
        <p:nvGraphicFramePr>
          <p:cNvPr id="15" name="表 14">
            <a:extLst>
              <a:ext uri="{FF2B5EF4-FFF2-40B4-BE49-F238E27FC236}">
                <a16:creationId xmlns:a16="http://schemas.microsoft.com/office/drawing/2014/main" id="{CED00319-A9F1-4AAA-9471-EAFCF6FDFC68}"/>
              </a:ext>
            </a:extLst>
          </p:cNvPr>
          <p:cNvGraphicFramePr>
            <a:graphicFrameLocks noGrp="1"/>
          </p:cNvGraphicFramePr>
          <p:nvPr>
            <p:extLst>
              <p:ext uri="{D42A27DB-BD31-4B8C-83A1-F6EECF244321}">
                <p14:modId xmlns:p14="http://schemas.microsoft.com/office/powerpoint/2010/main" val="380966114"/>
              </p:ext>
            </p:extLst>
          </p:nvPr>
        </p:nvGraphicFramePr>
        <p:xfrm>
          <a:off x="366867" y="1524295"/>
          <a:ext cx="8280000" cy="4840580"/>
        </p:xfrm>
        <a:graphic>
          <a:graphicData uri="http://schemas.openxmlformats.org/drawingml/2006/table">
            <a:tbl>
              <a:tblPr firstRow="1" bandRow="1">
                <a:tableStyleId>{5C22544A-7EE6-4342-B048-85BDC9FD1C3A}</a:tableStyleId>
              </a:tblPr>
              <a:tblGrid>
                <a:gridCol w="864000">
                  <a:extLst>
                    <a:ext uri="{9D8B030D-6E8A-4147-A177-3AD203B41FA5}">
                      <a16:colId xmlns:a16="http://schemas.microsoft.com/office/drawing/2014/main" val="2863814432"/>
                    </a:ext>
                  </a:extLst>
                </a:gridCol>
                <a:gridCol w="2124000">
                  <a:extLst>
                    <a:ext uri="{9D8B030D-6E8A-4147-A177-3AD203B41FA5}">
                      <a16:colId xmlns:a16="http://schemas.microsoft.com/office/drawing/2014/main" val="1416325066"/>
                    </a:ext>
                  </a:extLst>
                </a:gridCol>
                <a:gridCol w="2124000">
                  <a:extLst>
                    <a:ext uri="{9D8B030D-6E8A-4147-A177-3AD203B41FA5}">
                      <a16:colId xmlns:a16="http://schemas.microsoft.com/office/drawing/2014/main" val="4172424595"/>
                    </a:ext>
                  </a:extLst>
                </a:gridCol>
                <a:gridCol w="3168000">
                  <a:extLst>
                    <a:ext uri="{9D8B030D-6E8A-4147-A177-3AD203B41FA5}">
                      <a16:colId xmlns:a16="http://schemas.microsoft.com/office/drawing/2014/main" val="3298495723"/>
                    </a:ext>
                  </a:extLst>
                </a:gridCol>
              </a:tblGrid>
              <a:tr h="504000">
                <a:tc>
                  <a:txBody>
                    <a:bodyPr/>
                    <a:lstStyle/>
                    <a:p>
                      <a:endParaRPr kumimoji="1" lang="ja-JP" altLang="en-US" b="0" i="0" dirty="0">
                        <a:latin typeface="Meiryo" panose="020B0604030504040204" pitchFamily="34" charset="-128"/>
                        <a:ea typeface="Meiryo" panose="020B0604030504040204" pitchFamily="34" charset="-128"/>
                      </a:endParaRPr>
                    </a:p>
                  </a:txBody>
                  <a:tcPr>
                    <a:lnR w="12700" cap="flat" cmpd="sng" algn="ctr">
                      <a:solidFill>
                        <a:schemeClr val="tx2"/>
                      </a:solidFill>
                      <a:prstDash val="solid"/>
                      <a:round/>
                      <a:headEnd type="none" w="med" len="med"/>
                      <a:tailEnd type="none" w="med" len="med"/>
                    </a:lnR>
                    <a:noFill/>
                  </a:tcPr>
                </a:tc>
                <a:tc>
                  <a:txBody>
                    <a:bodyPr/>
                    <a:lstStyle/>
                    <a:p>
                      <a:pPr algn="ctr"/>
                      <a:r>
                        <a:rPr kumimoji="1" lang="ja-JP" altLang="en-US" sz="2000" b="1" i="0" dirty="0">
                          <a:latin typeface="Meiryo" panose="020B0604030504040204" pitchFamily="34" charset="-128"/>
                          <a:ea typeface="Meiryo" panose="020B0604030504040204" pitchFamily="34" charset="-128"/>
                        </a:rPr>
                        <a:t>一般</a:t>
                      </a:r>
                      <a:r>
                        <a:rPr kumimoji="1" lang="en-US" altLang="ja-JP" sz="2000" b="1" i="0" dirty="0">
                          <a:latin typeface="Meiryo" panose="020B0604030504040204" pitchFamily="34" charset="-128"/>
                          <a:ea typeface="Meiryo" panose="020B0604030504040204" pitchFamily="34" charset="-128"/>
                        </a:rPr>
                        <a:t>NISA</a:t>
                      </a:r>
                      <a:r>
                        <a:rPr kumimoji="1" lang="en-US" altLang="ja-JP" sz="2000" b="1" i="0" baseline="30000" dirty="0">
                          <a:latin typeface="Meiryo" panose="020B0604030504040204" pitchFamily="34" charset="-128"/>
                          <a:ea typeface="Meiryo" panose="020B0604030504040204" pitchFamily="34" charset="-128"/>
                        </a:rPr>
                        <a:t>※</a:t>
                      </a:r>
                      <a:endParaRPr kumimoji="1" lang="ja-JP" altLang="en-US" sz="2000" b="1" i="0" baseline="3000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a:txBody>
                    <a:bodyPr/>
                    <a:lstStyle/>
                    <a:p>
                      <a:pPr algn="ctr"/>
                      <a:r>
                        <a:rPr kumimoji="1" lang="ja-JP" altLang="en-US" sz="2000" b="1" i="0" dirty="0">
                          <a:latin typeface="Meiryo" panose="020B0604030504040204" pitchFamily="34" charset="-128"/>
                          <a:ea typeface="Meiryo" panose="020B0604030504040204" pitchFamily="34" charset="-128"/>
                        </a:rPr>
                        <a:t>つみたて</a:t>
                      </a:r>
                      <a:r>
                        <a:rPr kumimoji="1" lang="en-US" altLang="ja-JP" sz="2000" b="1" i="0" dirty="0">
                          <a:latin typeface="Meiryo" panose="020B0604030504040204" pitchFamily="34" charset="-128"/>
                          <a:ea typeface="Meiryo" panose="020B0604030504040204" pitchFamily="34" charset="-128"/>
                        </a:rPr>
                        <a:t>NISA</a:t>
                      </a:r>
                      <a:endParaRPr kumimoji="1" lang="ja-JP" altLang="en-US" sz="2000" b="1"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a:txBody>
                    <a:bodyPr/>
                    <a:lstStyle/>
                    <a:p>
                      <a:pPr algn="ctr"/>
                      <a:r>
                        <a:rPr kumimoji="1" lang="en-US" altLang="ja-JP" sz="2000" b="1" i="0" dirty="0" err="1">
                          <a:latin typeface="Meiryo" panose="020B0604030504040204" pitchFamily="34" charset="-128"/>
                          <a:ea typeface="Meiryo" panose="020B0604030504040204" pitchFamily="34" charset="-128"/>
                        </a:rPr>
                        <a:t>iDeCo</a:t>
                      </a:r>
                      <a:endParaRPr kumimoji="1" lang="ja-JP" altLang="en-US" sz="2000" b="1"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extLst>
                  <a:ext uri="{0D108BD9-81ED-4DB2-BD59-A6C34878D82A}">
                    <a16:rowId xmlns:a16="http://schemas.microsoft.com/office/drawing/2014/main" val="2924098847"/>
                  </a:ext>
                </a:extLst>
              </a:tr>
              <a:tr h="1044000">
                <a:tc>
                  <a:txBody>
                    <a:bodyPr/>
                    <a:lstStyle/>
                    <a:p>
                      <a:endParaRPr kumimoji="1" lang="ja-JP" altLang="en-US" b="0" i="0" dirty="0">
                        <a:latin typeface="Meiryo" panose="020B0604030504040204" pitchFamily="34" charset="-128"/>
                        <a:ea typeface="Meiryo" panose="020B0604030504040204" pitchFamily="34" charset="-128"/>
                      </a:endParaRPr>
                    </a:p>
                  </a:txBody>
                  <a:tcPr>
                    <a:lnR w="12700" cap="flat" cmpd="sng" algn="ctr">
                      <a:solidFill>
                        <a:schemeClr val="tx2"/>
                      </a:solidFill>
                      <a:prstDash val="solid"/>
                      <a:round/>
                      <a:headEnd type="none" w="med" len="med"/>
                      <a:tailEnd type="none" w="med" len="med"/>
                    </a:lnR>
                    <a:noFill/>
                  </a:tcPr>
                </a:tc>
                <a:tc gridSpan="2">
                  <a: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600" b="0" i="0" dirty="0">
                          <a:solidFill>
                            <a:schemeClr val="tx2"/>
                          </a:solidFill>
                          <a:latin typeface="Meiryo" panose="020B0604030504040204" pitchFamily="34" charset="-128"/>
                          <a:ea typeface="Meiryo" panose="020B0604030504040204" pitchFamily="34" charset="-128"/>
                        </a:rPr>
                        <a:t>「</a:t>
                      </a:r>
                      <a:r>
                        <a:rPr kumimoji="1" lang="en-US" altLang="ja-JP" sz="1600" b="0" i="0" dirty="0">
                          <a:solidFill>
                            <a:schemeClr val="tx2"/>
                          </a:solidFill>
                          <a:latin typeface="Meiryo" panose="020B0604030504040204" pitchFamily="34" charset="-128"/>
                          <a:ea typeface="Meiryo" panose="020B0604030504040204" pitchFamily="34" charset="-128"/>
                        </a:rPr>
                        <a:t>NISA</a:t>
                      </a:r>
                      <a:r>
                        <a:rPr kumimoji="1" lang="ja-JP" altLang="en-US" sz="1600" b="0" i="0" dirty="0">
                          <a:solidFill>
                            <a:schemeClr val="tx2"/>
                          </a:solidFill>
                          <a:latin typeface="Meiryo" panose="020B0604030504040204" pitchFamily="34" charset="-128"/>
                          <a:ea typeface="Meiryo" panose="020B0604030504040204" pitchFamily="34" charset="-128"/>
                        </a:rPr>
                        <a:t>（小額投資非課税制度）」は、</a:t>
                      </a:r>
                      <a:r>
                        <a:rPr kumimoji="1" lang="en-US" altLang="ja-JP" sz="1600" b="0" i="0" dirty="0">
                          <a:solidFill>
                            <a:schemeClr val="tx2"/>
                          </a:solidFill>
                          <a:latin typeface="Meiryo" panose="020B0604030504040204" pitchFamily="34" charset="-128"/>
                          <a:ea typeface="Meiryo" panose="020B0604030504040204" pitchFamily="34" charset="-128"/>
                        </a:rPr>
                        <a:t>NISA</a:t>
                      </a:r>
                      <a:r>
                        <a:rPr kumimoji="1" lang="ja-JP" altLang="en-US" sz="1600" b="0" i="0" dirty="0">
                          <a:solidFill>
                            <a:schemeClr val="tx2"/>
                          </a:solidFill>
                          <a:latin typeface="Meiryo" panose="020B0604030504040204" pitchFamily="34" charset="-128"/>
                          <a:ea typeface="Meiryo" panose="020B0604030504040204" pitchFamily="34" charset="-128"/>
                        </a:rPr>
                        <a:t>口座で購入した投資信託や株式等の分配金・配当金や売却益が非課税扱いになる制度。</a:t>
                      </a: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tc hMerge="1">
                  <a:txBody>
                    <a:bodyPr/>
                    <a:lstStyle/>
                    <a:p>
                      <a:endParaRPr kumimoji="1" lang="ja-JP" altLang="en-US"/>
                    </a:p>
                  </a:txBody>
                  <a:tcPr/>
                </a:tc>
                <a:tc>
                  <a:txBody>
                    <a:bodyPr/>
                    <a:lstStyle/>
                    <a:p>
                      <a:pPr>
                        <a:lnSpc>
                          <a:spcPct val="110000"/>
                        </a:lnSpc>
                      </a:pPr>
                      <a:r>
                        <a:rPr kumimoji="1" lang="ja-JP" altLang="en-US" sz="1600" b="0" i="0" dirty="0">
                          <a:latin typeface="Meiryo" panose="020B0604030504040204" pitchFamily="34" charset="-128"/>
                          <a:ea typeface="Meiryo" panose="020B0604030504040204" pitchFamily="34" charset="-128"/>
                        </a:rPr>
                        <a:t>毎月一定額の掛金を支払い、老後に向けて自ら資産の運用をする制度。</a:t>
                      </a:r>
                      <a:endParaRPr kumimoji="1" lang="en-US" altLang="ja-JP" sz="1600" b="0"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noFill/>
                  </a:tcPr>
                </a:tc>
                <a:extLst>
                  <a:ext uri="{0D108BD9-81ED-4DB2-BD59-A6C34878D82A}">
                    <a16:rowId xmlns:a16="http://schemas.microsoft.com/office/drawing/2014/main" val="2604928384"/>
                  </a:ext>
                </a:extLst>
              </a:tr>
              <a:tr h="520700">
                <a:tc>
                  <a:txBody>
                    <a:bodyPr/>
                    <a:lstStyle/>
                    <a:p>
                      <a:r>
                        <a:rPr kumimoji="1" lang="ja-JP" altLang="en-US" sz="1500" b="1" i="0" dirty="0">
                          <a:solidFill>
                            <a:schemeClr val="tx2"/>
                          </a:solidFill>
                          <a:latin typeface="Meiryo" panose="020B0604030504040204" pitchFamily="34" charset="-128"/>
                          <a:ea typeface="Meiryo" panose="020B0604030504040204" pitchFamily="34" charset="-128"/>
                        </a:rPr>
                        <a:t>対象者</a:t>
                      </a:r>
                    </a:p>
                  </a:txBody>
                  <a:tcPr marR="0" anchor="ctr">
                    <a:lnR w="12700" cap="flat" cmpd="sng" algn="ctr">
                      <a:solidFill>
                        <a:schemeClr val="tx2"/>
                      </a:solidFill>
                      <a:prstDash val="solid"/>
                      <a:round/>
                      <a:headEnd type="none" w="med" len="med"/>
                      <a:tailEnd type="none" w="med" len="med"/>
                    </a:lnR>
                  </a:tcPr>
                </a:tc>
                <a:tc gridSpan="2">
                  <a:txBody>
                    <a:bodyPr/>
                    <a:lstStyle/>
                    <a:p>
                      <a:pPr algn="ctr"/>
                      <a:r>
                        <a:rPr kumimoji="1" lang="en-US" altLang="ja-JP" sz="1700" b="1" i="0" dirty="0">
                          <a:latin typeface="Meiryo" panose="020B0604030504040204" pitchFamily="34" charset="-128"/>
                          <a:ea typeface="Meiryo" panose="020B0604030504040204" pitchFamily="34" charset="-128"/>
                        </a:rPr>
                        <a:t>20</a:t>
                      </a:r>
                      <a:r>
                        <a:rPr kumimoji="1" lang="ja-JP" altLang="en-US" sz="1700" b="1" i="0">
                          <a:latin typeface="Meiryo" panose="020B0604030504040204" pitchFamily="34" charset="-128"/>
                          <a:ea typeface="Meiryo" panose="020B0604030504040204" pitchFamily="34" charset="-128"/>
                        </a:rPr>
                        <a:t>歳以上</a:t>
                      </a:r>
                      <a:r>
                        <a:rPr kumimoji="1" lang="ja-JP" altLang="en-US" sz="1200" b="0" i="0">
                          <a:latin typeface="Meiryo" panose="020B0604030504040204" pitchFamily="34" charset="-128"/>
                          <a:ea typeface="Meiryo" panose="020B0604030504040204" pitchFamily="34" charset="-128"/>
                        </a:rPr>
                        <a:t>（</a:t>
                      </a:r>
                      <a:r>
                        <a:rPr kumimoji="1" lang="en-US" altLang="ja-JP" sz="1200" b="0" i="0" dirty="0">
                          <a:latin typeface="Meiryo" panose="020B0604030504040204" pitchFamily="34" charset="-128"/>
                          <a:ea typeface="Meiryo" panose="020B0604030504040204" pitchFamily="34" charset="-128"/>
                        </a:rPr>
                        <a:t>2023</a:t>
                      </a:r>
                      <a:r>
                        <a:rPr kumimoji="1" lang="ja-JP" altLang="en-US" sz="1200" b="0" i="0" dirty="0">
                          <a:latin typeface="Meiryo" panose="020B0604030504040204" pitchFamily="34" charset="-128"/>
                          <a:ea typeface="Meiryo" panose="020B0604030504040204" pitchFamily="34" charset="-128"/>
                        </a:rPr>
                        <a:t>年より</a:t>
                      </a:r>
                      <a:r>
                        <a:rPr kumimoji="1" lang="en-US" altLang="ja-JP" sz="1200" b="0" i="0" dirty="0">
                          <a:latin typeface="Meiryo" panose="020B0604030504040204" pitchFamily="34" charset="-128"/>
                          <a:ea typeface="Meiryo" panose="020B0604030504040204" pitchFamily="34" charset="-128"/>
                        </a:rPr>
                        <a:t>18</a:t>
                      </a:r>
                      <a:r>
                        <a:rPr kumimoji="1" lang="ja-JP" altLang="en-US" sz="1200" b="0" i="0" dirty="0">
                          <a:latin typeface="Meiryo" panose="020B0604030504040204" pitchFamily="34" charset="-128"/>
                          <a:ea typeface="Meiryo" panose="020B0604030504040204" pitchFamily="34" charset="-128"/>
                        </a:rPr>
                        <a:t>歳以上）</a:t>
                      </a: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hMerge="1">
                  <a:txBody>
                    <a:bodyPr/>
                    <a:lstStyle/>
                    <a:p>
                      <a:endParaRPr kumimoji="1" lang="ja-JP" altLang="en-US"/>
                    </a:p>
                  </a:txBody>
                  <a:tcPr/>
                </a:tc>
                <a:tc>
                  <a:txBody>
                    <a:bodyPr/>
                    <a:lstStyle/>
                    <a:p>
                      <a:pPr algn="ctr"/>
                      <a:r>
                        <a:rPr kumimoji="1" lang="en-US" altLang="ja-JP" sz="1700" b="1" i="0" dirty="0">
                          <a:latin typeface="Meiryo" panose="020B0604030504040204" pitchFamily="34" charset="-128"/>
                          <a:ea typeface="Meiryo" panose="020B0604030504040204" pitchFamily="34" charset="-128"/>
                        </a:rPr>
                        <a:t>20</a:t>
                      </a:r>
                      <a:r>
                        <a:rPr kumimoji="1" lang="ja-JP" altLang="en-US" sz="1700" b="1" i="0" dirty="0">
                          <a:latin typeface="Meiryo" panose="020B0604030504040204" pitchFamily="34" charset="-128"/>
                          <a:ea typeface="Meiryo" panose="020B0604030504040204" pitchFamily="34" charset="-128"/>
                        </a:rPr>
                        <a:t>歳以上</a:t>
                      </a:r>
                      <a:r>
                        <a:rPr kumimoji="1" lang="en-US" altLang="ja-JP" sz="1700" b="1" i="0" dirty="0">
                          <a:latin typeface="Meiryo" panose="020B0604030504040204" pitchFamily="34" charset="-128"/>
                          <a:ea typeface="Meiryo" panose="020B0604030504040204" pitchFamily="34" charset="-128"/>
                        </a:rPr>
                        <a:t>60</a:t>
                      </a:r>
                      <a:r>
                        <a:rPr kumimoji="1" lang="ja-JP" altLang="en-US" sz="1700" b="1" i="0" dirty="0">
                          <a:latin typeface="Meiryo" panose="020B0604030504040204" pitchFamily="34" charset="-128"/>
                          <a:ea typeface="Meiryo" panose="020B0604030504040204" pitchFamily="34" charset="-128"/>
                        </a:rPr>
                        <a:t>歳未満</a:t>
                      </a:r>
                      <a:endParaRPr kumimoji="1" lang="en-US" altLang="ja-JP" sz="1700" b="1"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extLst>
                  <a:ext uri="{0D108BD9-81ED-4DB2-BD59-A6C34878D82A}">
                    <a16:rowId xmlns:a16="http://schemas.microsoft.com/office/drawing/2014/main" val="1998085842"/>
                  </a:ext>
                </a:extLst>
              </a:tr>
              <a:tr h="736600">
                <a:tc>
                  <a:txBody>
                    <a:bodyPr/>
                    <a:lstStyle/>
                    <a:p>
                      <a:r>
                        <a:rPr kumimoji="1" lang="ja-JP" altLang="en-US" sz="1500" b="1" i="0" dirty="0">
                          <a:solidFill>
                            <a:schemeClr val="tx2"/>
                          </a:solidFill>
                          <a:latin typeface="Meiryo" panose="020B0604030504040204" pitchFamily="34" charset="-128"/>
                          <a:ea typeface="Meiryo" panose="020B0604030504040204" pitchFamily="34" charset="-128"/>
                        </a:rPr>
                        <a:t>投資</a:t>
                      </a:r>
                      <a:endParaRPr kumimoji="1" lang="en-US" altLang="ja-JP" sz="1500" b="1" i="0" dirty="0">
                        <a:solidFill>
                          <a:schemeClr val="tx2"/>
                        </a:solidFill>
                        <a:latin typeface="Meiryo" panose="020B0604030504040204" pitchFamily="34" charset="-128"/>
                        <a:ea typeface="Meiryo" panose="020B0604030504040204" pitchFamily="34" charset="-128"/>
                      </a:endParaRPr>
                    </a:p>
                    <a:p>
                      <a:r>
                        <a:rPr kumimoji="1" lang="ja-JP" altLang="en-US" sz="1500" b="1" i="0" dirty="0">
                          <a:solidFill>
                            <a:schemeClr val="tx2"/>
                          </a:solidFill>
                          <a:latin typeface="Meiryo" panose="020B0604030504040204" pitchFamily="34" charset="-128"/>
                          <a:ea typeface="Meiryo" panose="020B0604030504040204" pitchFamily="34" charset="-128"/>
                        </a:rPr>
                        <a:t>金額</a:t>
                      </a:r>
                      <a:endParaRPr kumimoji="1" lang="en-US" altLang="ja-JP" sz="1500" b="1" i="0" dirty="0">
                        <a:solidFill>
                          <a:schemeClr val="tx2"/>
                        </a:solidFill>
                        <a:latin typeface="Meiryo" panose="020B0604030504040204" pitchFamily="34" charset="-128"/>
                        <a:ea typeface="Meiryo" panose="020B0604030504040204" pitchFamily="34" charset="-128"/>
                      </a:endParaRPr>
                    </a:p>
                    <a:p>
                      <a:r>
                        <a:rPr kumimoji="1" lang="ja-JP" altLang="en-US" sz="1500" b="1" i="0" dirty="0">
                          <a:solidFill>
                            <a:schemeClr val="tx2"/>
                          </a:solidFill>
                          <a:latin typeface="Meiryo" panose="020B0604030504040204" pitchFamily="34" charset="-128"/>
                          <a:ea typeface="Meiryo" panose="020B0604030504040204" pitchFamily="34" charset="-128"/>
                        </a:rPr>
                        <a:t>の上限</a:t>
                      </a:r>
                    </a:p>
                  </a:txBody>
                  <a:tcPr marR="0" anchor="ctr">
                    <a:lnR w="12700" cap="flat" cmpd="sng" algn="ctr">
                      <a:solidFill>
                        <a:schemeClr val="tx2"/>
                      </a:solidFill>
                      <a:prstDash val="solid"/>
                      <a:round/>
                      <a:headEnd type="none" w="med" len="med"/>
                      <a:tailEnd type="none" w="med" len="med"/>
                    </a:lnR>
                  </a:tcPr>
                </a:tc>
                <a:tc>
                  <a:txBody>
                    <a:bodyPr/>
                    <a:lstStyle/>
                    <a:p>
                      <a:pPr algn="ctr"/>
                      <a:r>
                        <a:rPr kumimoji="1" lang="ja-JP" altLang="en-US" sz="1600" b="0" i="0" dirty="0">
                          <a:latin typeface="Meiryo" panose="020B0604030504040204" pitchFamily="34" charset="-128"/>
                          <a:ea typeface="Meiryo" panose="020B0604030504040204" pitchFamily="34" charset="-128"/>
                        </a:rPr>
                        <a:t>年間</a:t>
                      </a:r>
                      <a:r>
                        <a:rPr kumimoji="1" lang="en-US" altLang="ja-JP" sz="1800" b="1" i="0" dirty="0">
                          <a:latin typeface="Meiryo" panose="020B0604030504040204" pitchFamily="34" charset="-128"/>
                          <a:ea typeface="Meiryo" panose="020B0604030504040204" pitchFamily="34" charset="-128"/>
                        </a:rPr>
                        <a:t>120</a:t>
                      </a:r>
                      <a:r>
                        <a:rPr kumimoji="1" lang="ja-JP" altLang="en-US" sz="1800" b="1" i="0" dirty="0">
                          <a:latin typeface="Meiryo" panose="020B0604030504040204" pitchFamily="34" charset="-128"/>
                          <a:ea typeface="Meiryo" panose="020B0604030504040204" pitchFamily="34" charset="-128"/>
                        </a:rPr>
                        <a:t>万円</a:t>
                      </a:r>
                      <a:endParaRPr kumimoji="1" lang="en-US" altLang="ja-JP" sz="1800" b="1" i="0" dirty="0">
                        <a:latin typeface="Meiryo" panose="020B0604030504040204" pitchFamily="34" charset="-128"/>
                        <a:ea typeface="Meiryo" panose="020B0604030504040204" pitchFamily="34" charset="-128"/>
                      </a:endParaRPr>
                    </a:p>
                    <a:p>
                      <a:pPr algn="ctr"/>
                      <a:r>
                        <a:rPr kumimoji="1" lang="ja-JP" altLang="en-US" sz="1400" b="0" i="0" dirty="0">
                          <a:latin typeface="Meiryo" panose="020B0604030504040204" pitchFamily="34" charset="-128"/>
                          <a:ea typeface="Meiryo" panose="020B0604030504040204" pitchFamily="34" charset="-128"/>
                        </a:rPr>
                        <a:t>（５年で累計</a:t>
                      </a:r>
                      <a:r>
                        <a:rPr kumimoji="1" lang="en-US" altLang="ja-JP" sz="1400" b="0" i="0" dirty="0">
                          <a:latin typeface="Meiryo" panose="020B0604030504040204" pitchFamily="34" charset="-128"/>
                          <a:ea typeface="Meiryo" panose="020B0604030504040204" pitchFamily="34" charset="-128"/>
                        </a:rPr>
                        <a:t>600</a:t>
                      </a:r>
                      <a:r>
                        <a:rPr kumimoji="1" lang="ja-JP" altLang="en-US" sz="1400" b="0" i="0" dirty="0">
                          <a:latin typeface="Meiryo" panose="020B0604030504040204" pitchFamily="34" charset="-128"/>
                          <a:ea typeface="Meiryo" panose="020B0604030504040204" pitchFamily="34" charset="-128"/>
                        </a:rPr>
                        <a:t>万円）</a:t>
                      </a:r>
                      <a:endParaRPr kumimoji="1" lang="en-US" altLang="ja-JP" sz="1400" b="0" i="0" dirty="0">
                        <a:latin typeface="Meiryo" panose="020B0604030504040204" pitchFamily="34" charset="-128"/>
                        <a:ea typeface="Meiryo" panose="020B0604030504040204" pitchFamily="34" charset="-128"/>
                      </a:endParaRPr>
                    </a:p>
                  </a:txBody>
                  <a:tcPr marL="0" marR="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a:txBody>
                    <a:bodyPr/>
                    <a:lstStyle/>
                    <a:p>
                      <a:pPr algn="ctr"/>
                      <a:r>
                        <a:rPr kumimoji="1" lang="ja-JP" altLang="en-US" sz="1600" b="0" i="0">
                          <a:latin typeface="Meiryo" panose="020B0604030504040204" pitchFamily="34" charset="-128"/>
                          <a:ea typeface="Meiryo" panose="020B0604030504040204" pitchFamily="34" charset="-128"/>
                        </a:rPr>
                        <a:t>年間</a:t>
                      </a:r>
                      <a:r>
                        <a:rPr kumimoji="1" lang="ja-JP" altLang="en-US" sz="1700" b="0" i="0">
                          <a:latin typeface="Meiryo" panose="020B0604030504040204" pitchFamily="34" charset="-128"/>
                          <a:ea typeface="Meiryo" panose="020B0604030504040204" pitchFamily="34" charset="-128"/>
                        </a:rPr>
                        <a:t> </a:t>
                      </a:r>
                      <a:r>
                        <a:rPr kumimoji="1" lang="en-US" altLang="ja-JP" sz="1800" b="1" i="0" dirty="0">
                          <a:latin typeface="Meiryo" panose="020B0604030504040204" pitchFamily="34" charset="-128"/>
                          <a:ea typeface="Meiryo" panose="020B0604030504040204" pitchFamily="34" charset="-128"/>
                        </a:rPr>
                        <a:t>40</a:t>
                      </a:r>
                      <a:r>
                        <a:rPr kumimoji="1" lang="ja-JP" altLang="en-US" sz="1800" b="1" i="0">
                          <a:latin typeface="Meiryo" panose="020B0604030504040204" pitchFamily="34" charset="-128"/>
                          <a:ea typeface="Meiryo" panose="020B0604030504040204" pitchFamily="34" charset="-128"/>
                        </a:rPr>
                        <a:t>万円</a:t>
                      </a:r>
                      <a:endParaRPr kumimoji="1" lang="en-US" altLang="ja-JP" sz="1800" b="1" i="0" dirty="0">
                        <a:latin typeface="Meiryo" panose="020B0604030504040204" pitchFamily="34" charset="-128"/>
                        <a:ea typeface="Meiryo" panose="020B0604030504040204" pitchFamily="34" charset="-128"/>
                      </a:endParaRPr>
                    </a:p>
                    <a:p>
                      <a:pPr algn="ctr"/>
                      <a:r>
                        <a:rPr kumimoji="1" lang="ja-JP" altLang="en-US" sz="1400" b="0" i="0">
                          <a:latin typeface="Meiryo" panose="020B0604030504040204" pitchFamily="34" charset="-128"/>
                          <a:ea typeface="Meiryo" panose="020B0604030504040204" pitchFamily="34" charset="-128"/>
                        </a:rPr>
                        <a:t>（</a:t>
                      </a:r>
                      <a:r>
                        <a:rPr kumimoji="1" lang="en-US" altLang="ja-JP" sz="1400" b="0" i="0" dirty="0">
                          <a:latin typeface="Meiryo" panose="020B0604030504040204" pitchFamily="34" charset="-128"/>
                          <a:ea typeface="Meiryo" panose="020B0604030504040204" pitchFamily="34" charset="-128"/>
                        </a:rPr>
                        <a:t>20</a:t>
                      </a:r>
                      <a:r>
                        <a:rPr kumimoji="1" lang="ja-JP" altLang="en-US" sz="1400" b="0" i="0">
                          <a:latin typeface="Meiryo" panose="020B0604030504040204" pitchFamily="34" charset="-128"/>
                          <a:ea typeface="Meiryo" panose="020B0604030504040204" pitchFamily="34" charset="-128"/>
                        </a:rPr>
                        <a:t>年で累計</a:t>
                      </a:r>
                      <a:r>
                        <a:rPr kumimoji="1" lang="en-US" altLang="ja-JP" sz="1400" b="0" i="0" dirty="0">
                          <a:latin typeface="Meiryo" panose="020B0604030504040204" pitchFamily="34" charset="-128"/>
                          <a:ea typeface="Meiryo" panose="020B0604030504040204" pitchFamily="34" charset="-128"/>
                        </a:rPr>
                        <a:t>800</a:t>
                      </a:r>
                      <a:r>
                        <a:rPr kumimoji="1" lang="ja-JP" altLang="en-US" sz="1400" b="0" i="0">
                          <a:latin typeface="Meiryo" panose="020B0604030504040204" pitchFamily="34" charset="-128"/>
                          <a:ea typeface="Meiryo" panose="020B0604030504040204" pitchFamily="34" charset="-128"/>
                        </a:rPr>
                        <a:t>万円）</a:t>
                      </a:r>
                    </a:p>
                  </a:txBody>
                  <a:tcPr marL="0" marR="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a:txBody>
                    <a:bodyPr/>
                    <a:lstStyle/>
                    <a:p>
                      <a:pPr algn="ctr"/>
                      <a:r>
                        <a:rPr kumimoji="1" lang="ja-JP" altLang="en-US" sz="1600" b="0" i="0">
                          <a:latin typeface="Meiryo" panose="020B0604030504040204" pitchFamily="34" charset="-128"/>
                          <a:ea typeface="Meiryo" panose="020B0604030504040204" pitchFamily="34" charset="-128"/>
                        </a:rPr>
                        <a:t>年間</a:t>
                      </a:r>
                      <a:r>
                        <a:rPr kumimoji="1" lang="en-US" altLang="ja-JP" sz="1800" b="1" i="0" dirty="0">
                          <a:latin typeface="Meiryo" panose="020B0604030504040204" pitchFamily="34" charset="-128"/>
                          <a:ea typeface="Meiryo" panose="020B0604030504040204" pitchFamily="34" charset="-128"/>
                        </a:rPr>
                        <a:t>14.4</a:t>
                      </a:r>
                      <a:r>
                        <a:rPr kumimoji="1" lang="ja-JP" altLang="en-US" sz="1800" b="1" i="0">
                          <a:latin typeface="Meiryo" panose="020B0604030504040204" pitchFamily="34" charset="-128"/>
                          <a:ea typeface="Meiryo" panose="020B0604030504040204" pitchFamily="34" charset="-128"/>
                        </a:rPr>
                        <a:t>～</a:t>
                      </a:r>
                      <a:r>
                        <a:rPr kumimoji="1" lang="en-US" altLang="ja-JP" sz="1800" b="1" i="0" dirty="0">
                          <a:latin typeface="Meiryo" panose="020B0604030504040204" pitchFamily="34" charset="-128"/>
                          <a:ea typeface="Meiryo" panose="020B0604030504040204" pitchFamily="34" charset="-128"/>
                        </a:rPr>
                        <a:t>81.6</a:t>
                      </a:r>
                      <a:r>
                        <a:rPr kumimoji="1" lang="ja-JP" altLang="en-US" sz="1800" b="1" i="0">
                          <a:latin typeface="Meiryo" panose="020B0604030504040204" pitchFamily="34" charset="-128"/>
                          <a:ea typeface="Meiryo" panose="020B0604030504040204" pitchFamily="34" charset="-128"/>
                        </a:rPr>
                        <a:t>万円</a:t>
                      </a:r>
                      <a:endParaRPr kumimoji="1" lang="en-US" altLang="ja-JP" sz="1800" b="1"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extLst>
                  <a:ext uri="{0D108BD9-81ED-4DB2-BD59-A6C34878D82A}">
                    <a16:rowId xmlns:a16="http://schemas.microsoft.com/office/drawing/2014/main" val="291027861"/>
                  </a:ext>
                </a:extLst>
              </a:tr>
              <a:tr h="708144">
                <a:tc>
                  <a:txBody>
                    <a:bodyPr/>
                    <a:lstStyle/>
                    <a:p>
                      <a:r>
                        <a:rPr kumimoji="1" lang="ja-JP" altLang="en-US" sz="1500" b="1" i="0">
                          <a:solidFill>
                            <a:schemeClr val="tx2"/>
                          </a:solidFill>
                          <a:latin typeface="Meiryo" panose="020B0604030504040204" pitchFamily="34" charset="-128"/>
                          <a:ea typeface="Meiryo" panose="020B0604030504040204" pitchFamily="34" charset="-128"/>
                        </a:rPr>
                        <a:t>税の</a:t>
                      </a:r>
                      <a:endParaRPr kumimoji="1" lang="en-US" altLang="ja-JP" sz="1500" b="1" i="0" dirty="0">
                        <a:solidFill>
                          <a:schemeClr val="tx2"/>
                        </a:solidFill>
                        <a:latin typeface="Meiryo" panose="020B0604030504040204" pitchFamily="34" charset="-128"/>
                        <a:ea typeface="Meiryo" panose="020B0604030504040204" pitchFamily="34" charset="-128"/>
                      </a:endParaRPr>
                    </a:p>
                    <a:p>
                      <a:r>
                        <a:rPr kumimoji="1" lang="ja-JP" altLang="en-US" sz="1500" b="1" i="0">
                          <a:solidFill>
                            <a:schemeClr val="tx2"/>
                          </a:solidFill>
                          <a:latin typeface="Meiryo" panose="020B0604030504040204" pitchFamily="34" charset="-128"/>
                          <a:ea typeface="Meiryo" panose="020B0604030504040204" pitchFamily="34" charset="-128"/>
                        </a:rPr>
                        <a:t>優遇</a:t>
                      </a:r>
                      <a:endParaRPr kumimoji="1" lang="ja-JP" altLang="en-US" sz="1500" b="1" i="0" dirty="0">
                        <a:solidFill>
                          <a:schemeClr val="tx2"/>
                        </a:solidFill>
                        <a:latin typeface="Meiryo" panose="020B0604030504040204" pitchFamily="34" charset="-128"/>
                        <a:ea typeface="Meiryo" panose="020B0604030504040204" pitchFamily="34" charset="-128"/>
                      </a:endParaRPr>
                    </a:p>
                  </a:txBody>
                  <a:tcPr marR="0" anchor="ctr">
                    <a:lnR w="12700" cap="flat" cmpd="sng" algn="ctr">
                      <a:solidFill>
                        <a:schemeClr val="tx2"/>
                      </a:solidFill>
                      <a:prstDash val="solid"/>
                      <a:round/>
                      <a:headEnd type="none" w="med" len="med"/>
                      <a:tailEnd type="none" w="med" len="med"/>
                    </a:lnR>
                  </a:tcPr>
                </a:tc>
                <a:tc>
                  <a:txBody>
                    <a:bodyPr/>
                    <a:lstStyle/>
                    <a:p>
                      <a:pPr algn="ctr"/>
                      <a:r>
                        <a:rPr kumimoji="1" lang="ja-JP" altLang="en-US" sz="1400" b="0" i="0" dirty="0">
                          <a:latin typeface="Meiryo" panose="020B0604030504040204" pitchFamily="34" charset="-128"/>
                          <a:ea typeface="Meiryo" panose="020B0604030504040204" pitchFamily="34" charset="-128"/>
                        </a:rPr>
                        <a:t>運用益が</a:t>
                      </a:r>
                      <a:endParaRPr kumimoji="1" lang="en-US" altLang="ja-JP" sz="1400" b="0" i="0" dirty="0">
                        <a:latin typeface="Meiryo" panose="020B0604030504040204" pitchFamily="34" charset="-128"/>
                        <a:ea typeface="Meiryo" panose="020B0604030504040204" pitchFamily="34" charset="-128"/>
                      </a:endParaRPr>
                    </a:p>
                    <a:p>
                      <a:pPr algn="ctr"/>
                      <a:r>
                        <a:rPr kumimoji="1" lang="ja-JP" altLang="en-US" sz="1600" b="1" i="0" dirty="0">
                          <a:solidFill>
                            <a:schemeClr val="accent1">
                              <a:lumMod val="75000"/>
                            </a:schemeClr>
                          </a:solidFill>
                          <a:latin typeface="Meiryo" panose="020B0604030504040204" pitchFamily="34" charset="-128"/>
                          <a:ea typeface="Meiryo" panose="020B0604030504040204" pitchFamily="34" charset="-128"/>
                        </a:rPr>
                        <a:t>５年間非課税</a:t>
                      </a:r>
                      <a:endParaRPr kumimoji="1" lang="en-US" altLang="ja-JP" sz="1600" b="1" i="0" dirty="0">
                        <a:solidFill>
                          <a:schemeClr val="accent1">
                            <a:lumMod val="75000"/>
                          </a:schemeClr>
                        </a:solidFill>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a:txBody>
                    <a:bodyPr/>
                    <a:lstStyle/>
                    <a:p>
                      <a:pPr algn="ctr"/>
                      <a:r>
                        <a:rPr kumimoji="1" lang="ja-JP" altLang="en-US" sz="1400" b="0" i="0" dirty="0">
                          <a:latin typeface="Meiryo" panose="020B0604030504040204" pitchFamily="34" charset="-128"/>
                          <a:ea typeface="Meiryo" panose="020B0604030504040204" pitchFamily="34" charset="-128"/>
                        </a:rPr>
                        <a:t>運用益が</a:t>
                      </a:r>
                      <a:endParaRPr kumimoji="1" lang="en-US" altLang="ja-JP" sz="1400" b="0" i="0" dirty="0">
                        <a:latin typeface="Meiryo" panose="020B0604030504040204" pitchFamily="34" charset="-128"/>
                        <a:ea typeface="Meiryo" panose="020B0604030504040204" pitchFamily="34" charset="-128"/>
                      </a:endParaRPr>
                    </a:p>
                    <a:p>
                      <a:pPr algn="ctr"/>
                      <a:r>
                        <a:rPr kumimoji="1" lang="en-US" altLang="ja-JP" sz="1600" b="1" i="0" dirty="0">
                          <a:solidFill>
                            <a:schemeClr val="accent1">
                              <a:lumMod val="75000"/>
                            </a:schemeClr>
                          </a:solidFill>
                          <a:latin typeface="Meiryo" panose="020B0604030504040204" pitchFamily="34" charset="-128"/>
                          <a:ea typeface="Meiryo" panose="020B0604030504040204" pitchFamily="34" charset="-128"/>
                        </a:rPr>
                        <a:t>20</a:t>
                      </a:r>
                      <a:r>
                        <a:rPr kumimoji="1" lang="ja-JP" altLang="en-US" sz="1600" b="1" i="0">
                          <a:solidFill>
                            <a:schemeClr val="accent1">
                              <a:lumMod val="75000"/>
                            </a:schemeClr>
                          </a:solidFill>
                          <a:latin typeface="Meiryo" panose="020B0604030504040204" pitchFamily="34" charset="-128"/>
                          <a:ea typeface="Meiryo" panose="020B0604030504040204" pitchFamily="34" charset="-128"/>
                        </a:rPr>
                        <a:t>年間</a:t>
                      </a:r>
                      <a:r>
                        <a:rPr kumimoji="1" lang="ja-JP" altLang="en-US" sz="1600" b="1" i="0" dirty="0">
                          <a:solidFill>
                            <a:schemeClr val="accent1">
                              <a:lumMod val="75000"/>
                            </a:schemeClr>
                          </a:solidFill>
                          <a:latin typeface="Meiryo" panose="020B0604030504040204" pitchFamily="34" charset="-128"/>
                          <a:ea typeface="Meiryo" panose="020B0604030504040204" pitchFamily="34" charset="-128"/>
                        </a:rPr>
                        <a:t>非課税</a:t>
                      </a: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a:txBody>
                    <a:bodyPr/>
                    <a:lstStyle/>
                    <a:p>
                      <a:pPr algn="ctr"/>
                      <a:r>
                        <a:rPr kumimoji="1" lang="ja-JP" altLang="en-US" sz="1600" b="0" i="0" dirty="0">
                          <a:latin typeface="Meiryo" panose="020B0604030504040204" pitchFamily="34" charset="-128"/>
                          <a:ea typeface="Meiryo" panose="020B0604030504040204" pitchFamily="34" charset="-128"/>
                        </a:rPr>
                        <a:t>運用益→</a:t>
                      </a:r>
                      <a:r>
                        <a:rPr kumimoji="1" lang="ja-JP" altLang="en-US" sz="1600" b="1" i="0" dirty="0">
                          <a:solidFill>
                            <a:schemeClr val="accent1">
                              <a:lumMod val="75000"/>
                            </a:schemeClr>
                          </a:solidFill>
                          <a:latin typeface="Meiryo" panose="020B0604030504040204" pitchFamily="34" charset="-128"/>
                          <a:ea typeface="Meiryo" panose="020B0604030504040204" pitchFamily="34" charset="-128"/>
                        </a:rPr>
                        <a:t>非課税</a:t>
                      </a:r>
                      <a:endParaRPr kumimoji="1" lang="en-US" altLang="ja-JP" sz="1600" b="1" i="0" dirty="0">
                        <a:solidFill>
                          <a:schemeClr val="accent1">
                            <a:lumMod val="75000"/>
                          </a:schemeClr>
                        </a:solidFill>
                        <a:latin typeface="Meiryo" panose="020B0604030504040204" pitchFamily="34" charset="-128"/>
                        <a:ea typeface="Meiryo" panose="020B0604030504040204" pitchFamily="34" charset="-128"/>
                      </a:endParaRPr>
                    </a:p>
                    <a:p>
                      <a:pPr algn="l"/>
                      <a:r>
                        <a:rPr kumimoji="1" lang="ja-JP" altLang="en-US" sz="1600" b="1" i="0" dirty="0">
                          <a:solidFill>
                            <a:schemeClr val="tx2"/>
                          </a:solidFill>
                          <a:latin typeface="Meiryo" panose="020B0604030504040204" pitchFamily="34" charset="-128"/>
                          <a:ea typeface="Meiryo" panose="020B0604030504040204" pitchFamily="34" charset="-128"/>
                        </a:rPr>
                        <a:t>拠出時</a:t>
                      </a:r>
                      <a:r>
                        <a:rPr kumimoji="1" lang="ja-JP" altLang="en-US" sz="1600" b="0" i="0" dirty="0">
                          <a:latin typeface="Meiryo" panose="020B0604030504040204" pitchFamily="34" charset="-128"/>
                          <a:ea typeface="Meiryo" panose="020B0604030504040204" pitchFamily="34" charset="-128"/>
                        </a:rPr>
                        <a:t>→全額所得控除の対象（所得税と住民税が減る）</a:t>
                      </a:r>
                      <a:endParaRPr kumimoji="1" lang="en-US" altLang="ja-JP" sz="1600" b="0" i="0" dirty="0">
                        <a:latin typeface="Meiryo" panose="020B0604030504040204" pitchFamily="34" charset="-128"/>
                        <a:ea typeface="Meiryo" panose="020B0604030504040204" pitchFamily="34" charset="-128"/>
                      </a:endParaRPr>
                    </a:p>
                    <a:p>
                      <a:pPr algn="l"/>
                      <a:r>
                        <a:rPr kumimoji="1" lang="ja-JP" altLang="en-US" sz="1600" b="1" i="0" dirty="0">
                          <a:solidFill>
                            <a:schemeClr val="tx2"/>
                          </a:solidFill>
                          <a:latin typeface="Meiryo" panose="020B0604030504040204" pitchFamily="34" charset="-128"/>
                          <a:ea typeface="Meiryo" panose="020B0604030504040204" pitchFamily="34" charset="-128"/>
                        </a:rPr>
                        <a:t>受取時</a:t>
                      </a:r>
                      <a:r>
                        <a:rPr kumimoji="1" lang="ja-JP" altLang="en-US" sz="1600" b="0" i="0" dirty="0">
                          <a:latin typeface="Meiryo" panose="020B0604030504040204" pitchFamily="34" charset="-128"/>
                          <a:ea typeface="Meiryo" panose="020B0604030504040204" pitchFamily="34" charset="-128"/>
                        </a:rPr>
                        <a:t>→退職所得控除・公的年金等控除の対象</a:t>
                      </a:r>
                      <a:endParaRPr kumimoji="1" lang="en-US" altLang="ja-JP" sz="1600" b="0"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extLst>
                  <a:ext uri="{0D108BD9-81ED-4DB2-BD59-A6C34878D82A}">
                    <a16:rowId xmlns:a16="http://schemas.microsoft.com/office/drawing/2014/main" val="2293926965"/>
                  </a:ext>
                </a:extLst>
              </a:tr>
              <a:tr h="684000">
                <a:tc>
                  <a:txBody>
                    <a:bodyPr/>
                    <a:lstStyle/>
                    <a:p>
                      <a:r>
                        <a:rPr kumimoji="1" lang="ja-JP" altLang="en-US" sz="1500" b="1" i="0" dirty="0">
                          <a:solidFill>
                            <a:schemeClr val="tx2"/>
                          </a:solidFill>
                          <a:latin typeface="Meiryo" panose="020B0604030504040204" pitchFamily="34" charset="-128"/>
                          <a:ea typeface="Meiryo" panose="020B0604030504040204" pitchFamily="34" charset="-128"/>
                        </a:rPr>
                        <a:t>留意点</a:t>
                      </a:r>
                    </a:p>
                  </a:txBody>
                  <a:tcPr marR="0" anchor="ctr">
                    <a:lnR w="12700" cap="flat" cmpd="sng" algn="ctr">
                      <a:solidFill>
                        <a:schemeClr val="tx2"/>
                      </a:solidFill>
                      <a:prstDash val="solid"/>
                      <a:round/>
                      <a:headEnd type="none" w="med" len="med"/>
                      <a:tailEnd type="none" w="med" len="med"/>
                    </a:lnR>
                  </a:tcPr>
                </a:tc>
                <a:tc gridSpan="2">
                  <a:txBody>
                    <a:bodyPr/>
                    <a:lstStyle/>
                    <a:p>
                      <a:pPr algn="ctr"/>
                      <a:r>
                        <a:rPr kumimoji="1" lang="ja-JP" altLang="en-US" sz="1500" b="0" i="0" dirty="0">
                          <a:latin typeface="Meiryo" panose="020B0604030504040204" pitchFamily="34" charset="-128"/>
                          <a:ea typeface="Meiryo" panose="020B0604030504040204" pitchFamily="34" charset="-128"/>
                        </a:rPr>
                        <a:t>一般</a:t>
                      </a:r>
                      <a:r>
                        <a:rPr kumimoji="1" lang="en-US" altLang="ja-JP" sz="1500" b="0" i="0" dirty="0">
                          <a:latin typeface="Meiryo" panose="020B0604030504040204" pitchFamily="34" charset="-128"/>
                          <a:ea typeface="Meiryo" panose="020B0604030504040204" pitchFamily="34" charset="-128"/>
                        </a:rPr>
                        <a:t>NISA</a:t>
                      </a:r>
                      <a:r>
                        <a:rPr kumimoji="1" lang="ja-JP" altLang="en-US" sz="1500" b="0" i="0" dirty="0">
                          <a:latin typeface="Meiryo" panose="020B0604030504040204" pitchFamily="34" charset="-128"/>
                          <a:ea typeface="Meiryo" panose="020B0604030504040204" pitchFamily="34" charset="-128"/>
                        </a:rPr>
                        <a:t>と、つみたて</a:t>
                      </a:r>
                      <a:r>
                        <a:rPr kumimoji="1" lang="en-US" altLang="ja-JP" sz="1500" b="0" i="0" dirty="0">
                          <a:latin typeface="Meiryo" panose="020B0604030504040204" pitchFamily="34" charset="-128"/>
                          <a:ea typeface="Meiryo" panose="020B0604030504040204" pitchFamily="34" charset="-128"/>
                        </a:rPr>
                        <a:t>NISA</a:t>
                      </a:r>
                      <a:r>
                        <a:rPr kumimoji="1" lang="ja-JP" altLang="en-US" sz="1500" b="0" i="0">
                          <a:latin typeface="Meiryo" panose="020B0604030504040204" pitchFamily="34" charset="-128"/>
                          <a:ea typeface="Meiryo" panose="020B0604030504040204" pitchFamily="34" charset="-128"/>
                        </a:rPr>
                        <a:t>は併用できない</a:t>
                      </a:r>
                      <a:endParaRPr kumimoji="1" lang="en-US" altLang="ja-JP" sz="1500" b="0" i="0" dirty="0">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0" i="0" dirty="0">
                          <a:latin typeface="Meiryo" panose="020B0604030504040204" pitchFamily="34" charset="-128"/>
                          <a:ea typeface="Meiryo" panose="020B0604030504040204" pitchFamily="34" charset="-128"/>
                        </a:rPr>
                        <a:t>※</a:t>
                      </a:r>
                      <a:r>
                        <a:rPr lang="ja-JP" altLang="en-US" sz="1400" b="0" i="0">
                          <a:latin typeface="Meiryo" panose="020B0604030504040204" pitchFamily="34" charset="-128"/>
                          <a:ea typeface="Meiryo" panose="020B0604030504040204" pitchFamily="34" charset="-128"/>
                        </a:rPr>
                        <a:t>一般</a:t>
                      </a:r>
                      <a:r>
                        <a:rPr lang="en-US" altLang="ja-JP" sz="1400" b="0" i="0" dirty="0">
                          <a:latin typeface="Meiryo" panose="020B0604030504040204" pitchFamily="34" charset="-128"/>
                          <a:ea typeface="Meiryo" panose="020B0604030504040204" pitchFamily="34" charset="-128"/>
                        </a:rPr>
                        <a:t>NISA</a:t>
                      </a:r>
                      <a:r>
                        <a:rPr lang="ja-JP" altLang="en-US" sz="1400" b="0" i="0">
                          <a:latin typeface="Meiryo" panose="020B0604030504040204" pitchFamily="34" charset="-128"/>
                          <a:ea typeface="Meiryo" panose="020B0604030504040204" pitchFamily="34" charset="-128"/>
                        </a:rPr>
                        <a:t>は</a:t>
                      </a:r>
                      <a:r>
                        <a:rPr lang="en-US" altLang="ja-JP" sz="1400" b="0" i="0" dirty="0">
                          <a:latin typeface="Meiryo" panose="020B0604030504040204" pitchFamily="34" charset="-128"/>
                          <a:ea typeface="Meiryo" panose="020B0604030504040204" pitchFamily="34" charset="-128"/>
                        </a:rPr>
                        <a:t>2024</a:t>
                      </a:r>
                      <a:r>
                        <a:rPr lang="ja-JP" altLang="en-US" sz="1400" b="0" i="0">
                          <a:latin typeface="Meiryo" panose="020B0604030504040204" pitchFamily="34" charset="-128"/>
                          <a:ea typeface="Meiryo" panose="020B0604030504040204" pitchFamily="34" charset="-128"/>
                        </a:rPr>
                        <a:t>年以降は新制度に移行</a:t>
                      </a:r>
                      <a:endParaRPr lang="en-US" altLang="ja-JP" sz="1400" b="0"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a:latin typeface="Meiryo" panose="020B0604030504040204" pitchFamily="34" charset="-128"/>
                          <a:ea typeface="Meiryo" panose="020B0604030504040204" pitchFamily="34" charset="-128"/>
                        </a:rPr>
                        <a:t>原則</a:t>
                      </a:r>
                      <a:r>
                        <a:rPr kumimoji="1" lang="en-US" altLang="ja-JP" sz="1500" b="0" i="0" dirty="0">
                          <a:latin typeface="Meiryo" panose="020B0604030504040204" pitchFamily="34" charset="-128"/>
                          <a:ea typeface="Meiryo" panose="020B0604030504040204" pitchFamily="34" charset="-128"/>
                        </a:rPr>
                        <a:t>60</a:t>
                      </a:r>
                      <a:r>
                        <a:rPr kumimoji="1" lang="ja-JP" altLang="en-US" sz="1500" b="0" i="0" dirty="0">
                          <a:latin typeface="Meiryo" panose="020B0604030504040204" pitchFamily="34" charset="-128"/>
                          <a:ea typeface="Meiryo" panose="020B0604030504040204" pitchFamily="34" charset="-128"/>
                        </a:rPr>
                        <a:t>歳になるまで引き出せない</a:t>
                      </a:r>
                      <a:endParaRPr kumimoji="1" lang="en-US" altLang="ja-JP" sz="1500" b="0" i="0" dirty="0">
                        <a:latin typeface="Meiryo" panose="020B0604030504040204" pitchFamily="34" charset="-128"/>
                        <a:ea typeface="Meiryo" panose="020B0604030504040204" pitchFamily="34" charset="-128"/>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tcPr>
                </a:tc>
                <a:extLst>
                  <a:ext uri="{0D108BD9-81ED-4DB2-BD59-A6C34878D82A}">
                    <a16:rowId xmlns:a16="http://schemas.microsoft.com/office/drawing/2014/main" val="1702768550"/>
                  </a:ext>
                </a:extLst>
              </a:tr>
            </a:tbl>
          </a:graphicData>
        </a:graphic>
      </p:graphicFrame>
    </p:spTree>
    <p:extLst>
      <p:ext uri="{BB962C8B-B14F-4D97-AF65-F5344CB8AC3E}">
        <p14:creationId xmlns:p14="http://schemas.microsoft.com/office/powerpoint/2010/main" val="15381498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0492265-2AE5-4D25-8F8F-8F01C85DC05D}"/>
              </a:ext>
            </a:extLst>
          </p:cNvPr>
          <p:cNvSpPr>
            <a:spLocks noGrp="1"/>
          </p:cNvSpPr>
          <p:nvPr>
            <p:ph type="sldNum" sz="quarter" idx="12"/>
          </p:nvPr>
        </p:nvSpPr>
        <p:spPr/>
        <p:txBody>
          <a:bodyPr/>
          <a:lstStyle/>
          <a:p>
            <a:fld id="{61AAA30B-0EA0-A245-8576-0F101DEF2AA9}" type="slidenum">
              <a:rPr lang="ja-JP" altLang="en-US" smtClean="0"/>
              <a:pPr/>
              <a:t>34</a:t>
            </a:fld>
            <a:endParaRPr lang="ja-JP" altLang="en-US" dirty="0"/>
          </a:p>
        </p:txBody>
      </p:sp>
      <p:sp>
        <p:nvSpPr>
          <p:cNvPr id="2" name="タイトル 1">
            <a:extLst>
              <a:ext uri="{FF2B5EF4-FFF2-40B4-BE49-F238E27FC236}">
                <a16:creationId xmlns:a16="http://schemas.microsoft.com/office/drawing/2014/main" id="{49B22AD7-F4D6-46ED-959B-DEDBB67218BE}"/>
              </a:ext>
            </a:extLst>
          </p:cNvPr>
          <p:cNvSpPr>
            <a:spLocks noGrp="1"/>
          </p:cNvSpPr>
          <p:nvPr>
            <p:ph type="title" idx="4294967295"/>
          </p:nvPr>
        </p:nvSpPr>
        <p:spPr>
          <a:xfrm>
            <a:off x="520700" y="431800"/>
            <a:ext cx="8102600" cy="1223963"/>
          </a:xfrm>
        </p:spPr>
        <p:txBody>
          <a:bodyPr>
            <a:normAutofit/>
          </a:bodyPr>
          <a:lstStyle/>
          <a:p>
            <a:r>
              <a:rPr kumimoji="1" lang="ja-JP" altLang="en-US" sz="4000" dirty="0"/>
              <a:t>知ること、自分で決めること</a:t>
            </a:r>
          </a:p>
        </p:txBody>
      </p:sp>
      <p:sp>
        <p:nvSpPr>
          <p:cNvPr id="4" name="テキスト ボックス 3">
            <a:extLst>
              <a:ext uri="{FF2B5EF4-FFF2-40B4-BE49-F238E27FC236}">
                <a16:creationId xmlns:a16="http://schemas.microsoft.com/office/drawing/2014/main" id="{3805B21D-CDE1-4B6B-B55F-53A86016FE8D}"/>
              </a:ext>
            </a:extLst>
          </p:cNvPr>
          <p:cNvSpPr txBox="1"/>
          <p:nvPr/>
        </p:nvSpPr>
        <p:spPr>
          <a:xfrm>
            <a:off x="520700" y="1425491"/>
            <a:ext cx="8102600" cy="1954381"/>
          </a:xfrm>
          <a:prstGeom prst="rect">
            <a:avLst/>
          </a:prstGeom>
          <a:noFill/>
        </p:spPr>
        <p:txBody>
          <a:bodyPr wrap="square" rtlCol="0">
            <a:spAutoFit/>
          </a:bodyPr>
          <a:lstStyle/>
          <a:p>
            <a:pPr algn="ctr">
              <a:lnSpc>
                <a:spcPct val="140000"/>
              </a:lnSpc>
            </a:pPr>
            <a:r>
              <a:rPr kumimoji="1" lang="ja-JP" altLang="en-US" sz="2200" dirty="0"/>
              <a:t>「おかねに働いてもらう」イメージはできましたか？</a:t>
            </a:r>
            <a:endParaRPr kumimoji="1" lang="en-US" altLang="ja-JP" sz="2200" dirty="0"/>
          </a:p>
          <a:p>
            <a:pPr algn="ctr">
              <a:lnSpc>
                <a:spcPct val="140000"/>
              </a:lnSpc>
            </a:pPr>
            <a:r>
              <a:rPr lang="ja-JP" altLang="en-US" sz="2200" dirty="0"/>
              <a:t>いろいろな金融商品があることを知って、</a:t>
            </a:r>
            <a:endParaRPr lang="en-US" altLang="ja-JP" sz="2200" dirty="0"/>
          </a:p>
          <a:p>
            <a:pPr algn="ctr">
              <a:lnSpc>
                <a:spcPct val="140000"/>
              </a:lnSpc>
            </a:pPr>
            <a:r>
              <a:rPr lang="ja-JP" altLang="en-US" sz="2200" dirty="0"/>
              <a:t>そして自分にあわせて自分で決めることが大事です。</a:t>
            </a:r>
            <a:endParaRPr lang="en-US" altLang="ja-JP" sz="2200" dirty="0"/>
          </a:p>
          <a:p>
            <a:pPr algn="ctr">
              <a:lnSpc>
                <a:spcPct val="140000"/>
              </a:lnSpc>
            </a:pPr>
            <a:r>
              <a:rPr lang="ja-JP" altLang="en-US" sz="2200" dirty="0"/>
              <a:t>上手におかねをふやしていきたいですね。</a:t>
            </a:r>
            <a:endParaRPr lang="en-US" altLang="ja-JP" sz="2200" dirty="0"/>
          </a:p>
        </p:txBody>
      </p:sp>
      <p:pic>
        <p:nvPicPr>
          <p:cNvPr id="7" name="図 6" descr="グラフィカル ユーザー インターフェイス が含まれている画像&#10;&#10;自動的に生成された説明">
            <a:extLst>
              <a:ext uri="{FF2B5EF4-FFF2-40B4-BE49-F238E27FC236}">
                <a16:creationId xmlns:a16="http://schemas.microsoft.com/office/drawing/2014/main" id="{F4DCDEE7-FC37-5B46-A173-3BF1DD4060B7}"/>
              </a:ext>
            </a:extLst>
          </p:cNvPr>
          <p:cNvPicPr>
            <a:picLocks noChangeAspect="1"/>
          </p:cNvPicPr>
          <p:nvPr/>
        </p:nvPicPr>
        <p:blipFill rotWithShape="1">
          <a:blip r:embed="rId3"/>
          <a:srcRect l="31677" t="42150" r="31677" b="27360"/>
          <a:stretch/>
        </p:blipFill>
        <p:spPr>
          <a:xfrm>
            <a:off x="3238141" y="3340100"/>
            <a:ext cx="2667719" cy="3327400"/>
          </a:xfrm>
          <a:prstGeom prst="rect">
            <a:avLst/>
          </a:prstGeom>
        </p:spPr>
      </p:pic>
      <p:sp>
        <p:nvSpPr>
          <p:cNvPr id="6" name="Rectangle 1">
            <a:extLst>
              <a:ext uri="{FF2B5EF4-FFF2-40B4-BE49-F238E27FC236}">
                <a16:creationId xmlns:a16="http://schemas.microsoft.com/office/drawing/2014/main" id="{0CFE153C-00B2-44B0-922D-CD8A97E3AF0E}"/>
              </a:ext>
            </a:extLst>
          </p:cNvPr>
          <p:cNvSpPr>
            <a:spLocks noChangeArrowheads="1"/>
          </p:cNvSpPr>
          <p:nvPr/>
        </p:nvSpPr>
        <p:spPr bwMode="auto">
          <a:xfrm>
            <a:off x="2486927" y="6371273"/>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tx2"/>
                </a:solidFill>
                <a:effectLst/>
                <a:latin typeface="Arial" panose="020B0604020202020204" pitchFamily="34" charset="0"/>
              </a:rPr>
              <a:t>Copyright (C) 202</a:t>
            </a:r>
            <a:r>
              <a:rPr kumimoji="0" lang="en-US" altLang="ja-JP" sz="1050" b="0" i="0" u="none" strike="noStrike" cap="none" normalizeH="0" baseline="0" dirty="0">
                <a:ln>
                  <a:noFill/>
                </a:ln>
                <a:solidFill>
                  <a:schemeClr val="tx2"/>
                </a:solidFill>
                <a:effectLst/>
                <a:latin typeface="Arial" panose="020B0604020202020204" pitchFamily="34" charset="0"/>
              </a:rPr>
              <a:t>1</a:t>
            </a:r>
            <a:r>
              <a:rPr kumimoji="0" lang="ja-JP" altLang="ja-JP" sz="1050" b="0" i="0" u="none" strike="noStrike" cap="none" normalizeH="0" baseline="0" dirty="0">
                <a:ln>
                  <a:noFill/>
                </a:ln>
                <a:solidFill>
                  <a:schemeClr val="tx2"/>
                </a:solidFill>
                <a:effectLst/>
                <a:latin typeface="Arial" panose="020B0604020202020204" pitchFamily="34" charset="0"/>
              </a:rPr>
              <a:t> The Bank of Yokohama, Ltd. All rights reserved.</a:t>
            </a:r>
          </a:p>
        </p:txBody>
      </p:sp>
    </p:spTree>
    <p:extLst>
      <p:ext uri="{BB962C8B-B14F-4D97-AF65-F5344CB8AC3E}">
        <p14:creationId xmlns:p14="http://schemas.microsoft.com/office/powerpoint/2010/main" val="4455308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5639D2-77F5-4268-9DB1-D876BCF46597}"/>
              </a:ext>
            </a:extLst>
          </p:cNvPr>
          <p:cNvSpPr>
            <a:spLocks noGrp="1"/>
          </p:cNvSpPr>
          <p:nvPr>
            <p:ph type="title"/>
          </p:nvPr>
        </p:nvSpPr>
        <p:spPr>
          <a:xfrm>
            <a:off x="628650" y="260648"/>
            <a:ext cx="7886700" cy="1325563"/>
          </a:xfrm>
        </p:spPr>
        <p:txBody>
          <a:bodyPr>
            <a:noAutofit/>
          </a:bodyPr>
          <a:lstStyle/>
          <a:p>
            <a:r>
              <a:rPr kumimoji="1" lang="ja-JP" altLang="en-US" sz="3200"/>
              <a:t>教材に関するアンケートご協力のお願い</a:t>
            </a:r>
            <a:endParaRPr kumimoji="1" lang="ja-JP" altLang="en-US" sz="3200" dirty="0"/>
          </a:p>
        </p:txBody>
      </p:sp>
      <p:sp>
        <p:nvSpPr>
          <p:cNvPr id="3" name="コンテンツ プレースホルダー 2">
            <a:extLst>
              <a:ext uri="{FF2B5EF4-FFF2-40B4-BE49-F238E27FC236}">
                <a16:creationId xmlns:a16="http://schemas.microsoft.com/office/drawing/2014/main" id="{95B12846-B8D4-4C8C-88CB-04970ED9A70B}"/>
              </a:ext>
            </a:extLst>
          </p:cNvPr>
          <p:cNvSpPr>
            <a:spLocks noGrp="1"/>
          </p:cNvSpPr>
          <p:nvPr>
            <p:ph idx="4294967295"/>
          </p:nvPr>
        </p:nvSpPr>
        <p:spPr>
          <a:xfrm>
            <a:off x="899592" y="1340768"/>
            <a:ext cx="7344816" cy="2160240"/>
          </a:xfrm>
        </p:spPr>
        <p:txBody>
          <a:bodyPr>
            <a:normAutofit/>
          </a:bodyPr>
          <a:lstStyle/>
          <a:p>
            <a:pPr marL="0" indent="0">
              <a:lnSpc>
                <a:spcPct val="130000"/>
              </a:lnSpc>
              <a:spcBef>
                <a:spcPts val="0"/>
              </a:spcBef>
              <a:buNone/>
            </a:pPr>
            <a:r>
              <a:rPr kumimoji="1" lang="ja-JP" altLang="en-US" sz="2600" dirty="0"/>
              <a:t>このたびは本教材を</a:t>
            </a:r>
            <a:r>
              <a:rPr kumimoji="1" lang="ja-JP" altLang="en-US" sz="2600"/>
              <a:t>ご利用いただき、誠</a:t>
            </a:r>
            <a:r>
              <a:rPr kumimoji="1" lang="ja-JP" altLang="en-US" sz="2600" dirty="0"/>
              <a:t>にありがとう</a:t>
            </a:r>
            <a:r>
              <a:rPr kumimoji="1" lang="ja-JP" altLang="en-US" sz="2600"/>
              <a:t>ございます。今後</a:t>
            </a:r>
            <a:r>
              <a:rPr kumimoji="1" lang="ja-JP" altLang="en-US" sz="2600" dirty="0"/>
              <a:t>もよりよい教材をつくるために、アンケートにご協力</a:t>
            </a:r>
            <a:r>
              <a:rPr kumimoji="1" lang="ja-JP" altLang="en-US" sz="2600"/>
              <a:t>ください。</a:t>
            </a:r>
            <a:endParaRPr kumimoji="1" lang="en-US" altLang="ja-JP" sz="2600" dirty="0"/>
          </a:p>
        </p:txBody>
      </p:sp>
      <p:pic>
        <p:nvPicPr>
          <p:cNvPr id="7" name="図 6">
            <a:extLst>
              <a:ext uri="{FF2B5EF4-FFF2-40B4-BE49-F238E27FC236}">
                <a16:creationId xmlns:a16="http://schemas.microsoft.com/office/drawing/2014/main" id="{F917C4A7-95A6-443D-9B98-E48C4D837A5E}"/>
              </a:ext>
            </a:extLst>
          </p:cNvPr>
          <p:cNvPicPr>
            <a:picLocks noChangeAspect="1"/>
          </p:cNvPicPr>
          <p:nvPr/>
        </p:nvPicPr>
        <p:blipFill>
          <a:blip r:embed="rId3"/>
          <a:stretch>
            <a:fillRect/>
          </a:stretch>
        </p:blipFill>
        <p:spPr>
          <a:xfrm>
            <a:off x="6732240" y="4221088"/>
            <a:ext cx="1734510" cy="2326541"/>
          </a:xfrm>
          <a:prstGeom prst="rect">
            <a:avLst/>
          </a:prstGeom>
        </p:spPr>
      </p:pic>
      <p:sp>
        <p:nvSpPr>
          <p:cNvPr id="6" name="角丸四角形 5">
            <a:extLst>
              <a:ext uri="{FF2B5EF4-FFF2-40B4-BE49-F238E27FC236}">
                <a16:creationId xmlns:a16="http://schemas.microsoft.com/office/drawing/2014/main" id="{362BB739-E365-8545-8706-D3CAD4F11B8B}"/>
              </a:ext>
            </a:extLst>
          </p:cNvPr>
          <p:cNvSpPr/>
          <p:nvPr/>
        </p:nvSpPr>
        <p:spPr>
          <a:xfrm>
            <a:off x="899592" y="3501008"/>
            <a:ext cx="5328592" cy="2880320"/>
          </a:xfrm>
          <a:prstGeom prst="roundRect">
            <a:avLst>
              <a:gd name="adj" fmla="val 1813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ndParaRPr>
          </a:p>
        </p:txBody>
      </p:sp>
      <p:sp>
        <p:nvSpPr>
          <p:cNvPr id="8" name="コンテンツ プレースホルダー 2">
            <a:extLst>
              <a:ext uri="{FF2B5EF4-FFF2-40B4-BE49-F238E27FC236}">
                <a16:creationId xmlns:a16="http://schemas.microsoft.com/office/drawing/2014/main" id="{B05EF147-A2EA-B742-A2AB-AC234736492A}"/>
              </a:ext>
            </a:extLst>
          </p:cNvPr>
          <p:cNvSpPr txBox="1">
            <a:spLocks/>
          </p:cNvSpPr>
          <p:nvPr/>
        </p:nvSpPr>
        <p:spPr>
          <a:xfrm>
            <a:off x="1259632" y="4061441"/>
            <a:ext cx="4680520" cy="2038509"/>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spcAft>
                <a:spcPts val="0"/>
              </a:spcAft>
              <a:buFontTx/>
              <a:buNone/>
              <a:defRPr kumimoji="1" sz="2400" b="0" i="0" kern="1200">
                <a:solidFill>
                  <a:schemeClr val="tx1"/>
                </a:solidFill>
                <a:latin typeface="+mn-ea"/>
                <a:ea typeface="+mn-ea"/>
                <a:cs typeface="+mn-cs"/>
              </a:defRPr>
            </a:lvl1pPr>
            <a:lvl2pPr marL="4572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2pPr>
            <a:lvl3pPr marL="9144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3pPr>
            <a:lvl4pPr marL="13716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4pPr>
            <a:lvl5pPr marL="18288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lnSpc>
                <a:spcPct val="130000"/>
              </a:lnSpc>
              <a:spcBef>
                <a:spcPts val="0"/>
              </a:spcBef>
            </a:pPr>
            <a:r>
              <a:rPr lang="ja-JP" altLang="en-US" sz="2300">
                <a:solidFill>
                  <a:schemeClr val="tx2"/>
                </a:solidFill>
              </a:rPr>
              <a:t>アンケートの回答は、「はまぎん おかねの教室」の教材ダウンロードページから</a:t>
            </a:r>
            <a:r>
              <a:rPr lang="ja-JP" altLang="en-US" sz="2300" b="1">
                <a:solidFill>
                  <a:schemeClr val="tx2"/>
                </a:solidFill>
              </a:rPr>
              <a:t>アンケート</a:t>
            </a:r>
            <a:r>
              <a:rPr lang="ja-JP" altLang="en-US" sz="2300">
                <a:solidFill>
                  <a:schemeClr val="tx2"/>
                </a:solidFill>
              </a:rPr>
              <a:t>を表示させて回答してください。</a:t>
            </a:r>
            <a:endParaRPr lang="en-US" altLang="ja-JP" sz="2300" dirty="0">
              <a:solidFill>
                <a:schemeClr val="tx2"/>
              </a:solidFill>
            </a:endParaRPr>
          </a:p>
          <a:p>
            <a:pPr fontAlgn="auto">
              <a:lnSpc>
                <a:spcPct val="130000"/>
              </a:lnSpc>
            </a:pPr>
            <a:endParaRPr lang="ja-JP" altLang="en-US" sz="2300" dirty="0">
              <a:solidFill>
                <a:schemeClr val="tx2"/>
              </a:solidFill>
            </a:endParaRPr>
          </a:p>
        </p:txBody>
      </p:sp>
      <p:sp>
        <p:nvSpPr>
          <p:cNvPr id="13" name="山形 12">
            <a:extLst>
              <a:ext uri="{FF2B5EF4-FFF2-40B4-BE49-F238E27FC236}">
                <a16:creationId xmlns:a16="http://schemas.microsoft.com/office/drawing/2014/main" id="{921F0A91-8A95-7146-998B-2C8FD4018471}"/>
              </a:ext>
            </a:extLst>
          </p:cNvPr>
          <p:cNvSpPr/>
          <p:nvPr/>
        </p:nvSpPr>
        <p:spPr>
          <a:xfrm>
            <a:off x="1727684" y="3330063"/>
            <a:ext cx="3672408" cy="450000"/>
          </a:xfrm>
          <a:prstGeom prst="chevron">
            <a:avLst>
              <a:gd name="adj" fmla="val 27422"/>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200">
                <a:solidFill>
                  <a:schemeClr val="bg1"/>
                </a:solidFill>
                <a:latin typeface="Meiryo" panose="020B0604030504040204" pitchFamily="34" charset="-128"/>
              </a:rPr>
              <a:t>アンケートの概要</a:t>
            </a:r>
          </a:p>
        </p:txBody>
      </p:sp>
    </p:spTree>
    <p:extLst>
      <p:ext uri="{BB962C8B-B14F-4D97-AF65-F5344CB8AC3E}">
        <p14:creationId xmlns:p14="http://schemas.microsoft.com/office/powerpoint/2010/main" val="3051203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6752922" y="6218703"/>
            <a:ext cx="2057400" cy="365125"/>
          </a:xfrm>
        </p:spPr>
        <p:txBody>
          <a:bodyPr/>
          <a:lstStyle/>
          <a:p>
            <a:fld id="{61AAA30B-0EA0-A245-8576-0F101DEF2AA9}" type="slidenum">
              <a:rPr lang="ja-JP" altLang="en-US" smtClean="0"/>
              <a:pPr/>
              <a:t>4</a:t>
            </a:fld>
            <a:endParaRPr lang="ja-JP" altLang="en-US" dirty="0"/>
          </a:p>
        </p:txBody>
      </p:sp>
      <p:sp>
        <p:nvSpPr>
          <p:cNvPr id="2" name="テキスト ボックス 1"/>
          <p:cNvSpPr txBox="1"/>
          <p:nvPr/>
        </p:nvSpPr>
        <p:spPr>
          <a:xfrm>
            <a:off x="991532" y="1501038"/>
            <a:ext cx="7160935" cy="1949765"/>
          </a:xfrm>
          <a:prstGeom prst="rect">
            <a:avLst/>
          </a:prstGeom>
          <a:noFill/>
        </p:spPr>
        <p:txBody>
          <a:bodyPr wrap="none" rtlCol="0">
            <a:spAutoFit/>
          </a:bodyPr>
          <a:lstStyle/>
          <a:p>
            <a:pPr>
              <a:lnSpc>
                <a:spcPct val="120000"/>
              </a:lnSpc>
            </a:pPr>
            <a:r>
              <a:rPr kumimoji="1" lang="ja-JP" altLang="en-US" sz="3400" dirty="0">
                <a:latin typeface="+mj-ea"/>
                <a:ea typeface="+mj-ea"/>
              </a:rPr>
              <a:t>生まれてから高校卒業までに</a:t>
            </a:r>
            <a:endParaRPr kumimoji="1" lang="en-US" altLang="ja-JP" sz="3400" dirty="0">
              <a:latin typeface="+mj-ea"/>
              <a:ea typeface="+mj-ea"/>
            </a:endParaRPr>
          </a:p>
          <a:p>
            <a:pPr>
              <a:lnSpc>
                <a:spcPct val="120000"/>
              </a:lnSpc>
            </a:pPr>
            <a:r>
              <a:rPr kumimoji="1" lang="ja-JP" altLang="en-US" sz="3400" dirty="0">
                <a:latin typeface="+mj-ea"/>
                <a:ea typeface="+mj-ea"/>
              </a:rPr>
              <a:t>どのくらい「おかね」がかかるのか</a:t>
            </a:r>
            <a:endParaRPr kumimoji="1" lang="en-US" altLang="ja-JP" sz="3400" dirty="0">
              <a:latin typeface="+mj-ea"/>
              <a:ea typeface="+mj-ea"/>
            </a:endParaRPr>
          </a:p>
          <a:p>
            <a:pPr>
              <a:lnSpc>
                <a:spcPct val="120000"/>
              </a:lnSpc>
            </a:pPr>
            <a:r>
              <a:rPr lang="ja-JP" altLang="en-US" sz="3400" dirty="0">
                <a:latin typeface="+mj-ea"/>
                <a:ea typeface="+mj-ea"/>
              </a:rPr>
              <a:t>知っていますか？</a:t>
            </a:r>
            <a:endParaRPr lang="en-US" altLang="ja-JP" sz="3400" dirty="0">
              <a:latin typeface="+mj-ea"/>
              <a:ea typeface="+mj-ea"/>
            </a:endParaRPr>
          </a:p>
        </p:txBody>
      </p:sp>
      <p:pic>
        <p:nvPicPr>
          <p:cNvPr id="14" name="図 13">
            <a:extLst>
              <a:ext uri="{FF2B5EF4-FFF2-40B4-BE49-F238E27FC236}">
                <a16:creationId xmlns:a16="http://schemas.microsoft.com/office/drawing/2014/main" id="{726DD3BD-EEA0-3441-AA31-9B337A967F6D}"/>
              </a:ext>
            </a:extLst>
          </p:cNvPr>
          <p:cNvPicPr>
            <a:picLocks noChangeAspect="1"/>
          </p:cNvPicPr>
          <p:nvPr/>
        </p:nvPicPr>
        <p:blipFill>
          <a:blip r:embed="rId3"/>
          <a:stretch>
            <a:fillRect/>
          </a:stretch>
        </p:blipFill>
        <p:spPr>
          <a:xfrm>
            <a:off x="1146412" y="3560063"/>
            <a:ext cx="6664960" cy="2477998"/>
          </a:xfrm>
          <a:prstGeom prst="rect">
            <a:avLst/>
          </a:prstGeom>
        </p:spPr>
      </p:pic>
    </p:spTree>
    <p:extLst>
      <p:ext uri="{BB962C8B-B14F-4D97-AF65-F5344CB8AC3E}">
        <p14:creationId xmlns:p14="http://schemas.microsoft.com/office/powerpoint/2010/main" val="1719269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61AAA30B-0EA0-A245-8576-0F101DEF2AA9}" type="slidenum">
              <a:rPr lang="ja-JP" altLang="en-US" smtClean="0"/>
              <a:pPr/>
              <a:t>5</a:t>
            </a:fld>
            <a:endParaRPr lang="ja-JP" altLang="en-US" dirty="0"/>
          </a:p>
        </p:txBody>
      </p:sp>
      <p:sp>
        <p:nvSpPr>
          <p:cNvPr id="20" name="テキスト ボックス 19"/>
          <p:cNvSpPr txBox="1"/>
          <p:nvPr/>
        </p:nvSpPr>
        <p:spPr>
          <a:xfrm>
            <a:off x="582763" y="5863565"/>
            <a:ext cx="1220206" cy="646331"/>
          </a:xfrm>
          <a:prstGeom prst="rect">
            <a:avLst/>
          </a:prstGeom>
          <a:noFill/>
        </p:spPr>
        <p:txBody>
          <a:bodyPr wrap="none" rtlCol="0">
            <a:spAutoFit/>
          </a:bodyPr>
          <a:lstStyle/>
          <a:p>
            <a:r>
              <a:rPr kumimoji="1" lang="en-US" altLang="ja-JP" sz="3600" dirty="0">
                <a:latin typeface="+mj-ea"/>
                <a:ea typeface="+mj-ea"/>
              </a:rPr>
              <a:t>18</a:t>
            </a:r>
            <a:r>
              <a:rPr kumimoji="1" lang="ja-JP" altLang="en-US" sz="3600" dirty="0">
                <a:latin typeface="+mj-ea"/>
                <a:ea typeface="+mj-ea"/>
              </a:rPr>
              <a:t>年</a:t>
            </a:r>
          </a:p>
        </p:txBody>
      </p:sp>
      <p:sp>
        <p:nvSpPr>
          <p:cNvPr id="21" name="右矢印 20"/>
          <p:cNvSpPr/>
          <p:nvPr/>
        </p:nvSpPr>
        <p:spPr>
          <a:xfrm>
            <a:off x="1940215" y="5863565"/>
            <a:ext cx="489962" cy="49123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2455226" y="5863564"/>
            <a:ext cx="1968809" cy="646331"/>
          </a:xfrm>
          <a:prstGeom prst="rect">
            <a:avLst/>
          </a:prstGeom>
          <a:noFill/>
        </p:spPr>
        <p:txBody>
          <a:bodyPr wrap="none" rtlCol="0">
            <a:spAutoFit/>
          </a:bodyPr>
          <a:lstStyle/>
          <a:p>
            <a:r>
              <a:rPr kumimoji="1" lang="en-US" altLang="ja-JP" sz="3600" dirty="0">
                <a:latin typeface="+mj-ea"/>
                <a:ea typeface="+mj-ea"/>
              </a:rPr>
              <a:t>216</a:t>
            </a:r>
            <a:r>
              <a:rPr kumimoji="1" lang="ja-JP" altLang="en-US" sz="3600" dirty="0">
                <a:latin typeface="+mj-ea"/>
                <a:ea typeface="+mj-ea"/>
              </a:rPr>
              <a:t>か月</a:t>
            </a:r>
          </a:p>
        </p:txBody>
      </p:sp>
      <p:sp>
        <p:nvSpPr>
          <p:cNvPr id="24" name="テキスト ボックス 23"/>
          <p:cNvSpPr txBox="1"/>
          <p:nvPr/>
        </p:nvSpPr>
        <p:spPr>
          <a:xfrm>
            <a:off x="4242401" y="5982675"/>
            <a:ext cx="4698722" cy="338554"/>
          </a:xfrm>
          <a:prstGeom prst="rect">
            <a:avLst/>
          </a:prstGeom>
          <a:noFill/>
        </p:spPr>
        <p:txBody>
          <a:bodyPr wrap="none" rtlCol="0">
            <a:spAutoFit/>
          </a:bodyPr>
          <a:lstStyle/>
          <a:p>
            <a:r>
              <a:rPr kumimoji="1" lang="ja-JP" altLang="en-US" sz="1600" dirty="0"/>
              <a:t>（</a:t>
            </a:r>
            <a:r>
              <a:rPr lang="ja-JP" altLang="en-US" sz="1600" dirty="0"/>
              <a:t>ひと</a:t>
            </a:r>
            <a:r>
              <a:rPr kumimoji="1" lang="ja-JP" altLang="en-US" sz="1600" dirty="0"/>
              <a:t>月にどのくらいおかねがかかっている？）</a:t>
            </a:r>
          </a:p>
        </p:txBody>
      </p:sp>
      <p:cxnSp>
        <p:nvCxnSpPr>
          <p:cNvPr id="26" name="直線コネクタ 25"/>
          <p:cNvCxnSpPr>
            <a:cxnSpLocks/>
          </p:cNvCxnSpPr>
          <p:nvPr/>
        </p:nvCxnSpPr>
        <p:spPr>
          <a:xfrm>
            <a:off x="657672" y="5677469"/>
            <a:ext cx="7828657" cy="0"/>
          </a:xfrm>
          <a:prstGeom prst="line">
            <a:avLst/>
          </a:prstGeom>
          <a:ln w="15875">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991848" y="1292591"/>
            <a:ext cx="6864379" cy="430887"/>
          </a:xfrm>
          <a:prstGeom prst="rect">
            <a:avLst/>
          </a:prstGeom>
          <a:noFill/>
        </p:spPr>
        <p:txBody>
          <a:bodyPr wrap="none" rtlCol="0">
            <a:spAutoFit/>
          </a:bodyPr>
          <a:lstStyle/>
          <a:p>
            <a:pPr algn="ctr"/>
            <a:r>
              <a:rPr kumimoji="1" lang="en-US" altLang="ja-JP" sz="2200" b="1" dirty="0">
                <a:solidFill>
                  <a:schemeClr val="tx2"/>
                </a:solidFill>
                <a:latin typeface="+mj-ea"/>
                <a:ea typeface="+mj-ea"/>
              </a:rPr>
              <a:t>3</a:t>
            </a:r>
            <a:r>
              <a:rPr kumimoji="1" lang="ja-JP" altLang="en-US" sz="2200" b="1" dirty="0">
                <a:solidFill>
                  <a:schemeClr val="tx2"/>
                </a:solidFill>
                <a:latin typeface="+mj-ea"/>
                <a:ea typeface="+mj-ea"/>
              </a:rPr>
              <a:t>歳から高校卒業までにかかる学習費</a:t>
            </a:r>
            <a:r>
              <a:rPr lang="ja-JP" altLang="en-US" sz="2200" b="1" dirty="0">
                <a:solidFill>
                  <a:schemeClr val="tx2"/>
                </a:solidFill>
                <a:latin typeface="+mj-ea"/>
                <a:ea typeface="+mj-ea"/>
              </a:rPr>
              <a:t>（すべて公立）</a:t>
            </a:r>
            <a:endParaRPr kumimoji="1" lang="ja-JP" altLang="en-US" sz="2200" b="1" dirty="0">
              <a:solidFill>
                <a:schemeClr val="tx2"/>
              </a:solidFill>
              <a:latin typeface="+mj-ea"/>
              <a:ea typeface="+mj-ea"/>
            </a:endParaRPr>
          </a:p>
        </p:txBody>
      </p:sp>
      <p:pic>
        <p:nvPicPr>
          <p:cNvPr id="33" name="図 32">
            <a:extLst>
              <a:ext uri="{FF2B5EF4-FFF2-40B4-BE49-F238E27FC236}">
                <a16:creationId xmlns:a16="http://schemas.microsoft.com/office/drawing/2014/main" id="{0E6673D9-8B21-BA4C-93CF-C52641F524ED}"/>
              </a:ext>
            </a:extLst>
          </p:cNvPr>
          <p:cNvPicPr>
            <a:picLocks noChangeAspect="1"/>
          </p:cNvPicPr>
          <p:nvPr/>
        </p:nvPicPr>
        <p:blipFill>
          <a:blip r:embed="rId3"/>
          <a:stretch>
            <a:fillRect/>
          </a:stretch>
        </p:blipFill>
        <p:spPr>
          <a:xfrm>
            <a:off x="1244459" y="3055141"/>
            <a:ext cx="6655082" cy="2393765"/>
          </a:xfrm>
          <a:prstGeom prst="rect">
            <a:avLst/>
          </a:prstGeom>
        </p:spPr>
      </p:pic>
      <p:sp>
        <p:nvSpPr>
          <p:cNvPr id="34" name="角丸四角形 33">
            <a:extLst>
              <a:ext uri="{FF2B5EF4-FFF2-40B4-BE49-F238E27FC236}">
                <a16:creationId xmlns:a16="http://schemas.microsoft.com/office/drawing/2014/main" id="{50F7C076-9665-264B-BDC2-D14B4ED9FDA5}"/>
              </a:ext>
            </a:extLst>
          </p:cNvPr>
          <p:cNvSpPr/>
          <p:nvPr/>
        </p:nvSpPr>
        <p:spPr>
          <a:xfrm>
            <a:off x="823430" y="2421602"/>
            <a:ext cx="1692000" cy="100800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69271E0D-69CB-1E4B-B567-7B7523D2A338}"/>
              </a:ext>
            </a:extLst>
          </p:cNvPr>
          <p:cNvSpPr txBox="1"/>
          <p:nvPr/>
        </p:nvSpPr>
        <p:spPr>
          <a:xfrm>
            <a:off x="836786" y="2596236"/>
            <a:ext cx="1712328" cy="738664"/>
          </a:xfrm>
          <a:prstGeom prst="rect">
            <a:avLst/>
          </a:prstGeom>
          <a:noFill/>
        </p:spPr>
        <p:txBody>
          <a:bodyPr wrap="none" rtlCol="0">
            <a:spAutoFit/>
          </a:bodyPr>
          <a:lstStyle/>
          <a:p>
            <a:pPr algn="ctr"/>
            <a:r>
              <a:rPr kumimoji="1" lang="ja-JP" altLang="en-US" dirty="0">
                <a:latin typeface="+mj-ea"/>
                <a:ea typeface="+mj-ea"/>
              </a:rPr>
              <a:t>幼稚園（</a:t>
            </a:r>
            <a:r>
              <a:rPr kumimoji="1" lang="en-US" altLang="ja-JP" dirty="0">
                <a:latin typeface="+mj-ea"/>
                <a:ea typeface="+mj-ea"/>
              </a:rPr>
              <a:t>3</a:t>
            </a:r>
            <a:r>
              <a:rPr kumimoji="1" lang="ja-JP" altLang="en-US" dirty="0">
                <a:latin typeface="+mj-ea"/>
                <a:ea typeface="+mj-ea"/>
              </a:rPr>
              <a:t>年）</a:t>
            </a:r>
            <a:endParaRPr kumimoji="1" lang="en-US" altLang="ja-JP" dirty="0">
              <a:latin typeface="+mj-ea"/>
              <a:ea typeface="+mj-ea"/>
            </a:endParaRPr>
          </a:p>
          <a:p>
            <a:pPr algn="ctr"/>
            <a:r>
              <a:rPr lang="en-US" altLang="ja-JP" sz="2400" dirty="0">
                <a:latin typeface="+mj-ea"/>
                <a:ea typeface="+mj-ea"/>
              </a:rPr>
              <a:t>61</a:t>
            </a:r>
            <a:r>
              <a:rPr lang="ja-JP" altLang="en-US" sz="2400" dirty="0">
                <a:latin typeface="+mj-ea"/>
                <a:ea typeface="+mj-ea"/>
              </a:rPr>
              <a:t>万円</a:t>
            </a:r>
            <a:endParaRPr kumimoji="1" lang="ja-JP" altLang="en-US" sz="2400" dirty="0">
              <a:latin typeface="+mj-ea"/>
              <a:ea typeface="+mj-ea"/>
            </a:endParaRPr>
          </a:p>
        </p:txBody>
      </p:sp>
      <p:sp>
        <p:nvSpPr>
          <p:cNvPr id="36" name="角丸四角形 35">
            <a:extLst>
              <a:ext uri="{FF2B5EF4-FFF2-40B4-BE49-F238E27FC236}">
                <a16:creationId xmlns:a16="http://schemas.microsoft.com/office/drawing/2014/main" id="{4AE08C5E-8149-574C-993E-3E720F29FE0D}"/>
              </a:ext>
            </a:extLst>
          </p:cNvPr>
          <p:cNvSpPr/>
          <p:nvPr/>
        </p:nvSpPr>
        <p:spPr>
          <a:xfrm>
            <a:off x="2767051" y="2275825"/>
            <a:ext cx="1692000" cy="100800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FCB98269-3AAF-9148-B074-B73E7BCA47F3}"/>
              </a:ext>
            </a:extLst>
          </p:cNvPr>
          <p:cNvSpPr txBox="1"/>
          <p:nvPr/>
        </p:nvSpPr>
        <p:spPr>
          <a:xfrm>
            <a:off x="2780407" y="2450459"/>
            <a:ext cx="1712328" cy="738664"/>
          </a:xfrm>
          <a:prstGeom prst="rect">
            <a:avLst/>
          </a:prstGeom>
          <a:noFill/>
        </p:spPr>
        <p:txBody>
          <a:bodyPr wrap="none" rtlCol="0">
            <a:spAutoFit/>
          </a:bodyPr>
          <a:lstStyle/>
          <a:p>
            <a:pPr algn="ctr"/>
            <a:r>
              <a:rPr lang="ja-JP" altLang="en-US" dirty="0">
                <a:latin typeface="+mj-ea"/>
                <a:ea typeface="+mj-ea"/>
              </a:rPr>
              <a:t>小学校（</a:t>
            </a:r>
            <a:r>
              <a:rPr lang="en-US" altLang="ja-JP" dirty="0">
                <a:latin typeface="+mj-ea"/>
                <a:ea typeface="+mj-ea"/>
              </a:rPr>
              <a:t>6</a:t>
            </a:r>
            <a:r>
              <a:rPr lang="ja-JP" altLang="en-US" dirty="0">
                <a:latin typeface="+mj-ea"/>
                <a:ea typeface="+mj-ea"/>
              </a:rPr>
              <a:t>年）</a:t>
            </a:r>
            <a:endParaRPr lang="en-US" altLang="ja-JP" dirty="0">
              <a:latin typeface="+mj-ea"/>
              <a:ea typeface="+mj-ea"/>
            </a:endParaRPr>
          </a:p>
          <a:p>
            <a:pPr algn="ctr"/>
            <a:r>
              <a:rPr lang="en-US" altLang="ja-JP" sz="2400" dirty="0">
                <a:latin typeface="+mj-ea"/>
                <a:ea typeface="+mj-ea"/>
              </a:rPr>
              <a:t>167</a:t>
            </a:r>
            <a:r>
              <a:rPr lang="ja-JP" altLang="en-US" sz="2400" dirty="0">
                <a:latin typeface="+mj-ea"/>
                <a:ea typeface="+mj-ea"/>
              </a:rPr>
              <a:t>万円</a:t>
            </a:r>
            <a:endParaRPr kumimoji="1" lang="ja-JP" altLang="en-US" sz="2400" dirty="0">
              <a:latin typeface="+mj-ea"/>
              <a:ea typeface="+mj-ea"/>
            </a:endParaRPr>
          </a:p>
        </p:txBody>
      </p:sp>
      <p:sp>
        <p:nvSpPr>
          <p:cNvPr id="38" name="角丸四角形 37">
            <a:extLst>
              <a:ext uri="{FF2B5EF4-FFF2-40B4-BE49-F238E27FC236}">
                <a16:creationId xmlns:a16="http://schemas.microsoft.com/office/drawing/2014/main" id="{D11E539E-D0C6-7948-AB4F-580AA281BAF2}"/>
              </a:ext>
            </a:extLst>
          </p:cNvPr>
          <p:cNvSpPr/>
          <p:nvPr/>
        </p:nvSpPr>
        <p:spPr>
          <a:xfrm>
            <a:off x="4683594" y="2025743"/>
            <a:ext cx="1692000" cy="100800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41D5CAC3-2D2C-5641-9A75-AE72B2E20A3E}"/>
              </a:ext>
            </a:extLst>
          </p:cNvPr>
          <p:cNvSpPr txBox="1"/>
          <p:nvPr/>
        </p:nvSpPr>
        <p:spPr>
          <a:xfrm>
            <a:off x="4696950" y="2231274"/>
            <a:ext cx="1712328" cy="738664"/>
          </a:xfrm>
          <a:prstGeom prst="rect">
            <a:avLst/>
          </a:prstGeom>
          <a:noFill/>
        </p:spPr>
        <p:txBody>
          <a:bodyPr wrap="none" rtlCol="0">
            <a:spAutoFit/>
          </a:bodyPr>
          <a:lstStyle/>
          <a:p>
            <a:pPr algn="ctr"/>
            <a:r>
              <a:rPr lang="ja-JP" altLang="en-US" dirty="0">
                <a:latin typeface="+mj-ea"/>
                <a:ea typeface="+mj-ea"/>
              </a:rPr>
              <a:t>中学校（</a:t>
            </a:r>
            <a:r>
              <a:rPr lang="en-US" altLang="ja-JP" dirty="0">
                <a:latin typeface="+mj-ea"/>
                <a:ea typeface="+mj-ea"/>
              </a:rPr>
              <a:t>3</a:t>
            </a:r>
            <a:r>
              <a:rPr lang="ja-JP" altLang="en-US" dirty="0">
                <a:latin typeface="+mj-ea"/>
                <a:ea typeface="+mj-ea"/>
              </a:rPr>
              <a:t>年）</a:t>
            </a:r>
            <a:endParaRPr lang="en-US" altLang="ja-JP" dirty="0">
              <a:latin typeface="+mj-ea"/>
              <a:ea typeface="+mj-ea"/>
            </a:endParaRPr>
          </a:p>
          <a:p>
            <a:pPr algn="ctr"/>
            <a:r>
              <a:rPr lang="en-US" altLang="ja-JP" sz="2400" dirty="0">
                <a:latin typeface="+mj-ea"/>
                <a:ea typeface="+mj-ea"/>
              </a:rPr>
              <a:t>134</a:t>
            </a:r>
            <a:r>
              <a:rPr lang="ja-JP" altLang="en-US" sz="2400" dirty="0">
                <a:latin typeface="+mj-ea"/>
                <a:ea typeface="+mj-ea"/>
              </a:rPr>
              <a:t>万円</a:t>
            </a:r>
            <a:endParaRPr kumimoji="1" lang="ja-JP" altLang="en-US" sz="2400" dirty="0">
              <a:latin typeface="+mj-ea"/>
              <a:ea typeface="+mj-ea"/>
            </a:endParaRPr>
          </a:p>
        </p:txBody>
      </p:sp>
      <p:sp>
        <p:nvSpPr>
          <p:cNvPr id="40" name="角丸四角形 39">
            <a:extLst>
              <a:ext uri="{FF2B5EF4-FFF2-40B4-BE49-F238E27FC236}">
                <a16:creationId xmlns:a16="http://schemas.microsoft.com/office/drawing/2014/main" id="{8379D7FD-41C2-E241-A9DF-24EF138D05C3}"/>
              </a:ext>
            </a:extLst>
          </p:cNvPr>
          <p:cNvSpPr/>
          <p:nvPr/>
        </p:nvSpPr>
        <p:spPr>
          <a:xfrm>
            <a:off x="6591762" y="1784781"/>
            <a:ext cx="1692000" cy="100800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AB4839B2-6214-9641-9B6F-D6BB77C0960E}"/>
              </a:ext>
            </a:extLst>
          </p:cNvPr>
          <p:cNvSpPr txBox="1"/>
          <p:nvPr/>
        </p:nvSpPr>
        <p:spPr>
          <a:xfrm>
            <a:off x="6720534" y="1941632"/>
            <a:ext cx="1481496" cy="738664"/>
          </a:xfrm>
          <a:prstGeom prst="rect">
            <a:avLst/>
          </a:prstGeom>
          <a:noFill/>
        </p:spPr>
        <p:txBody>
          <a:bodyPr wrap="none" rtlCol="0">
            <a:spAutoFit/>
          </a:bodyPr>
          <a:lstStyle/>
          <a:p>
            <a:pPr algn="ctr"/>
            <a:r>
              <a:rPr lang="ja-JP" altLang="en-US" dirty="0">
                <a:latin typeface="+mj-ea"/>
                <a:ea typeface="+mj-ea"/>
              </a:rPr>
              <a:t>高校（</a:t>
            </a:r>
            <a:r>
              <a:rPr lang="en-US" altLang="ja-JP" dirty="0">
                <a:latin typeface="+mj-ea"/>
                <a:ea typeface="+mj-ea"/>
              </a:rPr>
              <a:t>3</a:t>
            </a:r>
            <a:r>
              <a:rPr lang="ja-JP" altLang="en-US" dirty="0">
                <a:latin typeface="+mj-ea"/>
                <a:ea typeface="+mj-ea"/>
              </a:rPr>
              <a:t>年）</a:t>
            </a:r>
            <a:endParaRPr lang="en-US" altLang="ja-JP" dirty="0">
              <a:latin typeface="+mj-ea"/>
              <a:ea typeface="+mj-ea"/>
            </a:endParaRPr>
          </a:p>
          <a:p>
            <a:pPr algn="ctr"/>
            <a:r>
              <a:rPr lang="en-US" altLang="ja-JP" sz="2400" dirty="0">
                <a:latin typeface="+mj-ea"/>
                <a:ea typeface="+mj-ea"/>
              </a:rPr>
              <a:t>137</a:t>
            </a:r>
            <a:r>
              <a:rPr lang="ja-JP" altLang="en-US" sz="2400" dirty="0">
                <a:latin typeface="+mj-ea"/>
                <a:ea typeface="+mj-ea"/>
              </a:rPr>
              <a:t>万円</a:t>
            </a:r>
            <a:endParaRPr kumimoji="1" lang="ja-JP" altLang="en-US" sz="2400" dirty="0">
              <a:latin typeface="+mj-ea"/>
              <a:ea typeface="+mj-ea"/>
            </a:endParaRPr>
          </a:p>
        </p:txBody>
      </p:sp>
      <p:sp>
        <p:nvSpPr>
          <p:cNvPr id="42" name="三角形 41">
            <a:extLst>
              <a:ext uri="{FF2B5EF4-FFF2-40B4-BE49-F238E27FC236}">
                <a16:creationId xmlns:a16="http://schemas.microsoft.com/office/drawing/2014/main" id="{0CD628C0-26D9-E54F-B9E6-5833CC39059B}"/>
              </a:ext>
            </a:extLst>
          </p:cNvPr>
          <p:cNvSpPr/>
          <p:nvPr/>
        </p:nvSpPr>
        <p:spPr>
          <a:xfrm rot="10800000">
            <a:off x="1520875" y="3366554"/>
            <a:ext cx="344150" cy="24542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三角形 42">
            <a:extLst>
              <a:ext uri="{FF2B5EF4-FFF2-40B4-BE49-F238E27FC236}">
                <a16:creationId xmlns:a16="http://schemas.microsoft.com/office/drawing/2014/main" id="{18F0E4A7-5968-3C4D-B527-D75B0E8C06C1}"/>
              </a:ext>
            </a:extLst>
          </p:cNvPr>
          <p:cNvSpPr/>
          <p:nvPr/>
        </p:nvSpPr>
        <p:spPr>
          <a:xfrm rot="10800000">
            <a:off x="3464497" y="3214154"/>
            <a:ext cx="344150" cy="24542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三角形 43">
            <a:extLst>
              <a:ext uri="{FF2B5EF4-FFF2-40B4-BE49-F238E27FC236}">
                <a16:creationId xmlns:a16="http://schemas.microsoft.com/office/drawing/2014/main" id="{33C8F9DF-F983-E148-86A9-DD8F00E8FBA4}"/>
              </a:ext>
            </a:extLst>
          </p:cNvPr>
          <p:cNvSpPr/>
          <p:nvPr/>
        </p:nvSpPr>
        <p:spPr>
          <a:xfrm rot="10800000">
            <a:off x="5381039" y="3000794"/>
            <a:ext cx="344150" cy="24542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三角形 44">
            <a:extLst>
              <a:ext uri="{FF2B5EF4-FFF2-40B4-BE49-F238E27FC236}">
                <a16:creationId xmlns:a16="http://schemas.microsoft.com/office/drawing/2014/main" id="{4593A440-ACDB-6648-8F8F-88301C90C671}"/>
              </a:ext>
            </a:extLst>
          </p:cNvPr>
          <p:cNvSpPr/>
          <p:nvPr/>
        </p:nvSpPr>
        <p:spPr>
          <a:xfrm rot="10800000">
            <a:off x="7289207" y="2748409"/>
            <a:ext cx="344150" cy="245428"/>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91063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61AAA30B-0EA0-A245-8576-0F101DEF2AA9}" type="slidenum">
              <a:rPr lang="ja-JP" altLang="en-US" smtClean="0"/>
              <a:pPr/>
              <a:t>6</a:t>
            </a:fld>
            <a:endParaRPr lang="ja-JP" altLang="en-US" dirty="0"/>
          </a:p>
        </p:txBody>
      </p:sp>
      <p:sp>
        <p:nvSpPr>
          <p:cNvPr id="4" name="テキスト ボックス 3"/>
          <p:cNvSpPr txBox="1"/>
          <p:nvPr/>
        </p:nvSpPr>
        <p:spPr>
          <a:xfrm>
            <a:off x="501964" y="1840417"/>
            <a:ext cx="6530955" cy="461665"/>
          </a:xfrm>
          <a:prstGeom prst="rect">
            <a:avLst/>
          </a:prstGeom>
          <a:noFill/>
        </p:spPr>
        <p:txBody>
          <a:bodyPr wrap="none" rtlCol="0">
            <a:spAutoFit/>
          </a:bodyPr>
          <a:lstStyle/>
          <a:p>
            <a:r>
              <a:rPr kumimoji="1" lang="en-US" altLang="ja-JP" sz="2400" dirty="0">
                <a:latin typeface="+mj-ea"/>
                <a:ea typeface="+mj-ea"/>
              </a:rPr>
              <a:t>3</a:t>
            </a:r>
            <a:r>
              <a:rPr kumimoji="1" lang="ja-JP" altLang="en-US" sz="2400" dirty="0">
                <a:latin typeface="+mj-ea"/>
                <a:ea typeface="+mj-ea"/>
              </a:rPr>
              <a:t>歳から高校卒業までの学習費（すべて公立）</a:t>
            </a:r>
            <a:endParaRPr kumimoji="1" lang="en-US" altLang="ja-JP" sz="2400" dirty="0">
              <a:latin typeface="+mj-ea"/>
              <a:ea typeface="+mj-ea"/>
            </a:endParaRPr>
          </a:p>
        </p:txBody>
      </p:sp>
      <p:sp>
        <p:nvSpPr>
          <p:cNvPr id="5" name="角丸四角形 4"/>
          <p:cNvSpPr/>
          <p:nvPr/>
        </p:nvSpPr>
        <p:spPr>
          <a:xfrm>
            <a:off x="491316" y="2361857"/>
            <a:ext cx="1295808" cy="86545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幼稚園</a:t>
            </a:r>
            <a:endParaRPr lang="en-US" altLang="ja-JP" sz="2000" dirty="0">
              <a:solidFill>
                <a:schemeClr val="tx1"/>
              </a:solidFill>
              <a:latin typeface="+mj-ea"/>
            </a:endParaRPr>
          </a:p>
          <a:p>
            <a:pPr algn="ctr"/>
            <a:r>
              <a:rPr lang="en-US" altLang="ja-JP" sz="2000" dirty="0">
                <a:solidFill>
                  <a:schemeClr val="tx1"/>
                </a:solidFill>
                <a:latin typeface="+mj-ea"/>
              </a:rPr>
              <a:t>61</a:t>
            </a:r>
            <a:r>
              <a:rPr lang="ja-JP" altLang="en-US" sz="2000" dirty="0">
                <a:solidFill>
                  <a:schemeClr val="tx1"/>
                </a:solidFill>
                <a:latin typeface="+mj-ea"/>
              </a:rPr>
              <a:t>万円</a:t>
            </a:r>
          </a:p>
        </p:txBody>
      </p:sp>
      <p:sp>
        <p:nvSpPr>
          <p:cNvPr id="7" name="角丸四角形 6"/>
          <p:cNvSpPr/>
          <p:nvPr/>
        </p:nvSpPr>
        <p:spPr>
          <a:xfrm>
            <a:off x="1868238" y="2361857"/>
            <a:ext cx="1295808" cy="865452"/>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小学校</a:t>
            </a:r>
            <a:endParaRPr lang="en-US" altLang="ja-JP" sz="2000" dirty="0">
              <a:solidFill>
                <a:schemeClr val="tx1"/>
              </a:solidFill>
              <a:latin typeface="+mj-ea"/>
            </a:endParaRPr>
          </a:p>
          <a:p>
            <a:pPr algn="ctr"/>
            <a:r>
              <a:rPr lang="en-US" altLang="ja-JP" sz="2000" dirty="0">
                <a:solidFill>
                  <a:schemeClr val="tx1"/>
                </a:solidFill>
                <a:latin typeface="+mj-ea"/>
              </a:rPr>
              <a:t>167</a:t>
            </a:r>
            <a:r>
              <a:rPr lang="ja-JP" altLang="en-US" sz="2000" dirty="0">
                <a:solidFill>
                  <a:schemeClr val="tx1"/>
                </a:solidFill>
                <a:latin typeface="+mj-ea"/>
              </a:rPr>
              <a:t>万円</a:t>
            </a:r>
          </a:p>
        </p:txBody>
      </p:sp>
      <p:sp>
        <p:nvSpPr>
          <p:cNvPr id="9" name="角丸四角形 8"/>
          <p:cNvSpPr/>
          <p:nvPr/>
        </p:nvSpPr>
        <p:spPr>
          <a:xfrm>
            <a:off x="3245160" y="2361857"/>
            <a:ext cx="1295808" cy="865452"/>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中学校</a:t>
            </a:r>
            <a:endParaRPr lang="en-US" altLang="ja-JP" sz="2000" dirty="0">
              <a:solidFill>
                <a:schemeClr val="tx1"/>
              </a:solidFill>
              <a:latin typeface="+mj-ea"/>
            </a:endParaRPr>
          </a:p>
          <a:p>
            <a:pPr algn="ctr"/>
            <a:r>
              <a:rPr lang="en-US" altLang="ja-JP" sz="2000" dirty="0">
                <a:solidFill>
                  <a:schemeClr val="tx1"/>
                </a:solidFill>
                <a:latin typeface="+mj-ea"/>
              </a:rPr>
              <a:t>134</a:t>
            </a:r>
            <a:r>
              <a:rPr lang="ja-JP" altLang="en-US" sz="2000" dirty="0">
                <a:solidFill>
                  <a:schemeClr val="tx1"/>
                </a:solidFill>
                <a:latin typeface="+mj-ea"/>
              </a:rPr>
              <a:t>万円</a:t>
            </a:r>
          </a:p>
        </p:txBody>
      </p:sp>
      <p:sp>
        <p:nvSpPr>
          <p:cNvPr id="11" name="角丸四角形 10"/>
          <p:cNvSpPr/>
          <p:nvPr/>
        </p:nvSpPr>
        <p:spPr>
          <a:xfrm>
            <a:off x="4622081" y="2361857"/>
            <a:ext cx="1295808" cy="865453"/>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高校</a:t>
            </a:r>
            <a:endParaRPr lang="en-US" altLang="ja-JP" sz="2000" dirty="0">
              <a:solidFill>
                <a:schemeClr val="tx1"/>
              </a:solidFill>
              <a:latin typeface="+mj-ea"/>
            </a:endParaRPr>
          </a:p>
          <a:p>
            <a:pPr algn="ctr"/>
            <a:r>
              <a:rPr lang="en-US" altLang="ja-JP" sz="2000" dirty="0">
                <a:solidFill>
                  <a:schemeClr val="tx1"/>
                </a:solidFill>
                <a:latin typeface="+mj-ea"/>
              </a:rPr>
              <a:t>137</a:t>
            </a:r>
            <a:r>
              <a:rPr lang="ja-JP" altLang="en-US" sz="2000" dirty="0">
                <a:solidFill>
                  <a:schemeClr val="tx1"/>
                </a:solidFill>
                <a:latin typeface="+mj-ea"/>
              </a:rPr>
              <a:t>万円</a:t>
            </a:r>
          </a:p>
        </p:txBody>
      </p:sp>
      <p:sp>
        <p:nvSpPr>
          <p:cNvPr id="2" name="テキスト ボックス 1"/>
          <p:cNvSpPr txBox="1"/>
          <p:nvPr/>
        </p:nvSpPr>
        <p:spPr>
          <a:xfrm>
            <a:off x="6379708" y="2485815"/>
            <a:ext cx="2167581" cy="707886"/>
          </a:xfrm>
          <a:prstGeom prst="rect">
            <a:avLst/>
          </a:prstGeom>
          <a:noFill/>
        </p:spPr>
        <p:txBody>
          <a:bodyPr wrap="none" rtlCol="0">
            <a:spAutoFit/>
          </a:bodyPr>
          <a:lstStyle/>
          <a:p>
            <a:pPr algn="r"/>
            <a:r>
              <a:rPr kumimoji="1" lang="en-US" altLang="ja-JP" sz="4000" dirty="0">
                <a:latin typeface="+mj-ea"/>
                <a:ea typeface="+mj-ea"/>
              </a:rPr>
              <a:t>499</a:t>
            </a:r>
            <a:r>
              <a:rPr kumimoji="1" lang="ja-JP" altLang="en-US" sz="4000" dirty="0">
                <a:latin typeface="+mj-ea"/>
                <a:ea typeface="+mj-ea"/>
              </a:rPr>
              <a:t>万円</a:t>
            </a:r>
          </a:p>
        </p:txBody>
      </p:sp>
      <p:sp>
        <p:nvSpPr>
          <p:cNvPr id="13" name="テキスト ボックス 12"/>
          <p:cNvSpPr txBox="1"/>
          <p:nvPr/>
        </p:nvSpPr>
        <p:spPr>
          <a:xfrm>
            <a:off x="586124" y="3593504"/>
            <a:ext cx="3877985" cy="830997"/>
          </a:xfrm>
          <a:prstGeom prst="rect">
            <a:avLst/>
          </a:prstGeom>
          <a:noFill/>
        </p:spPr>
        <p:txBody>
          <a:bodyPr wrap="none" rtlCol="0">
            <a:spAutoFit/>
          </a:bodyPr>
          <a:lstStyle/>
          <a:p>
            <a:r>
              <a:rPr lang="en-US" altLang="ja-JP" sz="2400" dirty="0">
                <a:latin typeface="+mj-ea"/>
                <a:ea typeface="+mj-ea"/>
              </a:rPr>
              <a:t>0</a:t>
            </a:r>
            <a:r>
              <a:rPr kumimoji="1" lang="ja-JP" altLang="en-US" sz="2400" dirty="0">
                <a:latin typeface="+mj-ea"/>
                <a:ea typeface="+mj-ea"/>
              </a:rPr>
              <a:t>歳から</a:t>
            </a:r>
            <a:r>
              <a:rPr kumimoji="1" lang="en-US" altLang="ja-JP" sz="2400" dirty="0">
                <a:latin typeface="+mj-ea"/>
                <a:ea typeface="+mj-ea"/>
              </a:rPr>
              <a:t>18</a:t>
            </a:r>
            <a:r>
              <a:rPr kumimoji="1" lang="ja-JP" altLang="en-US" sz="2400" dirty="0">
                <a:latin typeface="+mj-ea"/>
                <a:ea typeface="+mj-ea"/>
              </a:rPr>
              <a:t>歳まで</a:t>
            </a:r>
            <a:r>
              <a:rPr lang="ja-JP" altLang="en-US" sz="2400" dirty="0">
                <a:latin typeface="+mj-ea"/>
                <a:ea typeface="+mj-ea"/>
              </a:rPr>
              <a:t>に</a:t>
            </a:r>
            <a:endParaRPr lang="en-US" altLang="ja-JP" sz="2400" dirty="0">
              <a:latin typeface="+mj-ea"/>
              <a:ea typeface="+mj-ea"/>
            </a:endParaRPr>
          </a:p>
          <a:p>
            <a:r>
              <a:rPr kumimoji="1" lang="ja-JP" altLang="en-US" sz="2400" dirty="0">
                <a:latin typeface="+mj-ea"/>
                <a:ea typeface="+mj-ea"/>
              </a:rPr>
              <a:t>学習費以外でかかるおかね</a:t>
            </a:r>
            <a:endParaRPr kumimoji="1" lang="en-US" altLang="ja-JP" sz="2400" dirty="0">
              <a:latin typeface="+mj-ea"/>
              <a:ea typeface="+mj-ea"/>
            </a:endParaRPr>
          </a:p>
        </p:txBody>
      </p:sp>
      <p:sp>
        <p:nvSpPr>
          <p:cNvPr id="14" name="テキスト ボックス 13"/>
          <p:cNvSpPr txBox="1"/>
          <p:nvPr/>
        </p:nvSpPr>
        <p:spPr>
          <a:xfrm>
            <a:off x="5917009" y="3716614"/>
            <a:ext cx="2666114" cy="707886"/>
          </a:xfrm>
          <a:prstGeom prst="rect">
            <a:avLst/>
          </a:prstGeom>
          <a:noFill/>
        </p:spPr>
        <p:txBody>
          <a:bodyPr wrap="none" rtlCol="0">
            <a:spAutoFit/>
          </a:bodyPr>
          <a:lstStyle/>
          <a:p>
            <a:pPr algn="r"/>
            <a:r>
              <a:rPr lang="en-US" altLang="ja-JP" sz="4000" dirty="0">
                <a:latin typeface="+mn-ea"/>
              </a:rPr>
              <a:t>2,225</a:t>
            </a:r>
            <a:r>
              <a:rPr kumimoji="1" lang="ja-JP" altLang="en-US" sz="4000" dirty="0">
                <a:latin typeface="+mn-ea"/>
              </a:rPr>
              <a:t>万円</a:t>
            </a:r>
          </a:p>
        </p:txBody>
      </p:sp>
      <p:sp>
        <p:nvSpPr>
          <p:cNvPr id="15" name="テキスト ボックス 14"/>
          <p:cNvSpPr txBox="1"/>
          <p:nvPr/>
        </p:nvSpPr>
        <p:spPr>
          <a:xfrm>
            <a:off x="3502464" y="4995084"/>
            <a:ext cx="5112297" cy="1323439"/>
          </a:xfrm>
          <a:prstGeom prst="rect">
            <a:avLst/>
          </a:prstGeom>
          <a:noFill/>
        </p:spPr>
        <p:txBody>
          <a:bodyPr wrap="none" rtlCol="0">
            <a:spAutoFit/>
          </a:bodyPr>
          <a:lstStyle/>
          <a:p>
            <a:pPr algn="r"/>
            <a:r>
              <a:rPr kumimoji="1" lang="en-US" altLang="ja-JP" sz="8000" b="1" dirty="0">
                <a:solidFill>
                  <a:srgbClr val="FF0000"/>
                </a:solidFill>
                <a:latin typeface="+mj-ea"/>
                <a:ea typeface="+mj-ea"/>
              </a:rPr>
              <a:t>2,724</a:t>
            </a:r>
            <a:r>
              <a:rPr kumimoji="1" lang="ja-JP" altLang="en-US" sz="8000" b="1" dirty="0">
                <a:solidFill>
                  <a:srgbClr val="FF0000"/>
                </a:solidFill>
                <a:latin typeface="+mj-ea"/>
                <a:ea typeface="+mj-ea"/>
              </a:rPr>
              <a:t>万</a:t>
            </a:r>
            <a:r>
              <a:rPr kumimoji="1" lang="ja-JP" altLang="en-US" sz="6000" b="1" dirty="0">
                <a:solidFill>
                  <a:srgbClr val="FF0000"/>
                </a:solidFill>
                <a:latin typeface="+mj-ea"/>
                <a:ea typeface="+mj-ea"/>
              </a:rPr>
              <a:t>円</a:t>
            </a:r>
          </a:p>
        </p:txBody>
      </p:sp>
      <p:cxnSp>
        <p:nvCxnSpPr>
          <p:cNvPr id="16" name="直線コネクタ 15">
            <a:extLst>
              <a:ext uri="{FF2B5EF4-FFF2-40B4-BE49-F238E27FC236}">
                <a16:creationId xmlns:a16="http://schemas.microsoft.com/office/drawing/2014/main" id="{24EC71FD-6C50-7B4F-AEB1-B14026173998}"/>
              </a:ext>
            </a:extLst>
          </p:cNvPr>
          <p:cNvCxnSpPr>
            <a:cxnSpLocks/>
          </p:cNvCxnSpPr>
          <p:nvPr/>
        </p:nvCxnSpPr>
        <p:spPr>
          <a:xfrm>
            <a:off x="657672" y="4742749"/>
            <a:ext cx="7828657" cy="0"/>
          </a:xfrm>
          <a:prstGeom prst="line">
            <a:avLst/>
          </a:prstGeom>
          <a:ln w="15875">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9B7F2486-0107-AC4C-9908-18DF12B39B2C}"/>
              </a:ext>
            </a:extLst>
          </p:cNvPr>
          <p:cNvSpPr txBox="1"/>
          <p:nvPr/>
        </p:nvSpPr>
        <p:spPr>
          <a:xfrm>
            <a:off x="586124" y="5335538"/>
            <a:ext cx="902811" cy="523220"/>
          </a:xfrm>
          <a:prstGeom prst="rect">
            <a:avLst/>
          </a:prstGeom>
          <a:noFill/>
        </p:spPr>
        <p:txBody>
          <a:bodyPr wrap="none" rtlCol="0">
            <a:spAutoFit/>
          </a:bodyPr>
          <a:lstStyle/>
          <a:p>
            <a:r>
              <a:rPr lang="ja-JP" altLang="en-US" sz="2800" b="1">
                <a:latin typeface="+mj-ea"/>
                <a:ea typeface="+mj-ea"/>
              </a:rPr>
              <a:t>合計</a:t>
            </a:r>
            <a:endParaRPr kumimoji="1" lang="en-US" altLang="ja-JP" sz="2800" b="1" dirty="0">
              <a:latin typeface="+mj-ea"/>
              <a:ea typeface="+mj-ea"/>
            </a:endParaRPr>
          </a:p>
        </p:txBody>
      </p:sp>
      <p:pic>
        <p:nvPicPr>
          <p:cNvPr id="8" name="図 7">
            <a:extLst>
              <a:ext uri="{FF2B5EF4-FFF2-40B4-BE49-F238E27FC236}">
                <a16:creationId xmlns:a16="http://schemas.microsoft.com/office/drawing/2014/main" id="{692ACBBA-1F77-F043-AE09-B34647BA8120}"/>
              </a:ext>
            </a:extLst>
          </p:cNvPr>
          <p:cNvPicPr>
            <a:picLocks noChangeAspect="1"/>
          </p:cNvPicPr>
          <p:nvPr/>
        </p:nvPicPr>
        <p:blipFill>
          <a:blip r:embed="rId3"/>
          <a:stretch>
            <a:fillRect/>
          </a:stretch>
        </p:blipFill>
        <p:spPr>
          <a:xfrm>
            <a:off x="7615109" y="383331"/>
            <a:ext cx="777051" cy="1897640"/>
          </a:xfrm>
          <a:prstGeom prst="rect">
            <a:avLst/>
          </a:prstGeom>
        </p:spPr>
      </p:pic>
      <p:sp>
        <p:nvSpPr>
          <p:cNvPr id="6" name="テキスト ボックス 5">
            <a:extLst>
              <a:ext uri="{FF2B5EF4-FFF2-40B4-BE49-F238E27FC236}">
                <a16:creationId xmlns:a16="http://schemas.microsoft.com/office/drawing/2014/main" id="{E6FEEBC6-B6FC-499E-BBEC-71005BB89957}"/>
              </a:ext>
            </a:extLst>
          </p:cNvPr>
          <p:cNvSpPr txBox="1"/>
          <p:nvPr/>
        </p:nvSpPr>
        <p:spPr>
          <a:xfrm>
            <a:off x="657672" y="6279012"/>
            <a:ext cx="6793415" cy="276999"/>
          </a:xfrm>
          <a:prstGeom prst="rect">
            <a:avLst/>
          </a:prstGeom>
          <a:noFill/>
        </p:spPr>
        <p:txBody>
          <a:bodyPr wrap="square" rtlCol="0">
            <a:spAutoFit/>
          </a:bodyPr>
          <a:lstStyle/>
          <a:p>
            <a:r>
              <a:rPr kumimoji="1" lang="ja-JP" altLang="en-US" sz="1200" dirty="0"/>
              <a:t>出所：金融広報中法委員会／</a:t>
            </a:r>
            <a:r>
              <a:rPr kumimoji="1" lang="en-US" altLang="ja-JP" sz="1200" dirty="0"/>
              <a:t>『</a:t>
            </a:r>
            <a:r>
              <a:rPr kumimoji="1" lang="ja-JP" altLang="en-US" sz="1200" dirty="0"/>
              <a:t>これであなたもひとり立ち（</a:t>
            </a:r>
            <a:r>
              <a:rPr kumimoji="1" lang="en-US" altLang="ja-JP" sz="1200" dirty="0"/>
              <a:t>2020</a:t>
            </a:r>
            <a:r>
              <a:rPr kumimoji="1" lang="ja-JP" altLang="en-US" sz="1200" dirty="0"/>
              <a:t>年</a:t>
            </a:r>
            <a:r>
              <a:rPr kumimoji="1" lang="en-US" altLang="ja-JP" sz="1200" dirty="0"/>
              <a:t>3</a:t>
            </a:r>
            <a:r>
              <a:rPr kumimoji="1" lang="ja-JP" altLang="en-US" sz="1200" dirty="0"/>
              <a:t>月改訂）</a:t>
            </a:r>
            <a:r>
              <a:rPr kumimoji="1" lang="en-US" altLang="ja-JP" sz="1200" dirty="0"/>
              <a:t>』</a:t>
            </a:r>
            <a:endParaRPr kumimoji="1" lang="ja-JP" altLang="en-US" sz="1200" dirty="0"/>
          </a:p>
        </p:txBody>
      </p:sp>
    </p:spTree>
    <p:extLst>
      <p:ext uri="{BB962C8B-B14F-4D97-AF65-F5344CB8AC3E}">
        <p14:creationId xmlns:p14="http://schemas.microsoft.com/office/powerpoint/2010/main" val="2045551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61AAA30B-0EA0-A245-8576-0F101DEF2AA9}" type="slidenum">
              <a:rPr lang="ja-JP" altLang="en-US" smtClean="0"/>
              <a:pPr/>
              <a:t>7</a:t>
            </a:fld>
            <a:endParaRPr lang="ja-JP" altLang="en-US" dirty="0"/>
          </a:p>
        </p:txBody>
      </p:sp>
      <p:sp>
        <p:nvSpPr>
          <p:cNvPr id="16" name="テキスト ボックス 15">
            <a:extLst>
              <a:ext uri="{FF2B5EF4-FFF2-40B4-BE49-F238E27FC236}">
                <a16:creationId xmlns:a16="http://schemas.microsoft.com/office/drawing/2014/main" id="{7CD6B85B-06B4-3144-AB35-4260308F4AB9}"/>
              </a:ext>
            </a:extLst>
          </p:cNvPr>
          <p:cNvSpPr txBox="1"/>
          <p:nvPr/>
        </p:nvSpPr>
        <p:spPr>
          <a:xfrm>
            <a:off x="501964" y="1840417"/>
            <a:ext cx="6530955" cy="461665"/>
          </a:xfrm>
          <a:prstGeom prst="rect">
            <a:avLst/>
          </a:prstGeom>
          <a:noFill/>
        </p:spPr>
        <p:txBody>
          <a:bodyPr wrap="none" rtlCol="0">
            <a:spAutoFit/>
          </a:bodyPr>
          <a:lstStyle/>
          <a:p>
            <a:r>
              <a:rPr kumimoji="1" lang="en-US" altLang="ja-JP" sz="2400" dirty="0">
                <a:latin typeface="+mj-ea"/>
                <a:ea typeface="+mj-ea"/>
              </a:rPr>
              <a:t>3</a:t>
            </a:r>
            <a:r>
              <a:rPr kumimoji="1" lang="ja-JP" altLang="en-US" sz="2400" dirty="0">
                <a:latin typeface="+mj-ea"/>
                <a:ea typeface="+mj-ea"/>
              </a:rPr>
              <a:t>歳から高校卒業までの学習費（すべて私立）</a:t>
            </a:r>
            <a:endParaRPr kumimoji="1" lang="en-US" altLang="ja-JP" sz="2400" dirty="0">
              <a:latin typeface="+mj-ea"/>
              <a:ea typeface="+mj-ea"/>
            </a:endParaRPr>
          </a:p>
        </p:txBody>
      </p:sp>
      <p:sp>
        <p:nvSpPr>
          <p:cNvPr id="17" name="角丸四角形 16">
            <a:extLst>
              <a:ext uri="{FF2B5EF4-FFF2-40B4-BE49-F238E27FC236}">
                <a16:creationId xmlns:a16="http://schemas.microsoft.com/office/drawing/2014/main" id="{47A91FE5-5BA7-AC4C-9F18-D96F695DEAE8}"/>
              </a:ext>
            </a:extLst>
          </p:cNvPr>
          <p:cNvSpPr/>
          <p:nvPr/>
        </p:nvSpPr>
        <p:spPr>
          <a:xfrm>
            <a:off x="491316" y="2361857"/>
            <a:ext cx="1295808" cy="86545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幼稚園</a:t>
            </a:r>
            <a:endParaRPr lang="en-US" altLang="ja-JP" sz="2000" dirty="0">
              <a:solidFill>
                <a:schemeClr val="tx1"/>
              </a:solidFill>
              <a:latin typeface="+mj-ea"/>
            </a:endParaRPr>
          </a:p>
          <a:p>
            <a:pPr algn="ctr"/>
            <a:r>
              <a:rPr lang="en-US" altLang="ja-JP" sz="2000" dirty="0">
                <a:solidFill>
                  <a:schemeClr val="tx1"/>
                </a:solidFill>
                <a:latin typeface="+mj-ea"/>
              </a:rPr>
              <a:t>149</a:t>
            </a:r>
            <a:r>
              <a:rPr lang="ja-JP" altLang="en-US" sz="2000" dirty="0">
                <a:solidFill>
                  <a:schemeClr val="tx1"/>
                </a:solidFill>
                <a:latin typeface="+mj-ea"/>
              </a:rPr>
              <a:t>万円</a:t>
            </a:r>
          </a:p>
        </p:txBody>
      </p:sp>
      <p:sp>
        <p:nvSpPr>
          <p:cNvPr id="18" name="角丸四角形 17">
            <a:extLst>
              <a:ext uri="{FF2B5EF4-FFF2-40B4-BE49-F238E27FC236}">
                <a16:creationId xmlns:a16="http://schemas.microsoft.com/office/drawing/2014/main" id="{F59E16D9-73E6-4648-AD48-D08907525019}"/>
              </a:ext>
            </a:extLst>
          </p:cNvPr>
          <p:cNvSpPr/>
          <p:nvPr/>
        </p:nvSpPr>
        <p:spPr>
          <a:xfrm>
            <a:off x="1864851" y="2361857"/>
            <a:ext cx="1295808" cy="86545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小学校</a:t>
            </a:r>
            <a:endParaRPr lang="en-US" altLang="ja-JP" sz="2000" dirty="0">
              <a:solidFill>
                <a:schemeClr val="tx1"/>
              </a:solidFill>
              <a:latin typeface="+mj-ea"/>
            </a:endParaRPr>
          </a:p>
          <a:p>
            <a:pPr algn="ctr"/>
            <a:r>
              <a:rPr lang="en-US" altLang="ja-JP" sz="2000" dirty="0">
                <a:solidFill>
                  <a:schemeClr val="tx1"/>
                </a:solidFill>
                <a:latin typeface="+mj-ea"/>
              </a:rPr>
              <a:t>931</a:t>
            </a:r>
            <a:r>
              <a:rPr lang="ja-JP" altLang="en-US" sz="2000" dirty="0">
                <a:solidFill>
                  <a:schemeClr val="tx1"/>
                </a:solidFill>
                <a:latin typeface="+mj-ea"/>
              </a:rPr>
              <a:t>万円</a:t>
            </a:r>
          </a:p>
        </p:txBody>
      </p:sp>
      <p:sp>
        <p:nvSpPr>
          <p:cNvPr id="19" name="角丸四角形 18">
            <a:extLst>
              <a:ext uri="{FF2B5EF4-FFF2-40B4-BE49-F238E27FC236}">
                <a16:creationId xmlns:a16="http://schemas.microsoft.com/office/drawing/2014/main" id="{E35438A6-7D12-BE49-A0D5-5FC30E792F24}"/>
              </a:ext>
            </a:extLst>
          </p:cNvPr>
          <p:cNvSpPr/>
          <p:nvPr/>
        </p:nvSpPr>
        <p:spPr>
          <a:xfrm>
            <a:off x="3238386" y="2361857"/>
            <a:ext cx="1295808" cy="86545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中学校</a:t>
            </a:r>
            <a:endParaRPr lang="en-US" altLang="ja-JP" sz="2000" dirty="0">
              <a:solidFill>
                <a:schemeClr val="tx1"/>
              </a:solidFill>
              <a:latin typeface="+mj-ea"/>
            </a:endParaRPr>
          </a:p>
          <a:p>
            <a:pPr algn="ctr"/>
            <a:r>
              <a:rPr lang="en-US" altLang="ja-JP" sz="2000" dirty="0">
                <a:solidFill>
                  <a:schemeClr val="tx1"/>
                </a:solidFill>
                <a:latin typeface="+mj-ea"/>
              </a:rPr>
              <a:t>421</a:t>
            </a:r>
            <a:r>
              <a:rPr lang="ja-JP" altLang="en-US" sz="2000" dirty="0">
                <a:solidFill>
                  <a:schemeClr val="tx1"/>
                </a:solidFill>
                <a:latin typeface="+mj-ea"/>
              </a:rPr>
              <a:t>万円</a:t>
            </a:r>
          </a:p>
        </p:txBody>
      </p:sp>
      <p:sp>
        <p:nvSpPr>
          <p:cNvPr id="20" name="角丸四角形 19">
            <a:extLst>
              <a:ext uri="{FF2B5EF4-FFF2-40B4-BE49-F238E27FC236}">
                <a16:creationId xmlns:a16="http://schemas.microsoft.com/office/drawing/2014/main" id="{363D6680-272B-5843-95A5-4B1B23415446}"/>
              </a:ext>
            </a:extLst>
          </p:cNvPr>
          <p:cNvSpPr/>
          <p:nvPr/>
        </p:nvSpPr>
        <p:spPr>
          <a:xfrm>
            <a:off x="4611921" y="2361857"/>
            <a:ext cx="1295808" cy="86545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mj-ea"/>
              </a:rPr>
              <a:t>高校</a:t>
            </a:r>
            <a:endParaRPr lang="en-US" altLang="ja-JP" sz="2000" dirty="0">
              <a:solidFill>
                <a:schemeClr val="tx1"/>
              </a:solidFill>
              <a:latin typeface="+mj-ea"/>
            </a:endParaRPr>
          </a:p>
          <a:p>
            <a:pPr algn="ctr"/>
            <a:r>
              <a:rPr lang="en-US" altLang="ja-JP" sz="2000" dirty="0">
                <a:solidFill>
                  <a:schemeClr val="tx1"/>
                </a:solidFill>
                <a:latin typeface="+mj-ea"/>
              </a:rPr>
              <a:t>291</a:t>
            </a:r>
            <a:r>
              <a:rPr lang="ja-JP" altLang="en-US" sz="2000" dirty="0">
                <a:solidFill>
                  <a:schemeClr val="tx1"/>
                </a:solidFill>
                <a:latin typeface="+mj-ea"/>
              </a:rPr>
              <a:t>万円</a:t>
            </a:r>
          </a:p>
        </p:txBody>
      </p:sp>
      <p:sp>
        <p:nvSpPr>
          <p:cNvPr id="21" name="テキスト ボックス 20">
            <a:extLst>
              <a:ext uri="{FF2B5EF4-FFF2-40B4-BE49-F238E27FC236}">
                <a16:creationId xmlns:a16="http://schemas.microsoft.com/office/drawing/2014/main" id="{00611D00-D833-0443-983A-3E8C92B3FBAA}"/>
              </a:ext>
            </a:extLst>
          </p:cNvPr>
          <p:cNvSpPr txBox="1"/>
          <p:nvPr/>
        </p:nvSpPr>
        <p:spPr>
          <a:xfrm>
            <a:off x="5881174" y="2485815"/>
            <a:ext cx="2666115" cy="707886"/>
          </a:xfrm>
          <a:prstGeom prst="rect">
            <a:avLst/>
          </a:prstGeom>
          <a:noFill/>
        </p:spPr>
        <p:txBody>
          <a:bodyPr wrap="none" rtlCol="0">
            <a:spAutoFit/>
          </a:bodyPr>
          <a:lstStyle/>
          <a:p>
            <a:pPr algn="r"/>
            <a:r>
              <a:rPr kumimoji="1" lang="en-US" altLang="ja-JP" sz="4000" dirty="0">
                <a:latin typeface="+mj-ea"/>
                <a:ea typeface="+mj-ea"/>
              </a:rPr>
              <a:t>1,792</a:t>
            </a:r>
            <a:r>
              <a:rPr kumimoji="1" lang="ja-JP" altLang="en-US" sz="4000" dirty="0">
                <a:latin typeface="+mj-ea"/>
                <a:ea typeface="+mj-ea"/>
              </a:rPr>
              <a:t>万円</a:t>
            </a:r>
          </a:p>
        </p:txBody>
      </p:sp>
      <p:sp>
        <p:nvSpPr>
          <p:cNvPr id="22" name="テキスト ボックス 21">
            <a:extLst>
              <a:ext uri="{FF2B5EF4-FFF2-40B4-BE49-F238E27FC236}">
                <a16:creationId xmlns:a16="http://schemas.microsoft.com/office/drawing/2014/main" id="{99D4E382-77AE-C943-BD76-D6AA05797175}"/>
              </a:ext>
            </a:extLst>
          </p:cNvPr>
          <p:cNvSpPr txBox="1"/>
          <p:nvPr/>
        </p:nvSpPr>
        <p:spPr>
          <a:xfrm>
            <a:off x="586124" y="3593504"/>
            <a:ext cx="3877985" cy="830997"/>
          </a:xfrm>
          <a:prstGeom prst="rect">
            <a:avLst/>
          </a:prstGeom>
          <a:noFill/>
        </p:spPr>
        <p:txBody>
          <a:bodyPr wrap="none" rtlCol="0">
            <a:spAutoFit/>
          </a:bodyPr>
          <a:lstStyle/>
          <a:p>
            <a:r>
              <a:rPr lang="en-US" altLang="ja-JP" sz="2400" dirty="0">
                <a:latin typeface="+mj-ea"/>
                <a:ea typeface="+mj-ea"/>
              </a:rPr>
              <a:t>0</a:t>
            </a:r>
            <a:r>
              <a:rPr kumimoji="1" lang="ja-JP" altLang="en-US" sz="2400" dirty="0">
                <a:latin typeface="+mj-ea"/>
                <a:ea typeface="+mj-ea"/>
              </a:rPr>
              <a:t>歳から</a:t>
            </a:r>
            <a:r>
              <a:rPr kumimoji="1" lang="en-US" altLang="ja-JP" sz="2400" dirty="0">
                <a:latin typeface="+mj-ea"/>
                <a:ea typeface="+mj-ea"/>
              </a:rPr>
              <a:t>18</a:t>
            </a:r>
            <a:r>
              <a:rPr kumimoji="1" lang="ja-JP" altLang="en-US" sz="2400" dirty="0">
                <a:latin typeface="+mj-ea"/>
                <a:ea typeface="+mj-ea"/>
              </a:rPr>
              <a:t>歳まで</a:t>
            </a:r>
            <a:r>
              <a:rPr lang="ja-JP" altLang="en-US" sz="2400" dirty="0">
                <a:latin typeface="+mj-ea"/>
                <a:ea typeface="+mj-ea"/>
              </a:rPr>
              <a:t>に</a:t>
            </a:r>
            <a:endParaRPr lang="en-US" altLang="ja-JP" sz="2400" dirty="0">
              <a:latin typeface="+mj-ea"/>
              <a:ea typeface="+mj-ea"/>
            </a:endParaRPr>
          </a:p>
          <a:p>
            <a:r>
              <a:rPr kumimoji="1" lang="ja-JP" altLang="en-US" sz="2400" dirty="0">
                <a:latin typeface="+mj-ea"/>
                <a:ea typeface="+mj-ea"/>
              </a:rPr>
              <a:t>学習費以外でかかるおかね</a:t>
            </a:r>
            <a:endParaRPr kumimoji="1" lang="en-US" altLang="ja-JP" sz="2400" dirty="0">
              <a:latin typeface="+mj-ea"/>
              <a:ea typeface="+mj-ea"/>
            </a:endParaRPr>
          </a:p>
        </p:txBody>
      </p:sp>
      <p:sp>
        <p:nvSpPr>
          <p:cNvPr id="23" name="テキスト ボックス 22">
            <a:extLst>
              <a:ext uri="{FF2B5EF4-FFF2-40B4-BE49-F238E27FC236}">
                <a16:creationId xmlns:a16="http://schemas.microsoft.com/office/drawing/2014/main" id="{BDA0215E-CEA0-444B-BD88-A3ADC233DCA8}"/>
              </a:ext>
            </a:extLst>
          </p:cNvPr>
          <p:cNvSpPr txBox="1"/>
          <p:nvPr/>
        </p:nvSpPr>
        <p:spPr>
          <a:xfrm>
            <a:off x="5917009" y="3716614"/>
            <a:ext cx="2666114" cy="707886"/>
          </a:xfrm>
          <a:prstGeom prst="rect">
            <a:avLst/>
          </a:prstGeom>
          <a:noFill/>
        </p:spPr>
        <p:txBody>
          <a:bodyPr wrap="none" rtlCol="0">
            <a:spAutoFit/>
          </a:bodyPr>
          <a:lstStyle/>
          <a:p>
            <a:pPr algn="r"/>
            <a:r>
              <a:rPr lang="en-US" altLang="ja-JP" sz="4000" dirty="0">
                <a:latin typeface="+mn-ea"/>
              </a:rPr>
              <a:t>2,225</a:t>
            </a:r>
            <a:r>
              <a:rPr kumimoji="1" lang="ja-JP" altLang="en-US" sz="4000" dirty="0">
                <a:latin typeface="+mn-ea"/>
              </a:rPr>
              <a:t>万円</a:t>
            </a:r>
          </a:p>
        </p:txBody>
      </p:sp>
      <p:sp>
        <p:nvSpPr>
          <p:cNvPr id="24" name="テキスト ボックス 23">
            <a:extLst>
              <a:ext uri="{FF2B5EF4-FFF2-40B4-BE49-F238E27FC236}">
                <a16:creationId xmlns:a16="http://schemas.microsoft.com/office/drawing/2014/main" id="{FA7B57FF-F110-6242-B27A-92233C04664E}"/>
              </a:ext>
            </a:extLst>
          </p:cNvPr>
          <p:cNvSpPr txBox="1"/>
          <p:nvPr/>
        </p:nvSpPr>
        <p:spPr>
          <a:xfrm>
            <a:off x="3502464" y="4995084"/>
            <a:ext cx="5112297" cy="1323439"/>
          </a:xfrm>
          <a:prstGeom prst="rect">
            <a:avLst/>
          </a:prstGeom>
          <a:noFill/>
        </p:spPr>
        <p:txBody>
          <a:bodyPr wrap="none" rtlCol="0">
            <a:spAutoFit/>
          </a:bodyPr>
          <a:lstStyle/>
          <a:p>
            <a:pPr algn="r"/>
            <a:r>
              <a:rPr kumimoji="1" lang="en-US" altLang="ja-JP" sz="8000" b="1" dirty="0">
                <a:solidFill>
                  <a:srgbClr val="FF0000"/>
                </a:solidFill>
                <a:latin typeface="+mj-ea"/>
                <a:ea typeface="+mj-ea"/>
              </a:rPr>
              <a:t>4,017</a:t>
            </a:r>
            <a:r>
              <a:rPr kumimoji="1" lang="ja-JP" altLang="en-US" sz="8000" b="1" dirty="0">
                <a:solidFill>
                  <a:srgbClr val="FF0000"/>
                </a:solidFill>
                <a:latin typeface="+mj-ea"/>
                <a:ea typeface="+mj-ea"/>
              </a:rPr>
              <a:t>万</a:t>
            </a:r>
            <a:r>
              <a:rPr kumimoji="1" lang="ja-JP" altLang="en-US" sz="6000" b="1" dirty="0">
                <a:solidFill>
                  <a:srgbClr val="FF0000"/>
                </a:solidFill>
                <a:latin typeface="+mj-ea"/>
                <a:ea typeface="+mj-ea"/>
              </a:rPr>
              <a:t>円</a:t>
            </a:r>
          </a:p>
        </p:txBody>
      </p:sp>
      <p:cxnSp>
        <p:nvCxnSpPr>
          <p:cNvPr id="25" name="直線コネクタ 24">
            <a:extLst>
              <a:ext uri="{FF2B5EF4-FFF2-40B4-BE49-F238E27FC236}">
                <a16:creationId xmlns:a16="http://schemas.microsoft.com/office/drawing/2014/main" id="{7C622718-8B75-5047-813F-8FD2386B7D28}"/>
              </a:ext>
            </a:extLst>
          </p:cNvPr>
          <p:cNvCxnSpPr>
            <a:cxnSpLocks/>
          </p:cNvCxnSpPr>
          <p:nvPr/>
        </p:nvCxnSpPr>
        <p:spPr>
          <a:xfrm>
            <a:off x="657672" y="4742749"/>
            <a:ext cx="7828657" cy="0"/>
          </a:xfrm>
          <a:prstGeom prst="line">
            <a:avLst/>
          </a:prstGeom>
          <a:ln w="15875">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3364A87D-2666-8747-85DB-30E1854A3424}"/>
              </a:ext>
            </a:extLst>
          </p:cNvPr>
          <p:cNvSpPr txBox="1"/>
          <p:nvPr/>
        </p:nvSpPr>
        <p:spPr>
          <a:xfrm>
            <a:off x="586124" y="5335538"/>
            <a:ext cx="902811" cy="523220"/>
          </a:xfrm>
          <a:prstGeom prst="rect">
            <a:avLst/>
          </a:prstGeom>
          <a:noFill/>
        </p:spPr>
        <p:txBody>
          <a:bodyPr wrap="none" rtlCol="0">
            <a:spAutoFit/>
          </a:bodyPr>
          <a:lstStyle/>
          <a:p>
            <a:r>
              <a:rPr lang="ja-JP" altLang="en-US" sz="2800" b="1">
                <a:latin typeface="+mj-ea"/>
                <a:ea typeface="+mj-ea"/>
              </a:rPr>
              <a:t>合計</a:t>
            </a:r>
            <a:endParaRPr kumimoji="1" lang="en-US" altLang="ja-JP" sz="2800" b="1" dirty="0">
              <a:latin typeface="+mj-ea"/>
              <a:ea typeface="+mj-ea"/>
            </a:endParaRPr>
          </a:p>
        </p:txBody>
      </p:sp>
      <p:pic>
        <p:nvPicPr>
          <p:cNvPr id="27" name="図 26">
            <a:extLst>
              <a:ext uri="{FF2B5EF4-FFF2-40B4-BE49-F238E27FC236}">
                <a16:creationId xmlns:a16="http://schemas.microsoft.com/office/drawing/2014/main" id="{296FB30D-780C-CF49-8D6B-A936DEF51A5E}"/>
              </a:ext>
            </a:extLst>
          </p:cNvPr>
          <p:cNvPicPr>
            <a:picLocks noChangeAspect="1"/>
          </p:cNvPicPr>
          <p:nvPr/>
        </p:nvPicPr>
        <p:blipFill>
          <a:blip r:embed="rId3"/>
          <a:stretch>
            <a:fillRect/>
          </a:stretch>
        </p:blipFill>
        <p:spPr>
          <a:xfrm>
            <a:off x="7619199" y="383331"/>
            <a:ext cx="768871" cy="1897640"/>
          </a:xfrm>
          <a:prstGeom prst="rect">
            <a:avLst/>
          </a:prstGeom>
        </p:spPr>
      </p:pic>
      <p:sp>
        <p:nvSpPr>
          <p:cNvPr id="29" name="テキスト ボックス 28">
            <a:extLst>
              <a:ext uri="{FF2B5EF4-FFF2-40B4-BE49-F238E27FC236}">
                <a16:creationId xmlns:a16="http://schemas.microsoft.com/office/drawing/2014/main" id="{A0029193-3287-E14D-B293-52E04D5D41BF}"/>
              </a:ext>
            </a:extLst>
          </p:cNvPr>
          <p:cNvSpPr txBox="1"/>
          <p:nvPr/>
        </p:nvSpPr>
        <p:spPr>
          <a:xfrm>
            <a:off x="657672" y="6279012"/>
            <a:ext cx="6793415" cy="276999"/>
          </a:xfrm>
          <a:prstGeom prst="rect">
            <a:avLst/>
          </a:prstGeom>
          <a:noFill/>
        </p:spPr>
        <p:txBody>
          <a:bodyPr wrap="square" rtlCol="0">
            <a:spAutoFit/>
          </a:bodyPr>
          <a:lstStyle/>
          <a:p>
            <a:r>
              <a:rPr kumimoji="1" lang="ja-JP" altLang="en-US" sz="1200" dirty="0"/>
              <a:t>出所：金融広報中法委員会／</a:t>
            </a:r>
            <a:r>
              <a:rPr kumimoji="1" lang="en-US" altLang="ja-JP" sz="1200" dirty="0"/>
              <a:t>『</a:t>
            </a:r>
            <a:r>
              <a:rPr kumimoji="1" lang="ja-JP" altLang="en-US" sz="1200" dirty="0"/>
              <a:t>これであなたもひとり立ち（</a:t>
            </a:r>
            <a:r>
              <a:rPr kumimoji="1" lang="en-US" altLang="ja-JP" sz="1200" dirty="0"/>
              <a:t>2020</a:t>
            </a:r>
            <a:r>
              <a:rPr kumimoji="1" lang="ja-JP" altLang="en-US" sz="1200" dirty="0"/>
              <a:t>年</a:t>
            </a:r>
            <a:r>
              <a:rPr kumimoji="1" lang="en-US" altLang="ja-JP" sz="1200" dirty="0"/>
              <a:t>3</a:t>
            </a:r>
            <a:r>
              <a:rPr kumimoji="1" lang="ja-JP" altLang="en-US" sz="1200" dirty="0"/>
              <a:t>月改訂）</a:t>
            </a:r>
            <a:r>
              <a:rPr kumimoji="1" lang="en-US" altLang="ja-JP" sz="1200" dirty="0"/>
              <a:t>』</a:t>
            </a:r>
            <a:endParaRPr kumimoji="1" lang="ja-JP" altLang="en-US" sz="1200" dirty="0"/>
          </a:p>
        </p:txBody>
      </p:sp>
    </p:spTree>
    <p:extLst>
      <p:ext uri="{BB962C8B-B14F-4D97-AF65-F5344CB8AC3E}">
        <p14:creationId xmlns:p14="http://schemas.microsoft.com/office/powerpoint/2010/main" val="504545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9885" y="2176943"/>
            <a:ext cx="7904230" cy="2767778"/>
          </a:xfrm>
        </p:spPr>
        <p:txBody>
          <a:bodyPr/>
          <a:lstStyle/>
          <a:p>
            <a:r>
              <a:rPr kumimoji="1" lang="ja-JP" altLang="en-US" sz="6000"/>
              <a:t>ちょっと未来の</a:t>
            </a:r>
            <a:br>
              <a:rPr kumimoji="1" lang="en-US" altLang="ja-JP" sz="6000" dirty="0"/>
            </a:br>
            <a:r>
              <a:rPr kumimoji="1" lang="ja-JP" altLang="en-US" sz="6000"/>
              <a:t>あなたの生活を</a:t>
            </a:r>
            <a:br>
              <a:rPr kumimoji="1" lang="en-US" altLang="ja-JP" sz="6000" dirty="0"/>
            </a:br>
            <a:r>
              <a:rPr kumimoji="1" lang="ja-JP" altLang="en-US" sz="6000"/>
              <a:t>のぞ</a:t>
            </a:r>
            <a:r>
              <a:rPr lang="ja-JP" altLang="en-US" sz="6000"/>
              <a:t>いてみましょう！</a:t>
            </a:r>
            <a:endParaRPr kumimoji="1" lang="ja-JP" altLang="en-US" sz="6000" dirty="0"/>
          </a:p>
        </p:txBody>
      </p:sp>
      <p:sp>
        <p:nvSpPr>
          <p:cNvPr id="3" name="スライド番号プレースホルダー 2"/>
          <p:cNvSpPr>
            <a:spLocks noGrp="1"/>
          </p:cNvSpPr>
          <p:nvPr>
            <p:ph type="sldNum" sz="quarter" idx="12"/>
          </p:nvPr>
        </p:nvSpPr>
        <p:spPr>
          <a:xfrm>
            <a:off x="6910234" y="6395679"/>
            <a:ext cx="2057400" cy="365125"/>
          </a:xfrm>
        </p:spPr>
        <p:txBody>
          <a:bodyPr/>
          <a:lstStyle/>
          <a:p>
            <a:fld id="{61AAA30B-0EA0-A245-8576-0F101DEF2AA9}" type="slidenum">
              <a:rPr lang="ja-JP" altLang="en-US" smtClean="0"/>
              <a:pPr/>
              <a:t>8</a:t>
            </a:fld>
            <a:endParaRPr lang="ja-JP" altLang="en-US" dirty="0"/>
          </a:p>
        </p:txBody>
      </p:sp>
    </p:spTree>
    <p:extLst>
      <p:ext uri="{BB962C8B-B14F-4D97-AF65-F5344CB8AC3E}">
        <p14:creationId xmlns:p14="http://schemas.microsoft.com/office/powerpoint/2010/main" val="2676368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kumimoji="1" lang="ja-JP" altLang="en-US" dirty="0"/>
              <a:t>あなたの給与明細書</a:t>
            </a:r>
          </a:p>
        </p:txBody>
      </p:sp>
      <p:sp>
        <p:nvSpPr>
          <p:cNvPr id="4" name="スライド番号プレースホルダー 3"/>
          <p:cNvSpPr>
            <a:spLocks noGrp="1"/>
          </p:cNvSpPr>
          <p:nvPr>
            <p:ph type="sldNum" sz="quarter" idx="4"/>
          </p:nvPr>
        </p:nvSpPr>
        <p:spPr/>
        <p:txBody>
          <a:bodyPr/>
          <a:lstStyle/>
          <a:p>
            <a:fld id="{61AAA30B-0EA0-A245-8576-0F101DEF2AA9}" type="slidenum">
              <a:rPr lang="ja-JP" altLang="en-US" smtClean="0"/>
              <a:pPr/>
              <a:t>9</a:t>
            </a:fld>
            <a:endParaRPr lang="ja-JP" altLang="en-US" dirty="0"/>
          </a:p>
        </p:txBody>
      </p:sp>
      <p:pic>
        <p:nvPicPr>
          <p:cNvPr id="8" name="図 7">
            <a:extLst>
              <a:ext uri="{FF2B5EF4-FFF2-40B4-BE49-F238E27FC236}">
                <a16:creationId xmlns:a16="http://schemas.microsoft.com/office/drawing/2014/main" id="{58AEAC90-4D16-124E-868C-2D1BFCC45F89}"/>
              </a:ext>
            </a:extLst>
          </p:cNvPr>
          <p:cNvPicPr>
            <a:picLocks noChangeAspect="1"/>
          </p:cNvPicPr>
          <p:nvPr/>
        </p:nvPicPr>
        <p:blipFill>
          <a:blip r:embed="rId3"/>
          <a:stretch>
            <a:fillRect/>
          </a:stretch>
        </p:blipFill>
        <p:spPr>
          <a:xfrm>
            <a:off x="553984" y="1910229"/>
            <a:ext cx="8069316" cy="4167841"/>
          </a:xfrm>
          <a:prstGeom prst="rect">
            <a:avLst/>
          </a:prstGeom>
        </p:spPr>
      </p:pic>
    </p:spTree>
    <p:extLst>
      <p:ext uri="{BB962C8B-B14F-4D97-AF65-F5344CB8AC3E}">
        <p14:creationId xmlns:p14="http://schemas.microsoft.com/office/powerpoint/2010/main" val="543023760"/>
      </p:ext>
    </p:extLst>
  </p:cSld>
  <p:clrMapOvr>
    <a:masterClrMapping/>
  </p:clrMapOvr>
</p:sld>
</file>

<file path=ppt/theme/theme1.xml><?xml version="1.0" encoding="utf-8"?>
<a:theme xmlns:a="http://schemas.openxmlformats.org/drawingml/2006/main" name="blue">
  <a:themeElements>
    <a:clrScheme name="横浜銀行 1">
      <a:dk1>
        <a:srgbClr val="333333"/>
      </a:dk1>
      <a:lt1>
        <a:srgbClr val="FFFFFE"/>
      </a:lt1>
      <a:dk2>
        <a:srgbClr val="134A87"/>
      </a:dk2>
      <a:lt2>
        <a:srgbClr val="AFDFF8"/>
      </a:lt2>
      <a:accent1>
        <a:srgbClr val="64C8F2"/>
      </a:accent1>
      <a:accent2>
        <a:srgbClr val="E85984"/>
      </a:accent2>
      <a:accent3>
        <a:srgbClr val="17A93A"/>
      </a:accent3>
      <a:accent4>
        <a:srgbClr val="FFF10A"/>
      </a:accent4>
      <a:accent5>
        <a:srgbClr val="F38E1F"/>
      </a:accent5>
      <a:accent6>
        <a:srgbClr val="5FBCEB"/>
      </a:accent6>
      <a:hlink>
        <a:srgbClr val="00AB7A"/>
      </a:hlink>
      <a:folHlink>
        <a:srgbClr val="4C80C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ide_temprate" id="{3AE5516C-5702-3048-8DCC-29A7A9D130D5}" vid="{BC2EBD8B-8EAD-6845-A5DE-B44A6376D13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C53D138B581A734A943261A38267C71F" ma:contentTypeVersion="30" ma:contentTypeDescription="新しいドキュメントを作成します。" ma:contentTypeScope="" ma:versionID="e65d73ee6ffcc1e97788f339e6739a3b">
  <xsd:schema xmlns:xsd="http://www.w3.org/2001/XMLSchema" xmlns:xs="http://www.w3.org/2001/XMLSchema" xmlns:p="http://schemas.microsoft.com/office/2006/metadata/properties" xmlns:ns3="a8f4e788-0cab-4c11-8117-8cc0fa859a16" targetNamespace="http://schemas.microsoft.com/office/2006/metadata/properties" ma:root="true" ma:fieldsID="e2b1229aba476725bab26f674a2fbdc6" ns3:_="">
    <xsd:import namespace="a8f4e788-0cab-4c11-8117-8cc0fa859a1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f4e788-0cab-4c11-8117-8cc0fa859a16"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73A7CE-AC9F-4A6B-8E8C-51C1091F87A4}">
  <ds:schemaRefs>
    <ds:schemaRef ds:uri="http://purl.org/dc/terms/"/>
    <ds:schemaRef ds:uri="http://schemas.microsoft.com/office/infopath/2007/PartnerControls"/>
    <ds:schemaRef ds:uri="http://www.w3.org/XML/1998/namespace"/>
    <ds:schemaRef ds:uri="http://purl.org/dc/elements/1.1/"/>
    <ds:schemaRef ds:uri="http://schemas.microsoft.com/office/2006/documentManagement/types"/>
    <ds:schemaRef ds:uri="a8f4e788-0cab-4c11-8117-8cc0fa859a16"/>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948B8A4-F662-488E-A16C-06023637C8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f4e788-0cab-4c11-8117-8cc0fa859a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99A95A9-83E5-4CF9-A24E-757D87D803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4691</Words>
  <Application>Microsoft Office PowerPoint</Application>
  <PresentationFormat>画面に合わせる (4:3)</PresentationFormat>
  <Paragraphs>480</Paragraphs>
  <Slides>35</Slides>
  <Notes>35</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35</vt:i4>
      </vt:variant>
    </vt:vector>
  </HeadingPairs>
  <TitlesOfParts>
    <vt:vector size="43" baseType="lpstr">
      <vt:lpstr>Meiryo Regular</vt:lpstr>
      <vt:lpstr>Meiryo レギュラー</vt:lpstr>
      <vt:lpstr>Meiryo</vt:lpstr>
      <vt:lpstr>Meiryo</vt:lpstr>
      <vt:lpstr>Arial</vt:lpstr>
      <vt:lpstr>Calibri</vt:lpstr>
      <vt:lpstr>Wingdings</vt:lpstr>
      <vt:lpstr>blue</vt:lpstr>
      <vt:lpstr>資産形成の 基礎知識</vt:lpstr>
      <vt:lpstr>これからの夢や目標は？</vt:lpstr>
      <vt:lpstr>あなたの高校卒業 までに必要な おかねはどのくらい？</vt:lpstr>
      <vt:lpstr>PowerPoint プレゼンテーション</vt:lpstr>
      <vt:lpstr>PowerPoint プレゼンテーション</vt:lpstr>
      <vt:lpstr>PowerPoint プレゼンテーション</vt:lpstr>
      <vt:lpstr>PowerPoint プレゼンテーション</vt:lpstr>
      <vt:lpstr>ちょっと未来の あなたの生活を のぞいてみましょう！</vt:lpstr>
      <vt:lpstr>あなたの給与明細書</vt:lpstr>
      <vt:lpstr>あなたの家計簿</vt:lpstr>
      <vt:lpstr>PowerPoint プレゼンテーション</vt:lpstr>
      <vt:lpstr>人生はおかねがかかる！</vt:lpstr>
      <vt:lpstr>上手におかねを ふやすには？</vt:lpstr>
      <vt:lpstr>PowerPoint プレゼンテーション</vt:lpstr>
      <vt:lpstr>PowerPoint プレゼンテーション</vt:lpstr>
      <vt:lpstr>現在の預金金利は超低金利</vt:lpstr>
      <vt:lpstr>上手におかねをふやすには？</vt:lpstr>
      <vt:lpstr>金融商品について 知ろう！</vt:lpstr>
      <vt:lpstr>収益性と安全性</vt:lpstr>
      <vt:lpstr>どんな金融商品があるの？</vt:lpstr>
      <vt:lpstr>預金の仕組み</vt:lpstr>
      <vt:lpstr>債券の仕組み</vt:lpstr>
      <vt:lpstr>債券の特徴</vt:lpstr>
      <vt:lpstr>株式の仕組み</vt:lpstr>
      <vt:lpstr>株式の特徴</vt:lpstr>
      <vt:lpstr>投資信託の仕組み</vt:lpstr>
      <vt:lpstr>投資信託の特徴</vt:lpstr>
      <vt:lpstr>金融商品を選ぶコツ</vt:lpstr>
      <vt:lpstr>金融商品を選ぶコツ</vt:lpstr>
      <vt:lpstr>コツその１（リスク許容度）</vt:lpstr>
      <vt:lpstr>コツその２（分散投資）</vt:lpstr>
      <vt:lpstr>コツその３（長期運用）</vt:lpstr>
      <vt:lpstr>資産形成を応援する各種制度</vt:lpstr>
      <vt:lpstr>知ること、自分で決めること</vt:lpstr>
      <vt:lpstr>教材に関するアンケートご協力のお願い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yasunori torigoe</dc:creator>
  <cp:lastModifiedBy>内貴　基志</cp:lastModifiedBy>
  <cp:revision>768</cp:revision>
  <cp:lastPrinted>2020-12-20T07:28:43Z</cp:lastPrinted>
  <dcterms:created xsi:type="dcterms:W3CDTF">2018-01-18T06:09:19Z</dcterms:created>
  <dcterms:modified xsi:type="dcterms:W3CDTF">2021-03-17T00:35:23Z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1609822062</vt:i4>
  </property>
  <property fmtid="{D5CDD505-2E9C-101B-9397-08002B2CF9AE}" pid="3" name="_NewReviewCycle">
    <vt:lpwstr/>
  </property>
  <property fmtid="{D5CDD505-2E9C-101B-9397-08002B2CF9AE}" pid="4" name="_EmailSubject">
    <vt:lpwstr>スライドお戻し③（横浜銀行　内貴）</vt:lpwstr>
  </property>
  <property fmtid="{D5CDD505-2E9C-101B-9397-08002B2CF9AE}" pid="5" name="_AuthorEmail">
    <vt:lpwstr>motoshi_naiki@hamagin.co.jp</vt:lpwstr>
  </property>
  <property fmtid="{D5CDD505-2E9C-101B-9397-08002B2CF9AE}" pid="6" name="_AuthorEmailDisplayName">
    <vt:lpwstr>内貴　基志</vt:lpwstr>
  </property>
  <property fmtid="{D5CDD505-2E9C-101B-9397-08002B2CF9AE}" pid="7" name="ContentTypeId">
    <vt:lpwstr>0x010100C53D138B581A734A943261A38267C71F</vt:lpwstr>
  </property>
  <property fmtid="{D5CDD505-2E9C-101B-9397-08002B2CF9AE}" pid="8" name="Order">
    <vt:r8>356300</vt:r8>
  </property>
  <property fmtid="{D5CDD505-2E9C-101B-9397-08002B2CF9AE}" pid="9" name="xd_ProgID">
    <vt:lpwstr/>
  </property>
  <property fmtid="{D5CDD505-2E9C-101B-9397-08002B2CF9AE}" pid="10" name="ComplianceAssetId">
    <vt:lpwstr/>
  </property>
  <property fmtid="{D5CDD505-2E9C-101B-9397-08002B2CF9AE}" pid="11" name="TemplateUrl">
    <vt:lpwstr/>
  </property>
  <property fmtid="{D5CDD505-2E9C-101B-9397-08002B2CF9AE}" pid="12" name="_PreviousAdHocReviewCycleID">
    <vt:i4>2040404700</vt:i4>
  </property>
</Properties>
</file>