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91" r:id="rId5"/>
    <p:sldId id="274" r:id="rId6"/>
    <p:sldId id="275" r:id="rId7"/>
    <p:sldId id="276" r:id="rId8"/>
    <p:sldId id="277" r:id="rId9"/>
    <p:sldId id="278" r:id="rId10"/>
    <p:sldId id="280" r:id="rId11"/>
    <p:sldId id="279" r:id="rId12"/>
    <p:sldId id="281" r:id="rId13"/>
    <p:sldId id="282" r:id="rId14"/>
    <p:sldId id="283" r:id="rId15"/>
    <p:sldId id="284" r:id="rId16"/>
    <p:sldId id="285" r:id="rId17"/>
    <p:sldId id="286" r:id="rId18"/>
    <p:sldId id="290" r:id="rId19"/>
    <p:sldId id="287" r:id="rId20"/>
    <p:sldId id="289" r:id="rId21"/>
    <p:sldId id="292" r:id="rId22"/>
  </p:sldIdLst>
  <p:sldSz cx="9144000" cy="6858000" type="screen4x3"/>
  <p:notesSz cx="6805613" cy="9939338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HGP創英角ｺﾞｼｯｸUB" panose="020B0900000000000000" pitchFamily="50" charset="-128"/>
      <p:regular r:id="rId29"/>
    </p:embeddedFont>
    <p:embeddedFont>
      <p:font typeface="HGS創英角ﾎﾟｯﾌﾟ体" panose="040B0A00000000000000" pitchFamily="50" charset="-128"/>
      <p:regular r:id="rId30"/>
    </p:embeddedFont>
    <p:embeddedFont>
      <p:font typeface="メイリオ" panose="020B0604030504040204" pitchFamily="50" charset="-128"/>
      <p:regular r:id="rId31"/>
      <p:bold r:id="rId32"/>
      <p:italic r:id="rId33"/>
      <p:boldItalic r:id="rId3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60432" autoAdjust="0"/>
  </p:normalViewPr>
  <p:slideViewPr>
    <p:cSldViewPr>
      <p:cViewPr varScale="1">
        <p:scale>
          <a:sx n="51" d="100"/>
          <a:sy n="51" d="100"/>
        </p:scale>
        <p:origin x="485" y="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899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49" y="1"/>
            <a:ext cx="295007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1A446-9DBA-4D9B-8CDB-0C4858BE0EA2}" type="datetimeFigureOut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4"/>
            <a:ext cx="294899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49" y="9440864"/>
            <a:ext cx="295007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AFA30-5601-4391-AFF6-C7904EA053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870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451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E36DB-6E20-453A-BDD4-531F0B9CFC4F}" type="datetimeFigureOut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9" y="4783138"/>
            <a:ext cx="5443537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451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1EEF4-14F5-477E-91D8-E0CFFE22D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8880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みなさんは、先月の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かいをいくら使って、今どれくらい残っているかわかりますか？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今日の授業のめあては、上手にお金を管理する方法を身に付けようです。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お金を上手に管理するためには、どうしたらいいでしょう？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869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ジュースは</a:t>
            </a:r>
            <a:r>
              <a:rPr kumimoji="1" lang="en-US" altLang="ja-JP" dirty="0"/>
              <a:t>150</a:t>
            </a:r>
            <a:r>
              <a:rPr kumimoji="1" lang="ja-JP" altLang="en-US" dirty="0"/>
              <a:t>円だったので、このように書きます。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さて、みなさんは、今どのくらいお金が残っているでしょうか？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5559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まだ続きますよー。</a:t>
            </a:r>
            <a:endParaRPr kumimoji="1" lang="en-US" altLang="ja-JP" dirty="0"/>
          </a:p>
          <a:p>
            <a:r>
              <a:rPr kumimoji="1" lang="ja-JP" altLang="en-US" dirty="0"/>
              <a:t>さて、みなさん</a:t>
            </a:r>
            <a:r>
              <a:rPr kumimoji="1" lang="ja-JP" altLang="en-US" dirty="0" err="1"/>
              <a:t>の</a:t>
            </a:r>
            <a:r>
              <a:rPr kumimoji="1" lang="ja-JP" altLang="en-US" dirty="0"/>
              <a:t>くつしたに穴があいてしまいました。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（どちらを選んだか挙手させる）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r>
              <a:rPr kumimoji="1" lang="ja-JP" altLang="en-US" dirty="0"/>
              <a:t>がまんするという人もいましたが、これは必要なものなので買いましょう。</a:t>
            </a:r>
            <a:endParaRPr kumimoji="1" lang="en-US" altLang="ja-JP" dirty="0"/>
          </a:p>
          <a:p>
            <a:r>
              <a:rPr kumimoji="1" lang="ja-JP" altLang="en-US" dirty="0"/>
              <a:t>穴のあいたくつしただと、足をけがしてしまう可能性がありますからね。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288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今回は、必要なものなので、全員新しいくつ</a:t>
            </a:r>
            <a:r>
              <a:rPr kumimoji="1" lang="ja-JP" altLang="en-US" dirty="0" err="1"/>
              <a:t>したを</a:t>
            </a:r>
            <a:r>
              <a:rPr kumimoji="1" lang="ja-JP" altLang="en-US" dirty="0"/>
              <a:t>買いました。</a:t>
            </a:r>
            <a:endParaRPr kumimoji="1" lang="en-US" altLang="ja-JP" dirty="0"/>
          </a:p>
          <a:p>
            <a:r>
              <a:rPr kumimoji="1" lang="ja-JP" altLang="en-US" dirty="0"/>
              <a:t>くつした</a:t>
            </a:r>
            <a:r>
              <a:rPr kumimoji="1" lang="ja-JP" altLang="en-US" dirty="0" err="1"/>
              <a:t>は</a:t>
            </a:r>
            <a:r>
              <a:rPr kumimoji="1" lang="ja-JP" altLang="en-US" dirty="0"/>
              <a:t>、</a:t>
            </a:r>
            <a:r>
              <a:rPr kumimoji="1" lang="en-US" altLang="ja-JP" dirty="0"/>
              <a:t>200</a:t>
            </a:r>
            <a:r>
              <a:rPr kumimoji="1" lang="ja-JP" altLang="en-US" dirty="0"/>
              <a:t>円でした。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記入しましょう。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523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さて、これが最後の選択です。</a:t>
            </a:r>
            <a:endParaRPr kumimoji="1" lang="en-US" altLang="ja-JP" dirty="0"/>
          </a:p>
          <a:p>
            <a:r>
              <a:rPr kumimoji="1" lang="ja-JP" altLang="en-US" dirty="0"/>
              <a:t>みなさんはどうしますか？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（どちらを選んだか挙手させ、コメント）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遊びにいったみなさん、おじいちゃんおばあちゃんがとても喜んでくれました。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帰り際に、また来てね～と、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かいをくれました。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721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では、記入しましょう。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901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さて、みなさん、目標のお金はためられましたか？ためられた～！</a:t>
            </a:r>
            <a:r>
              <a:rPr kumimoji="1" lang="ja-JP" altLang="en-US" dirty="0" err="1"/>
              <a:t>って</a:t>
            </a:r>
            <a:r>
              <a:rPr kumimoji="1" lang="ja-JP" altLang="en-US" dirty="0"/>
              <a:t>いう人？（挙手）</a:t>
            </a:r>
            <a:endParaRPr kumimoji="1" lang="en-US" altLang="ja-JP" dirty="0"/>
          </a:p>
          <a:p>
            <a:r>
              <a:rPr kumimoji="1" lang="ja-JP" altLang="en-US" dirty="0"/>
              <a:t>おめでとうございます！やりましたねぇ。では、まだ足りない～！</a:t>
            </a:r>
            <a:r>
              <a:rPr kumimoji="1" lang="ja-JP" altLang="en-US" dirty="0" err="1"/>
              <a:t>って</a:t>
            </a:r>
            <a:r>
              <a:rPr kumimoji="1" lang="ja-JP" altLang="en-US" dirty="0"/>
              <a:t>いう人？（挙手）</a:t>
            </a:r>
            <a:endParaRPr kumimoji="1" lang="en-US" altLang="ja-JP" dirty="0"/>
          </a:p>
          <a:p>
            <a:r>
              <a:rPr kumimoji="1" lang="ja-JP" altLang="en-US" dirty="0"/>
              <a:t>足りないと悲しいよねぇ。ということで、こんなことを考えてみましょう。</a:t>
            </a:r>
            <a:endParaRPr kumimoji="1" lang="en-US" altLang="ja-JP" dirty="0"/>
          </a:p>
          <a:p>
            <a:r>
              <a:rPr kumimoji="1" lang="ja-JP" altLang="en-US" dirty="0"/>
              <a:t>さっき、マッサージをして</a:t>
            </a:r>
            <a:r>
              <a:rPr kumimoji="1" lang="en-US" altLang="ja-JP" dirty="0"/>
              <a:t>300</a:t>
            </a:r>
            <a:r>
              <a:rPr kumimoji="1" lang="ja-JP" altLang="en-US" dirty="0"/>
              <a:t>円をもらいましたね。これはチャンスです。</a:t>
            </a:r>
            <a:endParaRPr kumimoji="1" lang="en-US" altLang="ja-JP" dirty="0"/>
          </a:p>
          <a:p>
            <a:r>
              <a:rPr kumimoji="1" lang="ja-JP" altLang="en-US" dirty="0"/>
              <a:t>あと何回マッサージをしたら、目標まで届くかな？と考えてみましょう。</a:t>
            </a:r>
            <a:endParaRPr kumimoji="1" lang="en-US" altLang="ja-JP" dirty="0"/>
          </a:p>
          <a:p>
            <a:r>
              <a:rPr kumimoji="1" lang="ja-JP" altLang="en-US" dirty="0"/>
              <a:t>わかったら、マッサージをしたことにして、こうやってお小遣い帳に書き込んでみよう。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このように、お金は仕事をした努力と交換で手に入れることができます。</a:t>
            </a:r>
            <a:endParaRPr kumimoji="1" lang="en-US" altLang="ja-JP" dirty="0"/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もらう</a:t>
            </a:r>
            <a:r>
              <a:rPr kumimoji="1" lang="ja-JP" altLang="ja-JP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おこづ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かいも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おうちの仕事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形を変えたものなんです。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r>
              <a:rPr kumimoji="1" lang="ja-JP" altLang="en-US" dirty="0"/>
              <a:t>こんな風に、どうすれば目標のお金をためられるだろう？</a:t>
            </a:r>
            <a:r>
              <a:rPr kumimoji="1" lang="ja-JP" altLang="en-US" dirty="0" err="1"/>
              <a:t>って</a:t>
            </a:r>
            <a:r>
              <a:rPr kumimoji="1" lang="ja-JP" altLang="en-US" dirty="0"/>
              <a:t>考えてお金を使ったり、貯めたりすることは、とっても大切です。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697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まとめます。上手にお金を管理するには？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１、なんで貯めるの？を考えられるようになりましょう。生きていくためかな？夢や目標のためかな？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２、お金を計画的に使いましょう。自分がお金をいくら持っていて、いくら使えるのかを</a:t>
            </a:r>
            <a:endParaRPr kumimoji="1" lang="en-US" altLang="ja-JP" dirty="0"/>
          </a:p>
          <a:p>
            <a:r>
              <a:rPr kumimoji="1" lang="ja-JP" altLang="en-US" dirty="0"/>
              <a:t>ちゃんとわかって、お金を計画的に使える人になりましょう。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３、お金の大切さがわかる人になりましょう。みなさんが使ったり、もらったりしているお金は、</a:t>
            </a:r>
            <a:endParaRPr kumimoji="1" lang="en-US" altLang="ja-JP" dirty="0"/>
          </a:p>
          <a:p>
            <a:r>
              <a:rPr kumimoji="1" lang="ja-JP" altLang="en-US" dirty="0"/>
              <a:t>おうちの方々が一生懸命にお仕事をして稼いだお金です。</a:t>
            </a:r>
            <a:endParaRPr kumimoji="1" lang="en-US" altLang="ja-JP" dirty="0"/>
          </a:p>
          <a:p>
            <a:r>
              <a:rPr kumimoji="1" lang="ja-JP" altLang="en-US" dirty="0"/>
              <a:t>目に見えるのは単なるお金ですが、そこには目に見えないたくさんのがんばりがつまっています。</a:t>
            </a:r>
            <a:endParaRPr kumimoji="1" lang="en-US" altLang="ja-JP" dirty="0"/>
          </a:p>
          <a:p>
            <a:r>
              <a:rPr kumimoji="1" lang="ja-JP" altLang="en-US" dirty="0"/>
              <a:t>もらったら心から「ありがとう」って思える人になりましょう。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36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28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1795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自分のお金を管理するために、使うと良いもの、それが「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かい帳」です。</a:t>
            </a:r>
            <a:endParaRPr kumimoji="1" lang="en-US" altLang="ja-JP" dirty="0"/>
          </a:p>
          <a:p>
            <a:r>
              <a:rPr kumimoji="1" lang="ja-JP" altLang="en-US" dirty="0"/>
              <a:t>すでに使っている人も、さらに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かい帳を使いこなせるよう、書き方を確認しましょう。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2074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では、まず目標をたてましょう。</a:t>
            </a:r>
            <a:endParaRPr kumimoji="1" lang="en-US" altLang="ja-JP" dirty="0"/>
          </a:p>
          <a:p>
            <a:r>
              <a:rPr kumimoji="1" lang="ja-JP" altLang="en-US" dirty="0"/>
              <a:t>前に出ている３つのうち、みなさんが行きたいなーと思う施設を決めてください。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決まりましたか？みなさん、どこに行きたいのでしょうか？聞いてみます。</a:t>
            </a:r>
            <a:endParaRPr kumimoji="1" lang="en-US" altLang="ja-JP" dirty="0"/>
          </a:p>
          <a:p>
            <a:r>
              <a:rPr kumimoji="1" lang="ja-JP" altLang="en-US" dirty="0"/>
              <a:t>（挙手させ、コメント：ディズニーが人気のようですね等）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では、行くためには、お金をいくら貯めなければならないか、発表します。</a:t>
            </a:r>
            <a:endParaRPr kumimoji="1" lang="en-US" altLang="ja-JP" dirty="0"/>
          </a:p>
          <a:p>
            <a:r>
              <a:rPr kumimoji="1" lang="ja-JP" altLang="en-US" dirty="0"/>
              <a:t>サンリオピューロランド：</a:t>
            </a:r>
            <a:r>
              <a:rPr kumimoji="1" lang="en-US" altLang="ja-JP" dirty="0"/>
              <a:t>2,800</a:t>
            </a:r>
            <a:r>
              <a:rPr kumimoji="1" lang="ja-JP" altLang="en-US" dirty="0"/>
              <a:t>円、よみうりランドのプール：</a:t>
            </a:r>
            <a:r>
              <a:rPr kumimoji="1" lang="en-US" altLang="ja-JP" dirty="0"/>
              <a:t>2,200</a:t>
            </a:r>
            <a:r>
              <a:rPr kumimoji="1" lang="ja-JP" altLang="en-US" dirty="0"/>
              <a:t>円、東京ディズニーランドまたはシー：</a:t>
            </a:r>
            <a:r>
              <a:rPr kumimoji="1" lang="en-US" altLang="ja-JP" dirty="0"/>
              <a:t>4,900</a:t>
            </a:r>
            <a:r>
              <a:rPr kumimoji="1" lang="ja-JP" altLang="en-US" dirty="0"/>
              <a:t>円（</a:t>
            </a:r>
            <a:r>
              <a:rPr kumimoji="1" lang="en-US" altLang="ja-JP" dirty="0"/>
              <a:t>2020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11</a:t>
            </a:r>
            <a:r>
              <a:rPr kumimoji="1" lang="ja-JP" altLang="en-US" dirty="0"/>
              <a:t>月現在）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（参考）</a:t>
            </a:r>
            <a:endParaRPr kumimoji="1" lang="en-US" altLang="ja-JP" dirty="0"/>
          </a:p>
          <a:p>
            <a:r>
              <a:rPr kumimoji="1" lang="ja-JP" altLang="en-US" dirty="0"/>
              <a:t>ディズニー：中学生は</a:t>
            </a:r>
            <a:r>
              <a:rPr kumimoji="1" lang="en-US" altLang="ja-JP" dirty="0"/>
              <a:t>6,900</a:t>
            </a:r>
            <a:r>
              <a:rPr kumimoji="1" lang="ja-JP" altLang="en-US" dirty="0"/>
              <a:t>円</a:t>
            </a:r>
            <a:endParaRPr kumimoji="1" lang="en-US" altLang="ja-JP" dirty="0"/>
          </a:p>
          <a:p>
            <a:r>
              <a:rPr kumimoji="1" lang="ja-JP" altLang="en-US" dirty="0"/>
              <a:t>よみうりランド：中高生は</a:t>
            </a:r>
            <a:r>
              <a:rPr kumimoji="1" lang="en-US" altLang="ja-JP" dirty="0"/>
              <a:t>2,600</a:t>
            </a:r>
            <a:r>
              <a:rPr kumimoji="1" lang="ja-JP" altLang="en-US" dirty="0"/>
              <a:t>円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70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では、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かい帳の記入するページを開いてください。</a:t>
            </a:r>
            <a:endParaRPr kumimoji="1" lang="en-US" altLang="ja-JP" dirty="0"/>
          </a:p>
          <a:p>
            <a:r>
              <a:rPr kumimoji="1" lang="ja-JP" altLang="en-US" dirty="0"/>
              <a:t>そこに、「８月」と書きます。</a:t>
            </a:r>
            <a:endParaRPr kumimoji="1" lang="en-US" altLang="ja-JP" dirty="0"/>
          </a:p>
          <a:p>
            <a:r>
              <a:rPr kumimoji="1" lang="ja-JP" altLang="en-US" dirty="0"/>
              <a:t>次に、「月の始めに持っているお金」欄には、</a:t>
            </a:r>
            <a:r>
              <a:rPr kumimoji="1" lang="en-US" altLang="ja-JP" dirty="0"/>
              <a:t>1,500</a:t>
            </a:r>
            <a:r>
              <a:rPr kumimoji="1" lang="ja-JP" altLang="en-US" dirty="0"/>
              <a:t>円と書いてください。</a:t>
            </a:r>
            <a:endParaRPr kumimoji="1" lang="en-US" altLang="ja-JP" dirty="0"/>
          </a:p>
          <a:p>
            <a:r>
              <a:rPr kumimoji="1" lang="ja-JP" altLang="en-US" dirty="0"/>
              <a:t>そして、「今月の夢や目標」欄に、さきほど決めた「遊びに行きたい場所」と「金額」を書いてください。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（画面戻す）サンリオピューロランド：</a:t>
            </a:r>
            <a:r>
              <a:rPr kumimoji="1" lang="en-US" altLang="ja-JP" dirty="0"/>
              <a:t>2,800</a:t>
            </a:r>
            <a:r>
              <a:rPr kumimoji="1" lang="ja-JP" altLang="en-US" dirty="0"/>
              <a:t>円、よみうりランドのプール：</a:t>
            </a:r>
            <a:r>
              <a:rPr kumimoji="1" lang="en-US" altLang="ja-JP" dirty="0"/>
              <a:t>2,200</a:t>
            </a:r>
            <a:r>
              <a:rPr kumimoji="1" lang="ja-JP" altLang="en-US" dirty="0"/>
              <a:t>円、東京ディズニーランドまたはシー：</a:t>
            </a:r>
            <a:r>
              <a:rPr kumimoji="1" lang="en-US" altLang="ja-JP" dirty="0"/>
              <a:t>4,900</a:t>
            </a:r>
            <a:r>
              <a:rPr kumimoji="1" lang="ja-JP" altLang="en-US" dirty="0"/>
              <a:t>円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書けましたか？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2072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では、お金をもらったときの書き方を確認します。みなさんに「おこづかい」をあげます。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まずは、今日の日にちを書いて、</a:t>
            </a:r>
            <a:endParaRPr kumimoji="1" lang="en-US" altLang="ja-JP" dirty="0"/>
          </a:p>
          <a:p>
            <a:r>
              <a:rPr kumimoji="1" lang="ja-JP" altLang="en-US" dirty="0"/>
              <a:t>隣の「何でもらった」欄に、おこづかいと書きます。</a:t>
            </a:r>
            <a:endParaRPr kumimoji="1" lang="en-US" altLang="ja-JP" dirty="0"/>
          </a:p>
          <a:p>
            <a:r>
              <a:rPr kumimoji="1" lang="ja-JP" altLang="en-US" dirty="0"/>
              <a:t>そして、おこづかいの金額は</a:t>
            </a:r>
            <a:r>
              <a:rPr kumimoji="1" lang="en-US" altLang="ja-JP" dirty="0"/>
              <a:t>...500</a:t>
            </a:r>
            <a:r>
              <a:rPr kumimoji="1" lang="ja-JP" altLang="en-US" dirty="0"/>
              <a:t>円です！「入ったお金」欄に、</a:t>
            </a:r>
            <a:r>
              <a:rPr kumimoji="1" lang="en-US" altLang="ja-JP" dirty="0"/>
              <a:t>500</a:t>
            </a:r>
            <a:r>
              <a:rPr kumimoji="1" lang="ja-JP" altLang="en-US" dirty="0"/>
              <a:t>と書きます。</a:t>
            </a:r>
            <a:endParaRPr kumimoji="1" lang="en-US" altLang="ja-JP" dirty="0"/>
          </a:p>
          <a:p>
            <a:r>
              <a:rPr kumimoji="1" lang="ja-JP" altLang="en-US" dirty="0"/>
              <a:t>あとは、足し算です。もともと持っていた</a:t>
            </a:r>
            <a:r>
              <a:rPr kumimoji="1" lang="en-US" altLang="ja-JP" dirty="0"/>
              <a:t>1,500</a:t>
            </a:r>
            <a:r>
              <a:rPr kumimoji="1" lang="ja-JP" altLang="en-US" dirty="0"/>
              <a:t>円と、今日貰った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</a:t>
            </a:r>
            <a:r>
              <a:rPr kumimoji="1" lang="en-US" altLang="ja-JP" dirty="0"/>
              <a:t>500</a:t>
            </a:r>
            <a:r>
              <a:rPr kumimoji="1" lang="ja-JP" altLang="en-US" dirty="0"/>
              <a:t>円を合わせると、いくらになりますか？</a:t>
            </a:r>
            <a:endParaRPr kumimoji="1" lang="en-US" altLang="ja-JP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答えは「残ったお金」欄に書いてください。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足し算をまだ習っていない人は、おうちの方と一緒に進めてくださいね。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できましたか？そう</a:t>
            </a:r>
            <a:r>
              <a:rPr kumimoji="1" lang="en-US" altLang="ja-JP" dirty="0"/>
              <a:t>2,000</a:t>
            </a:r>
            <a:r>
              <a:rPr kumimoji="1" lang="ja-JP" altLang="en-US" dirty="0"/>
              <a:t>円ですね。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492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では、次にお金を使ったときの書き方を確認します。みなさんは「おかし」を買ったとします。</a:t>
            </a:r>
            <a:endParaRPr kumimoji="1" lang="en-US" altLang="ja-JP" dirty="0"/>
          </a:p>
          <a:p>
            <a:r>
              <a:rPr kumimoji="1" lang="ja-JP" altLang="en-US" dirty="0"/>
              <a:t>「何に使った」欄に「おかし」と書きます。</a:t>
            </a:r>
            <a:endParaRPr kumimoji="1" lang="en-US" altLang="ja-JP" dirty="0"/>
          </a:p>
          <a:p>
            <a:r>
              <a:rPr kumimoji="1" lang="ja-JP" altLang="en-US" dirty="0"/>
              <a:t>そして、「出たお金」欄に、</a:t>
            </a:r>
            <a:r>
              <a:rPr kumimoji="1" lang="en-US" altLang="ja-JP" dirty="0"/>
              <a:t>100</a:t>
            </a:r>
            <a:r>
              <a:rPr kumimoji="1" lang="ja-JP" altLang="en-US" dirty="0"/>
              <a:t>円と書いてください。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では、「残ったお金」欄を埋めます。</a:t>
            </a:r>
            <a:endParaRPr kumimoji="1" lang="en-US" altLang="ja-JP" dirty="0"/>
          </a:p>
          <a:p>
            <a:r>
              <a:rPr kumimoji="1" lang="ja-JP" altLang="en-US" dirty="0"/>
              <a:t>さっきは、お金を貰いましたが、今度は、お金を使ったので、引き算ですね。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2,000</a:t>
            </a:r>
            <a:r>
              <a:rPr kumimoji="1" lang="ja-JP" altLang="en-US" dirty="0"/>
              <a:t>円から</a:t>
            </a:r>
            <a:r>
              <a:rPr kumimoji="1" lang="en-US" altLang="ja-JP" dirty="0"/>
              <a:t>100</a:t>
            </a:r>
            <a:r>
              <a:rPr kumimoji="1" lang="ja-JP" altLang="en-US" dirty="0"/>
              <a:t>円を引くと</a:t>
            </a:r>
            <a:r>
              <a:rPr kumimoji="1" lang="en-US" altLang="ja-JP" dirty="0"/>
              <a:t>...</a:t>
            </a:r>
            <a:r>
              <a:rPr kumimoji="1" lang="ja-JP" altLang="en-US" dirty="0"/>
              <a:t>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そうですね、</a:t>
            </a:r>
            <a:r>
              <a:rPr kumimoji="1" lang="en-US" altLang="ja-JP" dirty="0"/>
              <a:t>1,900</a:t>
            </a:r>
            <a:r>
              <a:rPr kumimoji="1" lang="ja-JP" altLang="en-US" dirty="0"/>
              <a:t>円です。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このように、「</a:t>
            </a:r>
            <a:r>
              <a:rPr kumimoji="1" lang="ja-JP" altLang="en-US" dirty="0" err="1"/>
              <a:t>おこづ</a:t>
            </a:r>
            <a:r>
              <a:rPr kumimoji="1" lang="ja-JP" altLang="en-US" dirty="0"/>
              <a:t>かい帳」には、お金を貰ったり使ったりする度に、記録していきます。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7703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さて、みなさんのおうちの方が、肩を痛そうにしています。</a:t>
            </a:r>
            <a:endParaRPr kumimoji="1" lang="en-US" altLang="ja-JP" dirty="0"/>
          </a:p>
          <a:p>
            <a:r>
              <a:rPr kumimoji="1" lang="ja-JP" altLang="en-US" dirty="0"/>
              <a:t>みなさんは、マッサージをしてあげますか？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（どちらを選んだか挙手させ、コメント：みなさん優しいですね、今日帰ったら本当にしてあげるんだよ？等）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はい、マッサージをしてあげたら、「ありがとう」と</a:t>
            </a:r>
            <a:r>
              <a:rPr kumimoji="1" lang="en-US" altLang="ja-JP" dirty="0"/>
              <a:t>300</a:t>
            </a:r>
            <a:r>
              <a:rPr kumimoji="1" lang="ja-JP" altLang="en-US" dirty="0"/>
              <a:t>円くれましたよ。</a:t>
            </a:r>
            <a:endParaRPr kumimoji="1" lang="en-US" altLang="ja-JP" dirty="0"/>
          </a:p>
          <a:p>
            <a:r>
              <a:rPr kumimoji="1" lang="ja-JP" altLang="en-US" dirty="0"/>
              <a:t>マッサージをしてあげる</a:t>
            </a:r>
            <a:r>
              <a:rPr kumimoji="1" lang="ja-JP" altLang="en-US" dirty="0" err="1"/>
              <a:t>を</a:t>
            </a:r>
            <a:r>
              <a:rPr kumimoji="1" lang="ja-JP" altLang="en-US" dirty="0"/>
              <a:t>選んだ人は、おこづかい帳に記録しましょう。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331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こうですね。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449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今度はどうでしょう？</a:t>
            </a:r>
            <a:endParaRPr kumimoji="1" lang="en-US" altLang="ja-JP" dirty="0"/>
          </a:p>
          <a:p>
            <a:r>
              <a:rPr kumimoji="1" lang="ja-JP" altLang="en-US" dirty="0"/>
              <a:t>みなさんは、お水を持っているけど、どうしてもジュースが飲みたくなってしまいました。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（どちらを選んだか挙手させ、コメント）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さて、みなさんの予想通り、ジュースを買った人は、もちろん、お金が減りますよね。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1EEF4-14F5-477E-91D8-E0CFFE22DF9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63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863D-9827-4591-8859-5056A570AB3D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7296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D5C8A-DD35-42BD-8E5D-74851727A4CE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01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5CD61-AAB2-44E5-B2BA-144D45E4F385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305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0A10C-86A6-478D-B1E0-2522836BEE45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13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B73E-9304-406C-8C6C-18C09DE43DC3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444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47124-B89C-4558-B2A8-0144A63E9C2B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955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679FF-B53A-4EA5-9869-2E8F639C93B0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43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D2E20-26BC-439C-9049-D22AE0DF5133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954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C38E-EFC0-4C79-8053-6E5699A1CD26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397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051B-BB4B-4BD6-B459-E4364BD2F748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7733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B66A-39FF-475A-A3EC-3184BBDBAFC6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634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B4116-51D1-4204-9B9D-896F8AEBD79B}" type="datetime1">
              <a:rPr kumimoji="1" lang="ja-JP" altLang="en-US" smtClean="0"/>
              <a:t>2020/11/30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792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/>
          <p:cNvPicPr>
            <a:picLocks noChangeAspect="1"/>
          </p:cNvPicPr>
          <p:nvPr/>
        </p:nvPicPr>
        <p:blipFill rotWithShape="1">
          <a:blip r:embed="rId3"/>
          <a:srcRect l="33020" t="23422" r="35234" b="34250"/>
          <a:stretch/>
        </p:blipFill>
        <p:spPr>
          <a:xfrm rot="1124756">
            <a:off x="6048786" y="3342924"/>
            <a:ext cx="2688525" cy="268852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3"/>
          <a:srcRect l="33020" t="23422" r="35234" b="34250"/>
          <a:stretch/>
        </p:blipFill>
        <p:spPr>
          <a:xfrm rot="1091746">
            <a:off x="547936" y="2664170"/>
            <a:ext cx="3096344" cy="309634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3"/>
          <a:srcRect l="33020" t="23422" r="35234" b="34250"/>
          <a:stretch/>
        </p:blipFill>
        <p:spPr>
          <a:xfrm rot="21028051">
            <a:off x="395536" y="2856540"/>
            <a:ext cx="3096344" cy="309634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658382" y="1792868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400" b="1" dirty="0" err="1"/>
              <a:t>おこづ</a:t>
            </a:r>
            <a:r>
              <a:rPr lang="ja-JP" altLang="en-US" sz="4400" b="1" dirty="0"/>
              <a:t>かい帳の使い方</a:t>
            </a:r>
            <a:endParaRPr kumimoji="1" lang="ja-JP" altLang="en-US" sz="36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/>
          <a:srcRect l="6442" t="18500" r="57383" b="20469"/>
          <a:stretch/>
        </p:blipFill>
        <p:spPr>
          <a:xfrm rot="797993">
            <a:off x="4899088" y="3139950"/>
            <a:ext cx="1971048" cy="249397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5"/>
          <a:srcRect l="7919" t="19485" r="50000" b="18500"/>
          <a:stretch/>
        </p:blipFill>
        <p:spPr>
          <a:xfrm rot="20944478">
            <a:off x="2015039" y="3171364"/>
            <a:ext cx="2231774" cy="246669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B44A9A5F-2F17-44ED-8270-0E0DBD1E82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7729" y="47608"/>
            <a:ext cx="1421847" cy="142184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4B13357-727F-4AEB-A2C1-BFB7D63B5A70}"/>
              </a:ext>
            </a:extLst>
          </p:cNvPr>
          <p:cNvSpPr txBox="1"/>
          <p:nvPr/>
        </p:nvSpPr>
        <p:spPr>
          <a:xfrm>
            <a:off x="1187624" y="4581128"/>
            <a:ext cx="4781685" cy="1261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55CD435-98CD-466E-B6A9-68FACA5AE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139" y="6631158"/>
            <a:ext cx="4170147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5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Copyright (C) 2020 The Bank of Yokohama,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41091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164938" y="102709"/>
            <a:ext cx="4801315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ジュースを買う人は</a:t>
            </a:r>
            <a:endParaRPr lang="en-US" altLang="ja-JP" sz="4000" b="1" dirty="0"/>
          </a:p>
          <a:p>
            <a:pPr algn="ctr"/>
            <a:r>
              <a:rPr lang="ja-JP" altLang="en-US" sz="4000" b="1" dirty="0"/>
              <a:t>記入しよう！</a:t>
            </a:r>
            <a:endParaRPr lang="en-US" altLang="ja-JP" sz="4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8346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062858" y="4146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おかし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664557" y="41468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,900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681103" y="463145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マッサージ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434196" y="4154508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67966" y="4631452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3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671868" y="4631452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,200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904996" y="51083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/>
              <a:t>ジュース</a:t>
            </a:r>
            <a:endParaRPr kumimoji="1" lang="ja-JP" altLang="en-US" sz="40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437885" y="5140936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15</a:t>
            </a:r>
            <a:r>
              <a:rPr kumimoji="1" lang="en-US" altLang="ja-JP" sz="4000" dirty="0">
                <a:latin typeface="+mj-lt"/>
              </a:rPr>
              <a:t>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71867" y="5117736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,050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73E5BF1-AD5B-45FE-96D4-E99DC85A7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966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835696" y="188640"/>
            <a:ext cx="5314275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あなたは、どうする？</a:t>
            </a:r>
            <a:endParaRPr lang="en-US" altLang="ja-JP" sz="40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76349" y="1445004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くつしたに穴があいてしまいました。</a:t>
            </a:r>
            <a:endParaRPr kumimoji="1" lang="ja-JP" altLang="en-US" sz="3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2776865"/>
            <a:ext cx="4176464" cy="378565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あたらしい</a:t>
            </a:r>
            <a:endParaRPr lang="en-US" altLang="ja-JP" sz="3200" b="1" dirty="0"/>
          </a:p>
          <a:p>
            <a:pPr algn="ctr"/>
            <a:r>
              <a:rPr lang="ja-JP" altLang="en-US" sz="3200" b="1" dirty="0"/>
              <a:t>　</a:t>
            </a:r>
            <a:r>
              <a:rPr lang="ja-JP" altLang="en-US" sz="3200" b="1" dirty="0" err="1"/>
              <a:t>くつしたを</a:t>
            </a:r>
            <a:r>
              <a:rPr lang="ja-JP" altLang="en-US" sz="3200" b="1" dirty="0"/>
              <a:t>買う</a:t>
            </a:r>
            <a:endParaRPr lang="en-US" altLang="ja-JP" sz="3200" b="1" dirty="0"/>
          </a:p>
          <a:p>
            <a:endParaRPr kumimoji="1" lang="en-US" altLang="ja-JP" sz="3200" b="1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22554" y="2776864"/>
            <a:ext cx="4176464" cy="38472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穴があいていても</a:t>
            </a:r>
            <a:endParaRPr kumimoji="1" lang="en-US" altLang="ja-JP" sz="3200" b="1" dirty="0"/>
          </a:p>
          <a:p>
            <a:r>
              <a:rPr lang="ja-JP" altLang="en-US" sz="3200" b="1" dirty="0"/>
              <a:t>　　　　がまんする</a:t>
            </a:r>
            <a:endParaRPr kumimoji="1" lang="en-US" altLang="ja-JP" sz="3200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kumimoji="1" lang="ja-JP" altLang="en-US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78408" y="128556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あな</a:t>
            </a:r>
            <a:endParaRPr kumimoji="1" lang="ja-JP" altLang="en-US" sz="16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/>
          <a:srcRect l="34497" t="58859" r="47785" b="15547"/>
          <a:stretch/>
        </p:blipFill>
        <p:spPr>
          <a:xfrm>
            <a:off x="1115616" y="4071993"/>
            <a:ext cx="2081624" cy="225509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/>
          <a:srcRect l="52215" t="59844" r="28590" b="16532"/>
          <a:stretch/>
        </p:blipFill>
        <p:spPr>
          <a:xfrm>
            <a:off x="5724128" y="4221088"/>
            <a:ext cx="2160240" cy="1994068"/>
          </a:xfrm>
          <a:prstGeom prst="rect">
            <a:avLst/>
          </a:prstGeom>
        </p:spPr>
      </p:pic>
      <p:sp>
        <p:nvSpPr>
          <p:cNvPr id="11" name="雲 10"/>
          <p:cNvSpPr/>
          <p:nvPr/>
        </p:nvSpPr>
        <p:spPr>
          <a:xfrm rot="537359">
            <a:off x="4209920" y="2436980"/>
            <a:ext cx="4742718" cy="3857945"/>
          </a:xfrm>
          <a:prstGeom prst="cloud">
            <a:avLst/>
          </a:prstGeom>
          <a:solidFill>
            <a:srgbClr val="00206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9900" b="1" dirty="0"/>
              <a:t>？</a:t>
            </a: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3B908B3-5912-4515-879E-0A4478BD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79903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79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651977" y="102709"/>
            <a:ext cx="5827236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必要なものを買ったので</a:t>
            </a:r>
            <a:endParaRPr lang="en-US" altLang="ja-JP" sz="4000" b="1" dirty="0"/>
          </a:p>
          <a:p>
            <a:pPr algn="ctr"/>
            <a:r>
              <a:rPr lang="ja-JP" altLang="en-US" sz="4000" b="1" dirty="0"/>
              <a:t>みんな記入しよう！</a:t>
            </a:r>
            <a:endParaRPr lang="en-US" altLang="ja-JP" sz="4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8346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062858" y="4146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おかし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664557" y="41468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,900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681103" y="463145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マッサージ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434196" y="4154508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67966" y="4631452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3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671868" y="4631452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,200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904996" y="51083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/>
              <a:t>ジュース</a:t>
            </a:r>
            <a:endParaRPr kumimoji="1" lang="ja-JP" altLang="en-US" sz="40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437885" y="5140936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15</a:t>
            </a:r>
            <a:r>
              <a:rPr kumimoji="1" lang="en-US" altLang="ja-JP" sz="4000" dirty="0">
                <a:latin typeface="+mj-lt"/>
              </a:rPr>
              <a:t>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71867" y="5117736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,050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883291" y="559298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/>
              <a:t>くつした</a:t>
            </a:r>
            <a:endParaRPr kumimoji="1" lang="ja-JP" altLang="en-US" sz="40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459590" y="5625523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20</a:t>
            </a:r>
            <a:r>
              <a:rPr kumimoji="1" lang="en-US" altLang="ja-JP" sz="4000" dirty="0">
                <a:latin typeface="+mj-lt"/>
              </a:rPr>
              <a:t>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653433" y="562907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,850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F1EF312-AC65-4A81-A7FD-9CDB34638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8317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884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835696" y="188640"/>
            <a:ext cx="5314275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あなたは、どうする？</a:t>
            </a:r>
            <a:endParaRPr lang="en-US" altLang="ja-JP" sz="40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95536" y="1341104"/>
            <a:ext cx="89562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おじいちゃん・</a:t>
            </a:r>
            <a:r>
              <a:rPr lang="ja-JP" altLang="en-US" sz="3600" dirty="0" err="1"/>
              <a:t>あばあちゃんに</a:t>
            </a:r>
            <a:endParaRPr lang="en-US" altLang="ja-JP" sz="3600" dirty="0"/>
          </a:p>
          <a:p>
            <a:r>
              <a:rPr lang="ja-JP" altLang="en-US" sz="3600" dirty="0"/>
              <a:t>　　　　あそびにおいでと言われました。</a:t>
            </a:r>
            <a:endParaRPr kumimoji="1" lang="ja-JP" altLang="en-US" sz="3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2776865"/>
            <a:ext cx="4176464" cy="384720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endParaRPr lang="en-US" altLang="ja-JP" sz="3200" b="1" dirty="0"/>
          </a:p>
          <a:p>
            <a:pPr algn="ctr"/>
            <a:r>
              <a:rPr lang="ja-JP" altLang="en-US" sz="3600" b="1" dirty="0"/>
              <a:t>いく</a:t>
            </a:r>
            <a:endParaRPr lang="en-US" altLang="ja-JP" sz="3600" b="1" dirty="0"/>
          </a:p>
          <a:p>
            <a:endParaRPr kumimoji="1" lang="en-US" altLang="ja-JP" sz="3200" b="1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22554" y="2776864"/>
            <a:ext cx="4176464" cy="397031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endParaRPr lang="en-US" altLang="ja-JP" sz="3600" b="1" dirty="0"/>
          </a:p>
          <a:p>
            <a:pPr algn="ctr"/>
            <a:r>
              <a:rPr lang="ja-JP" altLang="en-US" sz="3600" b="1" dirty="0"/>
              <a:t>いかない</a:t>
            </a:r>
            <a:endParaRPr lang="en-US" altLang="ja-JP" sz="3600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kumimoji="1" lang="en-US" altLang="ja-JP" b="1" dirty="0"/>
          </a:p>
          <a:p>
            <a:endParaRPr kumimoji="1" lang="ja-JP" altLang="en-US" b="1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/>
          <a:srcRect l="48524" t="44094" r="22684" b="33266"/>
          <a:stretch/>
        </p:blipFill>
        <p:spPr>
          <a:xfrm>
            <a:off x="683568" y="4231427"/>
            <a:ext cx="3384376" cy="199591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4"/>
          <a:srcRect l="55168" t="20469" r="25637" b="55906"/>
          <a:stretch/>
        </p:blipFill>
        <p:spPr>
          <a:xfrm>
            <a:off x="5652120" y="4153589"/>
            <a:ext cx="2246565" cy="207375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5"/>
          <a:srcRect l="19732" t="53937" r="51476" b="27360"/>
          <a:stretch/>
        </p:blipFill>
        <p:spPr>
          <a:xfrm>
            <a:off x="282095" y="4235701"/>
            <a:ext cx="4115313" cy="2004896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A405AAB-2878-4BCF-A44E-C625AD772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5941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52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139019" y="191122"/>
            <a:ext cx="685315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会いにいく人は記入しよう！</a:t>
            </a:r>
            <a:endParaRPr lang="en-US" altLang="ja-JP" sz="4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8346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062858" y="4146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おかし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664557" y="41468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,900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681103" y="463145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マッサージ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434196" y="4154508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67966" y="4631452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3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671868" y="4631452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,200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904996" y="51083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/>
              <a:t>ジュース</a:t>
            </a:r>
            <a:endParaRPr kumimoji="1" lang="ja-JP" altLang="en-US" sz="40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437885" y="5140936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15</a:t>
            </a:r>
            <a:r>
              <a:rPr kumimoji="1" lang="en-US" altLang="ja-JP" sz="4000" dirty="0">
                <a:latin typeface="+mj-lt"/>
              </a:rPr>
              <a:t>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71867" y="5117736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,050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883291" y="559298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/>
              <a:t>くつした</a:t>
            </a:r>
            <a:endParaRPr kumimoji="1" lang="ja-JP" altLang="en-US" sz="40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459590" y="5625523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20</a:t>
            </a:r>
            <a:r>
              <a:rPr kumimoji="1" lang="en-US" altLang="ja-JP" sz="4000" dirty="0">
                <a:latin typeface="+mj-lt"/>
              </a:rPr>
              <a:t>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653433" y="562907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,850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688414" y="606788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 err="1"/>
              <a:t>おこづ</a:t>
            </a:r>
            <a:r>
              <a:rPr lang="ja-JP" altLang="en-US" sz="4000" b="1" dirty="0"/>
              <a:t>かい</a:t>
            </a:r>
            <a:endParaRPr kumimoji="1" lang="ja-JP" altLang="en-US" sz="4000" b="1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380181" y="6134789"/>
            <a:ext cx="1494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>
                <a:latin typeface="+mj-lt"/>
              </a:rPr>
              <a:t>1,0</a:t>
            </a:r>
            <a:r>
              <a:rPr kumimoji="1" lang="en-US" altLang="ja-JP" sz="3600" dirty="0">
                <a:latin typeface="+mj-lt"/>
              </a:rPr>
              <a:t>00</a:t>
            </a:r>
            <a:endParaRPr kumimoji="1" lang="ja-JP" altLang="en-US" sz="3600" dirty="0">
              <a:latin typeface="+mj-lt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664557" y="6113662"/>
            <a:ext cx="17540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2,850</a:t>
            </a:r>
            <a:endParaRPr kumimoji="1"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8A47ED2-BEDF-4A4D-9F3C-724928EBC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1644" y="647516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128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0"/>
            <a:ext cx="659667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>
                <a:solidFill>
                  <a:prstClr val="black"/>
                </a:solidFill>
              </a:rPr>
              <a:t>お金が足りなかった人は･･･</a:t>
            </a:r>
            <a:endParaRPr lang="en-US" altLang="ja-JP" sz="4000" b="1" dirty="0">
              <a:solidFill>
                <a:prstClr val="black"/>
              </a:solidFill>
            </a:endParaRPr>
          </a:p>
        </p:txBody>
      </p:sp>
      <p:pic>
        <p:nvPicPr>
          <p:cNvPr id="64" name="図 63"/>
          <p:cNvPicPr>
            <a:picLocks noChangeAspect="1"/>
          </p:cNvPicPr>
          <p:nvPr/>
        </p:nvPicPr>
        <p:blipFill rotWithShape="1">
          <a:blip r:embed="rId3"/>
          <a:srcRect l="71676" t="18500" r="12362" b="6687"/>
          <a:stretch/>
        </p:blipFill>
        <p:spPr>
          <a:xfrm rot="16200000">
            <a:off x="3369839" y="1493404"/>
            <a:ext cx="2376264" cy="8352928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" b="7466"/>
          <a:stretch/>
        </p:blipFill>
        <p:spPr>
          <a:xfrm>
            <a:off x="1278264" y="692696"/>
            <a:ext cx="6587470" cy="3672408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451312"/>
            <a:ext cx="1473042" cy="1606488"/>
          </a:xfrm>
          <a:prstGeom prst="rect">
            <a:avLst/>
          </a:prstGeom>
        </p:spPr>
      </p:pic>
      <p:sp>
        <p:nvSpPr>
          <p:cNvPr id="67" name="角丸四角形吹き出し 66"/>
          <p:cNvSpPr/>
          <p:nvPr/>
        </p:nvSpPr>
        <p:spPr>
          <a:xfrm>
            <a:off x="162093" y="80628"/>
            <a:ext cx="1376373" cy="3456384"/>
          </a:xfrm>
          <a:prstGeom prst="wedgeRoundRectCallout">
            <a:avLst>
              <a:gd name="adj1" fmla="val -4301"/>
              <a:gd name="adj2" fmla="val 625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一回３００円のマッサージを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何回すれば目標にとどくかな？</a:t>
            </a: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101916" y="6297522"/>
            <a:ext cx="3830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/>
              <a:t>マッサージ</a:t>
            </a:r>
            <a:r>
              <a:rPr kumimoji="1" lang="en-US" altLang="ja-JP" sz="3600" b="1" dirty="0"/>
              <a:t>×</a:t>
            </a:r>
            <a:r>
              <a:rPr kumimoji="1" lang="ja-JP" altLang="en-US" sz="3600" b="1" dirty="0"/>
              <a:t>○回</a:t>
            </a: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5550551" y="626674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j-lt"/>
              </a:rPr>
              <a:t>？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6754453" y="626674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j-lt"/>
              </a:rPr>
              <a:t>？</a:t>
            </a:r>
          </a:p>
        </p:txBody>
      </p:sp>
      <p:grpSp>
        <p:nvGrpSpPr>
          <p:cNvPr id="5" name="グループ化 4"/>
          <p:cNvGrpSpPr/>
          <p:nvPr/>
        </p:nvGrpSpPr>
        <p:grpSpPr>
          <a:xfrm>
            <a:off x="1259632" y="4308403"/>
            <a:ext cx="6840760" cy="1584176"/>
            <a:chOff x="262506" y="4462590"/>
            <a:chExt cx="6840760" cy="1584176"/>
          </a:xfrm>
        </p:grpSpPr>
        <p:sp>
          <p:nvSpPr>
            <p:cNvPr id="2" name="角丸四角形 1"/>
            <p:cNvSpPr/>
            <p:nvPr/>
          </p:nvSpPr>
          <p:spPr>
            <a:xfrm>
              <a:off x="262506" y="4462590"/>
              <a:ext cx="6840760" cy="158417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458346" y="4676943"/>
              <a:ext cx="6489918" cy="120032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600" dirty="0">
                  <a:latin typeface="HGS創英角ﾎﾟｯﾌﾟ体" panose="040B0A00000000000000" pitchFamily="50" charset="-128"/>
                  <a:ea typeface="HGS創英角ﾎﾟｯﾌﾟ体" panose="040B0A00000000000000" pitchFamily="50" charset="-128"/>
                </a:rPr>
                <a:t>　　　どうすれば目標</a:t>
              </a:r>
              <a:r>
                <a:rPr lang="ja-JP" altLang="en-US" sz="3600" dirty="0">
                  <a:latin typeface="HGS創英角ﾎﾟｯﾌﾟ体" panose="040B0A00000000000000" pitchFamily="50" charset="-128"/>
                  <a:ea typeface="HGS創英角ﾎﾟｯﾌﾟ体" panose="040B0A00000000000000" pitchFamily="50" charset="-128"/>
                </a:rPr>
                <a:t>の</a:t>
              </a:r>
              <a:endParaRPr lang="en-US" altLang="ja-JP" sz="3600" dirty="0">
                <a:latin typeface="HGS創英角ﾎﾟｯﾌﾟ体" panose="040B0A00000000000000" pitchFamily="50" charset="-128"/>
                <a:ea typeface="HGS創英角ﾎﾟｯﾌﾟ体" panose="040B0A00000000000000" pitchFamily="50" charset="-128"/>
              </a:endParaRPr>
            </a:p>
            <a:p>
              <a:r>
                <a:rPr lang="ja-JP" altLang="en-US" sz="3600" dirty="0">
                  <a:latin typeface="HGS創英角ﾎﾟｯﾌﾟ体" panose="040B0A00000000000000" pitchFamily="50" charset="-128"/>
                  <a:ea typeface="HGS創英角ﾎﾟｯﾌﾟ体" panose="040B0A00000000000000" pitchFamily="50" charset="-128"/>
                </a:rPr>
                <a:t>　お金をためられる</a:t>
              </a:r>
              <a:r>
                <a:rPr kumimoji="1" lang="ja-JP" altLang="en-US" sz="3600" dirty="0">
                  <a:latin typeface="HGS創英角ﾎﾟｯﾌﾟ体" panose="040B0A00000000000000" pitchFamily="50" charset="-128"/>
                  <a:ea typeface="HGS創英角ﾎﾟｯﾌﾟ体" panose="040B0A00000000000000" pitchFamily="50" charset="-128"/>
                </a:rPr>
                <a:t>だろう？　</a:t>
              </a:r>
            </a:p>
          </p:txBody>
        </p:sp>
      </p:grpSp>
      <p:sp>
        <p:nvSpPr>
          <p:cNvPr id="6" name="テキスト ボックス 5"/>
          <p:cNvSpPr txBox="1"/>
          <p:nvPr/>
        </p:nvSpPr>
        <p:spPr>
          <a:xfrm>
            <a:off x="5054177" y="1023119"/>
            <a:ext cx="239814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ディズニー４９００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25DA2BF-706B-4EA2-A0A6-5DC4D1719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33592" y="6460598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6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69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2" t="37295" r="31518" b="13994"/>
          <a:stretch/>
        </p:blipFill>
        <p:spPr>
          <a:xfrm>
            <a:off x="4094926" y="4974934"/>
            <a:ext cx="974147" cy="1643164"/>
          </a:xfrm>
          <a:prstGeom prst="rect">
            <a:avLst/>
          </a:prstGeom>
        </p:spPr>
      </p:pic>
      <p:grpSp>
        <p:nvGrpSpPr>
          <p:cNvPr id="11" name="グループ化 10"/>
          <p:cNvGrpSpPr/>
          <p:nvPr/>
        </p:nvGrpSpPr>
        <p:grpSpPr>
          <a:xfrm>
            <a:off x="107504" y="3789040"/>
            <a:ext cx="8494633" cy="1424838"/>
            <a:chOff x="107579" y="3132483"/>
            <a:chExt cx="8494633" cy="1424838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107579" y="3356992"/>
              <a:ext cx="849463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3600" dirty="0"/>
                <a:t>③</a:t>
              </a:r>
              <a:r>
                <a:rPr kumimoji="1" lang="ja-JP" altLang="en-US" sz="3600" b="1" dirty="0"/>
                <a:t>お金の大切さが分かる人になる</a:t>
              </a:r>
              <a:endParaRPr kumimoji="1" lang="en-US" altLang="ja-JP" sz="3600" b="1" dirty="0"/>
            </a:p>
            <a:p>
              <a:r>
                <a:rPr lang="ja-JP" altLang="en-US" sz="3600" dirty="0"/>
                <a:t>　もらったら「ありがとう」を忘れずに</a:t>
              </a:r>
              <a:endParaRPr kumimoji="1" lang="ja-JP" altLang="en-US" sz="3600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047533" y="3132483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00" dirty="0"/>
                <a:t>たいせつ　　　　　わ</a:t>
              </a:r>
              <a:endParaRPr kumimoji="1" lang="ja-JP" altLang="en-US" sz="1600" dirty="0"/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1145420" y="316756"/>
            <a:ext cx="685315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上手にお金を管理するには？</a:t>
            </a:r>
            <a:endParaRPr lang="en-US" altLang="ja-JP" sz="4000" b="1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07504" y="2564904"/>
            <a:ext cx="9417963" cy="1369606"/>
            <a:chOff x="107504" y="1516069"/>
            <a:chExt cx="9417963" cy="1369606"/>
          </a:xfrm>
        </p:grpSpPr>
        <p:sp>
          <p:nvSpPr>
            <p:cNvPr id="4" name="テキスト ボックス 3"/>
            <p:cNvSpPr txBox="1"/>
            <p:nvPr/>
          </p:nvSpPr>
          <p:spPr>
            <a:xfrm>
              <a:off x="107504" y="1685346"/>
              <a:ext cx="94179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3600" dirty="0"/>
                <a:t>②</a:t>
              </a:r>
              <a:r>
                <a:rPr kumimoji="1" lang="ja-JP" altLang="en-US" sz="3600" b="1" dirty="0"/>
                <a:t>お金を計画的につかう</a:t>
              </a:r>
              <a:endParaRPr kumimoji="1" lang="en-US" altLang="ja-JP" sz="3600" b="1" dirty="0"/>
            </a:p>
            <a:p>
              <a:r>
                <a:rPr lang="ja-JP" altLang="en-US" sz="3600" dirty="0"/>
                <a:t>　「がまんできるもの？」「必要なもの？」</a:t>
              </a:r>
              <a:endParaRPr kumimoji="1" lang="ja-JP" altLang="en-US" sz="3600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2031107" y="151606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dirty="0" err="1"/>
                <a:t>けい</a:t>
              </a:r>
              <a:r>
                <a:rPr kumimoji="1" lang="ja-JP" altLang="en-US" sz="1600" dirty="0"/>
                <a:t>かくてき</a:t>
              </a:r>
            </a:p>
          </p:txBody>
        </p:sp>
      </p:grp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4"/>
          <a:srcRect l="43356" t="51239" r="38018" b="30801"/>
          <a:stretch/>
        </p:blipFill>
        <p:spPr>
          <a:xfrm>
            <a:off x="5724128" y="5065662"/>
            <a:ext cx="2088232" cy="1510161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07504" y="1436583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①</a:t>
            </a:r>
            <a:r>
              <a:rPr kumimoji="1" lang="ja-JP" altLang="en-US" sz="3600" b="1" dirty="0"/>
              <a:t>なんで貯めるの？を考える</a:t>
            </a:r>
            <a:endParaRPr kumimoji="1" lang="en-US" altLang="ja-JP" sz="3600" b="1" dirty="0"/>
          </a:p>
          <a:p>
            <a:r>
              <a:rPr lang="ja-JP" altLang="en-US" sz="3600" dirty="0"/>
              <a:t>　「どんな夢や目標のため？」</a:t>
            </a:r>
            <a:endParaRPr kumimoji="1" lang="ja-JP" altLang="en-US" sz="36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949902" y="1196752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/>
              <a:t>た</a:t>
            </a:r>
            <a:endParaRPr kumimoji="1" lang="ja-JP" altLang="en-US" sz="16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621560" y="120121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かんが</a:t>
            </a:r>
            <a:endParaRPr kumimoji="1" lang="ja-JP" altLang="en-US" sz="1600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CBD232F-D542-47AC-844E-38C0CCA732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385" y="6590472"/>
            <a:ext cx="696229" cy="149046"/>
          </a:xfrm>
          <a:prstGeom prst="rect">
            <a:avLst/>
          </a:prstGeom>
        </p:spPr>
      </p:pic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1B5751A2-F1BB-4700-9280-61C1FFF8F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82432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242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/>
          <a:srcRect l="33020" t="23422" r="35234" b="34250"/>
          <a:stretch/>
        </p:blipFill>
        <p:spPr>
          <a:xfrm rot="245304">
            <a:off x="5303390" y="2434234"/>
            <a:ext cx="3671092" cy="367109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/>
          <a:srcRect l="33020" t="23422" r="35234" b="34250"/>
          <a:stretch/>
        </p:blipFill>
        <p:spPr>
          <a:xfrm>
            <a:off x="227780" y="864567"/>
            <a:ext cx="5116384" cy="5116384"/>
          </a:xfrm>
          <a:prstGeom prst="rect">
            <a:avLst/>
          </a:prstGeom>
        </p:spPr>
      </p:pic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978" y="1375085"/>
            <a:ext cx="6234930" cy="4675698"/>
          </a:xfrm>
        </p:spPr>
      </p:pic>
      <p:sp>
        <p:nvSpPr>
          <p:cNvPr id="10" name="テキスト ボックス 9"/>
          <p:cNvSpPr txBox="1"/>
          <p:nvPr/>
        </p:nvSpPr>
        <p:spPr>
          <a:xfrm>
            <a:off x="5177194" y="1486734"/>
            <a:ext cx="3455035" cy="2062103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endParaRPr lang="en-US" altLang="ja-JP" sz="32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ja-JP" altLang="en-US" sz="3200" b="1" dirty="0">
                <a:solidFill>
                  <a:sysClr val="windowText" lastClr="000000"/>
                </a:solidFill>
              </a:rPr>
              <a:t>お金の大切さ、</a:t>
            </a:r>
            <a:endParaRPr lang="en-US" altLang="ja-JP" sz="3200" b="1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3200" b="1" dirty="0">
                <a:solidFill>
                  <a:sysClr val="windowText" lastClr="000000"/>
                </a:solidFill>
              </a:rPr>
              <a:t>伝わったかな？</a:t>
            </a:r>
          </a:p>
          <a:p>
            <a:endParaRPr kumimoji="1" lang="ja-JP" altLang="en-US" sz="3200" b="1" dirty="0"/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5B6422A8-77FC-4849-B4BD-FE6B84088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853" y="6692264"/>
            <a:ext cx="4170147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5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Copyright (C) 2020 The Bank of Yokohama,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34263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5639D2-77F5-4268-9DB1-D876BCF46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ja-JP" altLang="en-US" sz="3200" dirty="0"/>
              <a:t>教材に関するアンケートご協力のお願い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B12846-B8D4-4C8C-88CB-04970ED9A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2000" dirty="0"/>
              <a:t>このたびは本教材をご利用いただき誠にありがとうございます。</a:t>
            </a:r>
            <a:endParaRPr kumimoji="1" lang="en-US" altLang="ja-JP" sz="2000" dirty="0"/>
          </a:p>
          <a:p>
            <a:pPr marL="0" indent="0">
              <a:buNone/>
            </a:pPr>
            <a:r>
              <a:rPr kumimoji="1" lang="ja-JP" altLang="en-US" sz="2000" dirty="0"/>
              <a:t>今後もよりよい教材をつくるために、アンケートにご協力ください。</a:t>
            </a:r>
            <a:endParaRPr kumimoji="1" lang="en-US" altLang="ja-JP" sz="2000" dirty="0"/>
          </a:p>
          <a:p>
            <a:pPr marL="0" indent="0">
              <a:buNone/>
            </a:pPr>
            <a:endParaRPr lang="en-US" altLang="ja-JP" sz="2000" dirty="0"/>
          </a:p>
          <a:p>
            <a:pPr marL="0" indent="0">
              <a:buNone/>
            </a:pPr>
            <a:r>
              <a:rPr kumimoji="1" lang="en-US" altLang="ja-JP" sz="2000" dirty="0"/>
              <a:t>【</a:t>
            </a:r>
            <a:r>
              <a:rPr kumimoji="1" lang="ja-JP" altLang="en-US" sz="2000" dirty="0"/>
              <a:t>アンケートページの概要</a:t>
            </a:r>
            <a:r>
              <a:rPr kumimoji="1" lang="en-US" altLang="ja-JP" sz="2000" dirty="0"/>
              <a:t>】</a:t>
            </a:r>
          </a:p>
          <a:p>
            <a:pPr marL="0" indent="0">
              <a:buNone/>
            </a:pPr>
            <a:r>
              <a:rPr lang="ja-JP" altLang="en-US" sz="2000" i="1" dirty="0">
                <a:solidFill>
                  <a:srgbClr val="FF0000"/>
                </a:solidFill>
              </a:rPr>
              <a:t>アンケートの回答は、「はまぎん おかねの教室」の教材ダウンロードページからアンケートを表示させて回答してください。</a:t>
            </a:r>
            <a:endParaRPr kumimoji="1" lang="en-US" altLang="ja-JP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ja-JP" altLang="en-US" sz="20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5CE7473-6DF4-4220-9D23-AAE6F3956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290" y="4256821"/>
            <a:ext cx="1734510" cy="2326541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B497E21-886C-4CBC-96C4-38B8E6DCE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4090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2099093" y="29464"/>
            <a:ext cx="4945813" cy="8352928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888939" y="280698"/>
            <a:ext cx="7366119" cy="1025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tIns="360000">
            <a:spAutoFit/>
          </a:bodyPr>
          <a:lstStyle/>
          <a:p>
            <a:pPr algn="ctr"/>
            <a:r>
              <a:rPr lang="ja-JP" altLang="en-US" sz="4000" b="1" dirty="0" err="1"/>
              <a:t>おこづ</a:t>
            </a:r>
            <a:r>
              <a:rPr lang="ja-JP" altLang="en-US" sz="4000" b="1" dirty="0"/>
              <a:t>かい帳を使ってみよう！</a:t>
            </a:r>
            <a:endParaRPr lang="en-US" altLang="ja-JP" sz="4000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419872" y="2806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ちょう　　つか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DAA7F8-7E09-451A-AA5F-05E4ED14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76346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9820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427396" y="367272"/>
            <a:ext cx="4288353" cy="1025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tIns="360000">
            <a:spAutoFit/>
          </a:bodyPr>
          <a:lstStyle/>
          <a:p>
            <a:pPr algn="ctr"/>
            <a:r>
              <a:rPr lang="ja-JP" altLang="en-US" sz="4000" b="1" dirty="0"/>
              <a:t>目標をたてよう！</a:t>
            </a:r>
            <a:endParaRPr lang="en-US" altLang="ja-JP" sz="40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427396" y="3672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err="1"/>
              <a:t>もくひょう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2166" y="199159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①サンリオピューロランド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2166" y="3663171"/>
            <a:ext cx="5404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②よみうりランド プール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1711" y="5334745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③東京ディズニーランド・シー</a:t>
            </a:r>
            <a:endParaRPr kumimoji="1" lang="ja-JP" altLang="en-US" sz="36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/>
          <a:srcRect l="16040" t="43109" r="60336" b="35235"/>
          <a:stretch/>
        </p:blipFill>
        <p:spPr>
          <a:xfrm rot="473196">
            <a:off x="5843537" y="1840451"/>
            <a:ext cx="2813770" cy="193446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4"/>
          <a:srcRect l="44832" t="25391" r="41141" b="53938"/>
          <a:stretch/>
        </p:blipFill>
        <p:spPr>
          <a:xfrm rot="1174391">
            <a:off x="6994735" y="4031112"/>
            <a:ext cx="1785566" cy="1973520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692565" y="2648566"/>
            <a:ext cx="2121093" cy="830997"/>
          </a:xfrm>
          <a:prstGeom prst="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4800" b="1" dirty="0"/>
              <a:t>2,800</a:t>
            </a:r>
            <a:r>
              <a:rPr lang="ja-JP" altLang="en-US" sz="4000" dirty="0"/>
              <a:t>円</a:t>
            </a:r>
            <a:endParaRPr kumimoji="1" lang="ja-JP" altLang="en-US" sz="4000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92564" y="4309502"/>
            <a:ext cx="2069797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4800" b="1" dirty="0"/>
              <a:t>2,200</a:t>
            </a:r>
            <a:r>
              <a:rPr lang="ja-JP" altLang="en-US" sz="4000" dirty="0"/>
              <a:t>円</a:t>
            </a:r>
            <a:endParaRPr kumimoji="1" lang="ja-JP" altLang="en-US" sz="4000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92563" y="5981076"/>
            <a:ext cx="2069797" cy="830997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altLang="ja-JP" sz="4800" b="1" dirty="0"/>
              <a:t>4</a:t>
            </a:r>
            <a:r>
              <a:rPr kumimoji="1" lang="en-US" altLang="ja-JP" sz="4800" b="1" dirty="0"/>
              <a:t>,900</a:t>
            </a:r>
            <a:r>
              <a:rPr lang="ja-JP" altLang="en-US" sz="4000" dirty="0"/>
              <a:t>円</a:t>
            </a:r>
            <a:endParaRPr kumimoji="1" lang="ja-JP" altLang="en-US" sz="4000" b="1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D8936F2-EE2B-45B5-88B5-FEADCB4AA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00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3131840" y="294507"/>
            <a:ext cx="3262432" cy="1025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tIns="360000">
            <a:spAutoFit/>
          </a:bodyPr>
          <a:lstStyle/>
          <a:p>
            <a:pPr algn="ctr"/>
            <a:r>
              <a:rPr lang="ja-JP" altLang="en-US" sz="4000" b="1" dirty="0"/>
              <a:t>記入しよう！</a:t>
            </a:r>
            <a:endParaRPr lang="en-US" altLang="ja-JP" sz="40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131840" y="29450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/>
              <a:t>きにゅう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2,700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D6B2169-0793-4926-997E-13C3845A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5564" y="6476346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425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164941" y="246993"/>
            <a:ext cx="4801314" cy="1025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tIns="360000">
            <a:spAutoFit/>
          </a:bodyPr>
          <a:lstStyle/>
          <a:p>
            <a:pPr algn="ctr"/>
            <a:r>
              <a:rPr lang="ja-JP" altLang="en-US" sz="4000" b="1" dirty="0"/>
              <a:t>お金をもらったとき</a:t>
            </a:r>
            <a:endParaRPr lang="en-US" altLang="ja-JP" sz="40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748782" y="24593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かね</a:t>
            </a:r>
            <a:endParaRPr kumimoji="1" lang="ja-JP" altLang="en-US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9021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3" name="円/楕円 2"/>
          <p:cNvSpPr/>
          <p:nvPr/>
        </p:nvSpPr>
        <p:spPr>
          <a:xfrm>
            <a:off x="2860849" y="2048583"/>
            <a:ext cx="2736304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5349720" y="3546826"/>
            <a:ext cx="1394294" cy="8091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吹き出し 14"/>
          <p:cNvSpPr/>
          <p:nvPr/>
        </p:nvSpPr>
        <p:spPr>
          <a:xfrm>
            <a:off x="4499992" y="4725144"/>
            <a:ext cx="2782667" cy="1296144"/>
          </a:xfrm>
          <a:prstGeom prst="wedgeRoundRectCallout">
            <a:avLst>
              <a:gd name="adj1" fmla="val 35184"/>
              <a:gd name="adj2" fmla="val -9123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/>
              <a:t>たし算</a:t>
            </a:r>
          </a:p>
        </p:txBody>
      </p:sp>
      <p:sp>
        <p:nvSpPr>
          <p:cNvPr id="14" name="スライド番号プレースホルダー 13">
            <a:extLst>
              <a:ext uri="{FF2B5EF4-FFF2-40B4-BE49-F238E27FC236}">
                <a16:creationId xmlns:a16="http://schemas.microsoft.com/office/drawing/2014/main" id="{CCD666A8-6947-4DB5-BCFA-166894AFA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5564" y="6474258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965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630417" y="275807"/>
            <a:ext cx="4288353" cy="1025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tIns="360000">
            <a:spAutoFit/>
          </a:bodyPr>
          <a:lstStyle/>
          <a:p>
            <a:pPr algn="ctr"/>
            <a:r>
              <a:rPr lang="ja-JP" altLang="en-US" sz="4000" b="1" dirty="0"/>
              <a:t>お金を使ったとき</a:t>
            </a:r>
            <a:endParaRPr lang="en-US" altLang="ja-JP" sz="40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161894" y="27580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かね　　　つか</a:t>
            </a:r>
            <a:endParaRPr kumimoji="1" lang="ja-JP" altLang="en-US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8346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3" name="円/楕円 2"/>
          <p:cNvSpPr/>
          <p:nvPr/>
        </p:nvSpPr>
        <p:spPr>
          <a:xfrm>
            <a:off x="6560113" y="3530319"/>
            <a:ext cx="1858351" cy="721593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4339548" y="4092953"/>
            <a:ext cx="1394294" cy="679571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吹き出し 14"/>
          <p:cNvSpPr/>
          <p:nvPr/>
        </p:nvSpPr>
        <p:spPr>
          <a:xfrm>
            <a:off x="5019242" y="5220453"/>
            <a:ext cx="2782667" cy="1296144"/>
          </a:xfrm>
          <a:prstGeom prst="wedgeRoundRectCallout">
            <a:avLst>
              <a:gd name="adj1" fmla="val 35184"/>
              <a:gd name="adj2" fmla="val -91236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400" b="1" dirty="0"/>
              <a:t>ひき</a:t>
            </a:r>
            <a:r>
              <a:rPr kumimoji="1" lang="ja-JP" altLang="en-US" sz="4400" b="1" dirty="0"/>
              <a:t>算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062858" y="4146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おかし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434196" y="4154508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664557" y="41468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,900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8" name="スライド番号プレースホルダー 17">
            <a:extLst>
              <a:ext uri="{FF2B5EF4-FFF2-40B4-BE49-F238E27FC236}">
                <a16:creationId xmlns:a16="http://schemas.microsoft.com/office/drawing/2014/main" id="{27219C44-35C1-4268-8DFD-3086803E0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3161" y="6473057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909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5" grpId="0" animBg="1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914862" y="336122"/>
            <a:ext cx="5314275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あなたは、どうする？</a:t>
            </a:r>
            <a:endParaRPr lang="en-US" altLang="ja-JP" sz="40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27584" y="1268760"/>
            <a:ext cx="757130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お父さん・お母さんが、</a:t>
            </a:r>
            <a:endParaRPr lang="en-US" altLang="ja-JP" sz="3600" dirty="0"/>
          </a:p>
          <a:p>
            <a:r>
              <a:rPr lang="ja-JP" altLang="en-US" dirty="0"/>
              <a:t>　　かた　　いた</a:t>
            </a:r>
            <a:endParaRPr lang="en-US" altLang="ja-JP" dirty="0"/>
          </a:p>
          <a:p>
            <a:r>
              <a:rPr lang="ja-JP" altLang="en-US" sz="3600" dirty="0"/>
              <a:t>「肩が痛いなー」と言っています。</a:t>
            </a:r>
            <a:endParaRPr kumimoji="1" lang="ja-JP" altLang="en-US" sz="3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2776865"/>
            <a:ext cx="4176464" cy="384720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/>
              <a:t>マッサージ</a:t>
            </a:r>
            <a:endParaRPr kumimoji="1" lang="en-US" altLang="ja-JP" sz="3200" b="1" dirty="0"/>
          </a:p>
          <a:p>
            <a:r>
              <a:rPr lang="ja-JP" altLang="en-US" sz="3200" b="1" dirty="0"/>
              <a:t>　　　　</a:t>
            </a:r>
            <a:r>
              <a:rPr kumimoji="1" lang="ja-JP" altLang="en-US" sz="3200" b="1" dirty="0"/>
              <a:t>してあげる</a:t>
            </a:r>
            <a:endParaRPr kumimoji="1" lang="en-US" altLang="ja-JP" sz="3200" b="1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22554" y="2776864"/>
            <a:ext cx="4176464" cy="38472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/>
              <a:t>マッサージ</a:t>
            </a:r>
            <a:endParaRPr kumimoji="1" lang="en-US" altLang="ja-JP" sz="3200" b="1" dirty="0"/>
          </a:p>
          <a:p>
            <a:r>
              <a:rPr lang="ja-JP" altLang="en-US" sz="3200" b="1" dirty="0"/>
              <a:t>　　　</a:t>
            </a:r>
            <a:r>
              <a:rPr kumimoji="1" lang="ja-JP" altLang="en-US" sz="3200" b="1" dirty="0"/>
              <a:t>してあげない</a:t>
            </a:r>
            <a:endParaRPr kumimoji="1" lang="en-US" altLang="ja-JP" sz="3200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kumimoji="1" lang="ja-JP" altLang="en-US" b="1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/>
          <a:srcRect l="40402" t="27360" r="42618" b="47047"/>
          <a:stretch/>
        </p:blipFill>
        <p:spPr>
          <a:xfrm>
            <a:off x="1119794" y="3861047"/>
            <a:ext cx="2300077" cy="260008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/>
          <a:srcRect l="66242" t="33266" r="19731" b="45078"/>
          <a:stretch/>
        </p:blipFill>
        <p:spPr>
          <a:xfrm>
            <a:off x="5796136" y="3894227"/>
            <a:ext cx="2034108" cy="244827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5"/>
          <a:srcRect l="75304" t="26578" r="2547" b="43890"/>
          <a:stretch/>
        </p:blipFill>
        <p:spPr>
          <a:xfrm>
            <a:off x="969788" y="3861046"/>
            <a:ext cx="2600087" cy="2600087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6B3B76C-2B21-4E07-BD5E-3F2108B71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774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38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55167" t="18500" r="11610" b="6687"/>
          <a:stretch/>
        </p:blipFill>
        <p:spPr>
          <a:xfrm rot="16200000">
            <a:off x="1968573" y="-232269"/>
            <a:ext cx="5194051" cy="8772174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395499" y="102709"/>
            <a:ext cx="6340197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マッサージしてあげる人は</a:t>
            </a:r>
            <a:endParaRPr lang="en-US" altLang="ja-JP" sz="4000" b="1" dirty="0"/>
          </a:p>
          <a:p>
            <a:pPr algn="ctr"/>
            <a:r>
              <a:rPr lang="ja-JP" altLang="en-US" sz="4000" b="1" dirty="0"/>
              <a:t>記入しよう！</a:t>
            </a:r>
            <a:endParaRPr lang="en-US" altLang="ja-JP" sz="4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9552" y="198884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/>
              <a:t>８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2197866"/>
            <a:ext cx="1906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>
                <a:latin typeface="+mj-lt"/>
              </a:rPr>
              <a:t>1,500</a:t>
            </a:r>
            <a:endParaRPr kumimoji="1" lang="ja-JP" altLang="en-US" sz="4400" b="1" dirty="0">
              <a:latin typeface="+mj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67966" y="2197866"/>
            <a:ext cx="36711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/>
              <a:t>サンリオ </a:t>
            </a:r>
            <a:r>
              <a:rPr kumimoji="1" lang="en-US" altLang="ja-JP" sz="4000" b="1" dirty="0"/>
              <a:t>2,800</a:t>
            </a:r>
            <a:r>
              <a:rPr kumimoji="1" lang="ja-JP" altLang="en-US" sz="2800" dirty="0"/>
              <a:t>円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9552" y="358346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dirty="0"/>
              <a:t>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8516" y="363536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err="1">
                <a:latin typeface="+mj-lt"/>
              </a:rPr>
              <a:t>おこづ</a:t>
            </a:r>
            <a:r>
              <a:rPr kumimoji="1" lang="ja-JP" altLang="en-US" sz="4000" b="1" dirty="0">
                <a:latin typeface="+mj-lt"/>
              </a:rPr>
              <a:t>かい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49896" y="3645024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500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79180" y="36353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j-lt"/>
              </a:rPr>
              <a:t>2,000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062858" y="4146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おかし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664557" y="4146865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,900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681103" y="463145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/>
              <a:t>マッサージ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434196" y="4154508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1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67966" y="4631452"/>
            <a:ext cx="1141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3</a:t>
            </a:r>
            <a:r>
              <a:rPr kumimoji="1" lang="en-US" altLang="ja-JP" sz="4000" dirty="0">
                <a:latin typeface="+mj-lt"/>
              </a:rPr>
              <a:t>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671868" y="4631452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+mj-lt"/>
              </a:rPr>
              <a:t>2</a:t>
            </a:r>
            <a:r>
              <a:rPr kumimoji="1" lang="en-US" altLang="ja-JP" sz="4000" dirty="0">
                <a:latin typeface="+mj-lt"/>
              </a:rPr>
              <a:t>,200</a:t>
            </a:r>
            <a:endParaRPr kumimoji="1" lang="ja-JP" altLang="en-US" sz="4000" dirty="0">
              <a:latin typeface="+mj-lt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D2BBB42-E871-416B-9DD9-88A47B62A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5564" y="6491336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149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914862" y="295483"/>
            <a:ext cx="5314275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ja-JP" altLang="en-US" sz="4000" b="1" dirty="0"/>
              <a:t>あなたは、どうする？</a:t>
            </a:r>
            <a:endParaRPr lang="en-US" altLang="ja-JP" sz="40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39552" y="1236530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帰り道に、</a:t>
            </a:r>
            <a:endParaRPr lang="en-US" altLang="ja-JP" sz="3600" dirty="0"/>
          </a:p>
          <a:p>
            <a:r>
              <a:rPr lang="ja-JP" altLang="en-US" sz="3600" dirty="0"/>
              <a:t>ジュースが飲みたい気分になりました。</a:t>
            </a:r>
            <a:endParaRPr kumimoji="1" lang="ja-JP" altLang="en-US" sz="3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2776865"/>
            <a:ext cx="4176464" cy="378565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endParaRPr lang="en-US" altLang="ja-JP" sz="3200" b="1" dirty="0"/>
          </a:p>
          <a:p>
            <a:pPr algn="ctr"/>
            <a:r>
              <a:rPr lang="ja-JP" altLang="en-US" sz="3200" b="1" dirty="0"/>
              <a:t>ジュースを買う</a:t>
            </a:r>
            <a:endParaRPr lang="en-US" altLang="ja-JP" sz="3200" b="1" dirty="0"/>
          </a:p>
          <a:p>
            <a:endParaRPr kumimoji="1" lang="en-US" altLang="ja-JP" sz="3200" b="1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22554" y="2776864"/>
            <a:ext cx="4176464" cy="38472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ja-JP" altLang="en-US" sz="3200" b="1" dirty="0"/>
              <a:t>ジュースは</a:t>
            </a:r>
            <a:endParaRPr kumimoji="1" lang="en-US" altLang="ja-JP" sz="3200" b="1" dirty="0"/>
          </a:p>
          <a:p>
            <a:r>
              <a:rPr lang="ja-JP" altLang="en-US" sz="3200" b="1" dirty="0"/>
              <a:t>　　　　がまんする</a:t>
            </a:r>
            <a:endParaRPr kumimoji="1" lang="en-US" altLang="ja-JP" sz="3200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lang="en-US" altLang="ja-JP" b="1" dirty="0"/>
          </a:p>
          <a:p>
            <a:endParaRPr lang="en-US" altLang="ja-JP" b="1" dirty="0"/>
          </a:p>
          <a:p>
            <a:endParaRPr kumimoji="1" lang="en-US" altLang="ja-JP" b="1" dirty="0"/>
          </a:p>
          <a:p>
            <a:endParaRPr kumimoji="1" lang="ja-JP" altLang="en-US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23721" y="106725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/>
              <a:t>かえ　　みち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87824" y="1622457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/>
              <a:t>の　　　　　　　　きぶん</a:t>
            </a:r>
            <a:endParaRPr kumimoji="1" lang="ja-JP" altLang="en-US" sz="16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3"/>
          <a:srcRect l="536" t="24406" r="78054" b="46063"/>
          <a:stretch/>
        </p:blipFill>
        <p:spPr>
          <a:xfrm>
            <a:off x="1115616" y="4071993"/>
            <a:ext cx="2227447" cy="230425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4"/>
          <a:srcRect l="41879" t="36219" r="43356" b="40157"/>
          <a:stretch/>
        </p:blipFill>
        <p:spPr>
          <a:xfrm>
            <a:off x="5940152" y="4071993"/>
            <a:ext cx="1847888" cy="221746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5"/>
          <a:srcRect l="536" t="21454" r="82484" b="55906"/>
          <a:stretch/>
        </p:blipFill>
        <p:spPr>
          <a:xfrm>
            <a:off x="1162286" y="4071993"/>
            <a:ext cx="2304256" cy="2304256"/>
          </a:xfrm>
          <a:prstGeom prst="rect">
            <a:avLst/>
          </a:prstGeom>
        </p:spPr>
      </p:pic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32C286A-0745-45F1-B224-75BC9AE4A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3161" y="6456485"/>
            <a:ext cx="2133600" cy="365125"/>
          </a:xfrm>
        </p:spPr>
        <p:txBody>
          <a:bodyPr/>
          <a:lstStyle/>
          <a:p>
            <a:fld id="{3E23379D-B098-41A2-BD90-8F9EFF3A4534}" type="slidenum">
              <a:rPr kumimoji="1" lang="ja-JP" altLang="en-US" smtClean="0"/>
              <a:t>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60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ＭＳ Ｐゴシック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53D138B581A734A943261A38267C71F" ma:contentTypeVersion="30" ma:contentTypeDescription="新しいドキュメントを作成します。" ma:contentTypeScope="" ma:versionID="e65d73ee6ffcc1e97788f339e6739a3b">
  <xsd:schema xmlns:xsd="http://www.w3.org/2001/XMLSchema" xmlns:xs="http://www.w3.org/2001/XMLSchema" xmlns:p="http://schemas.microsoft.com/office/2006/metadata/properties" xmlns:ns3="a8f4e788-0cab-4c11-8117-8cc0fa859a16" targetNamespace="http://schemas.microsoft.com/office/2006/metadata/properties" ma:root="true" ma:fieldsID="e2b1229aba476725bab26f674a2fbdc6" ns3:_="">
    <xsd:import namespace="a8f4e788-0cab-4c11-8117-8cc0fa859a1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f4e788-0cab-4c11-8117-8cc0fa859a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35921F-2710-4BF5-9458-1FDD6E30E372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a8f4e788-0cab-4c11-8117-8cc0fa859a16"/>
  </ds:schemaRefs>
</ds:datastoreItem>
</file>

<file path=customXml/itemProps2.xml><?xml version="1.0" encoding="utf-8"?>
<ds:datastoreItem xmlns:ds="http://schemas.openxmlformats.org/officeDocument/2006/customXml" ds:itemID="{454422CB-64B9-4E9D-A2AB-8C1BB3060C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f4e788-0cab-4c11-8117-8cc0fa859a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20F635-8E1B-4613-AD1D-99962C342E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1652</Words>
  <Application>Microsoft Office PowerPoint</Application>
  <PresentationFormat>画面に合わせる (4:3)</PresentationFormat>
  <Paragraphs>385</Paragraphs>
  <Slides>18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5" baseType="lpstr">
      <vt:lpstr>HGS創英角ﾎﾟｯﾌﾟ体</vt:lpstr>
      <vt:lpstr>Arial</vt:lpstr>
      <vt:lpstr>メイリオ</vt:lpstr>
      <vt:lpstr>HGP創英角ｺﾞｼｯｸUB</vt:lpstr>
      <vt:lpstr>ＭＳ Ｐゴシック</vt:lpstr>
      <vt:lpstr>Calibri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教材に関するアンケートご協力のお願い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risa_koizumi@hamagin.co.jp</dc:creator>
  <cp:lastModifiedBy>内貴　基志</cp:lastModifiedBy>
  <cp:revision>199</cp:revision>
  <cp:lastPrinted>2020-11-30T00:56:11Z</cp:lastPrinted>
  <dcterms:created xsi:type="dcterms:W3CDTF">2015-07-14T13:32:05Z</dcterms:created>
  <dcterms:modified xsi:type="dcterms:W3CDTF">2020-11-30T01:02:48Z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-14507031</vt:i4>
  </property>
  <property fmtid="{D5CDD505-2E9C-101B-9397-08002B2CF9AE}" pid="3" name="_NewReviewCycle">
    <vt:lpwstr/>
  </property>
  <property fmtid="{D5CDD505-2E9C-101B-9397-08002B2CF9AE}" pid="4" name="_EmailSubject">
    <vt:lpwstr>こどもアドベンチャー</vt:lpwstr>
  </property>
  <property fmtid="{D5CDD505-2E9C-101B-9397-08002B2CF9AE}" pid="5" name="_AuthorEmail">
    <vt:lpwstr>kanako_fukui@hamagin.co.jp</vt:lpwstr>
  </property>
  <property fmtid="{D5CDD505-2E9C-101B-9397-08002B2CF9AE}" pid="6" name="_AuthorEmailDisplayName">
    <vt:lpwstr>福居　佳奈子</vt:lpwstr>
  </property>
  <property fmtid="{D5CDD505-2E9C-101B-9397-08002B2CF9AE}" pid="7" name="ContentTypeId">
    <vt:lpwstr>0x010100C53D138B581A734A943261A38267C71F</vt:lpwstr>
  </property>
  <property fmtid="{D5CDD505-2E9C-101B-9397-08002B2CF9AE}" pid="8" name="Order">
    <vt:r8>347200</vt:r8>
  </property>
  <property fmtid="{D5CDD505-2E9C-101B-9397-08002B2CF9AE}" pid="9" name="xd_ProgID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